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"/>
  </p:notesMasterIdLst>
  <p:sldIdLst>
    <p:sldId id="262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9" autoAdjust="0"/>
    <p:restoredTop sz="94660"/>
  </p:normalViewPr>
  <p:slideViewPr>
    <p:cSldViewPr snapToGrid="0">
      <p:cViewPr varScale="1">
        <p:scale>
          <a:sx n="59" d="100"/>
          <a:sy n="59" d="100"/>
        </p:scale>
        <p:origin x="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6E15C-6612-4B3C-A946-4419767F7D05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6A5C4-EA53-4B47-81BC-2EFD94B1A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285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/>
              <a:t>FYI - You need to view the presentation in slideshow mode to see the animations.</a:t>
            </a:r>
          </a:p>
          <a:p>
            <a:endParaRPr lang="en-US" sz="1400" dirty="0"/>
          </a:p>
          <a:p>
            <a:r>
              <a:rPr lang="en-US" sz="1400" dirty="0"/>
              <a:t>Hello.  My name is John Calvin and I am an Analyst for the Oil Spill Preparedness Division within the Bureau of Safety &amp; Environmental Enforcement (BSEE).</a:t>
            </a:r>
          </a:p>
          <a:p>
            <a:endParaRPr lang="en-US" sz="1400" dirty="0"/>
          </a:p>
          <a:p>
            <a:r>
              <a:rPr lang="en-US" sz="1400" dirty="0"/>
              <a:t>My colleague, Lisa Grant, is a Senior Advisor in BSEE’s Office of Offshore Regulatory Programs and will be available with me during the live Q&amp;A session for this event.</a:t>
            </a:r>
          </a:p>
          <a:p>
            <a:endParaRPr lang="en-US" sz="1400" dirty="0"/>
          </a:p>
          <a:p>
            <a:r>
              <a:rPr lang="en-US" sz="1400" dirty="0"/>
              <a:t>We appreciate your interest in viewing our presentation today on Lessons Learned and Corrective Actions from BSEE Source Control Exercises.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B4FFFB-1B21-4686-9C53-7EFB5B84894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86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62309-A494-4588-BBFC-9023352A7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EC3EE2-2366-43FA-A86A-95A61EDDBC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4198E-D58A-42BF-8AD0-EA0AF57FD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9B0E-77F7-4E18-8360-E008C85D2586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F8AE6-49B0-4A49-81BF-840CF9408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5D7D9-B284-4E19-BB95-B682E1CE8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3855-3D8B-42AE-91C5-DC8DE32A8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14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0EAA3-9296-4D8B-8668-E3F785383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9713E-2973-4F6B-B74F-722B2249D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FF277-10EC-4055-A423-971C7030A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9B0E-77F7-4E18-8360-E008C85D2586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0A647-0F1B-4077-A1B3-3B62BAE8E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4C403-4372-43B4-9F25-64DA552B5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3855-3D8B-42AE-91C5-DC8DE32A8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824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6899F-3BE8-4662-931C-5A6A75B82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3E840F-3D0D-4DBC-9848-AD68E31D1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2FE2CD-E8E1-4AAC-B4BE-35A391F51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9B0E-77F7-4E18-8360-E008C85D2586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A49AD-C68E-4DE1-9FCB-895547AFD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819DE-76A4-4F93-A690-E402A75BB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3855-3D8B-42AE-91C5-DC8DE32A8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710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A3FE1-D32E-4D4B-9B72-370BDE973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15ACD-02D2-4CE7-B1F5-1A361FBD7D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7092B5-82E8-4293-B548-83C5FDF1EA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D1AAFE-487C-4B23-8EB9-22405ED92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9B0E-77F7-4E18-8360-E008C85D2586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6E64E-9129-47AC-88E5-27F57BFDB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6E6F4C-ECDA-4806-AD47-CD73C2A36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3855-3D8B-42AE-91C5-DC8DE32A8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71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865EC-3AD4-481C-96B2-04C7C6182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219CA-B373-4702-8B59-E152EDC35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76AB4B-EEC5-43AB-B5CA-E537834166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57FBC7-CC0C-458D-B9AB-66A7EEC2BF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FDDCD9-1B37-42E0-BA92-EDDF264E46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146A64-26DC-4E32-B160-2D6B7FB37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9B0E-77F7-4E18-8360-E008C85D2586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DD695F-2795-4F1E-8280-70588762E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0728E4-EFB0-48A7-825E-80175E862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3855-3D8B-42AE-91C5-DC8DE32A8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449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984B3-C491-4557-BB7C-77C394F82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AD3027-3921-46DC-9957-B499D56D9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9B0E-77F7-4E18-8360-E008C85D2586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FC094E-64B9-482F-BA62-A4B400066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8484E0-165E-4118-9132-1B0BA3B29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3855-3D8B-42AE-91C5-DC8DE32A8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80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474E0A-BE65-4AD4-A28A-18A8C16DD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9B0E-77F7-4E18-8360-E008C85D2586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3D0444-C9EA-427E-87B7-3147E7ED0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73A0C-C95B-4588-8EF6-1F730E00D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3855-3D8B-42AE-91C5-DC8DE32A8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5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2F4FE-5780-4C9E-B3C0-C315607B3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CC24D-F720-4C74-8C38-E2454B5A3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1E8F5-2D9C-4A73-9E24-D5E25822A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CD2586-0F6D-4F92-9962-C9545F6E9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9B0E-77F7-4E18-8360-E008C85D2586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1B4E86-1D70-48A2-B5C7-AE2C825C2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ABBAA5-6526-4FB9-B6E3-7D5C40D8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3855-3D8B-42AE-91C5-DC8DE32A8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595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660DE-A978-4D8A-87F5-2E17E26D7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3B2313-7EEA-4E70-A7CC-DCEC11A444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16A14-EBB8-40B9-AADF-538F504DBC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AB2F56-FBB7-4E0E-91E7-207A13F5F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9B0E-77F7-4E18-8360-E008C85D2586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DE4CEE-A1A3-42FC-8BD9-257B3C082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1A7344-2F35-4169-A8F9-79256738A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3855-3D8B-42AE-91C5-DC8DE32A8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34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4590C-3517-4F83-A066-A40BB3E10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152DD8-13DC-4B11-9AFD-6BA69C3002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41346-D0A4-46A9-801E-0784E1D71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9B0E-77F7-4E18-8360-E008C85D2586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7ADBD-8B37-4528-B9E9-AF3FED2C0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B123F-3358-49E3-96FD-E2F2440C2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3855-3D8B-42AE-91C5-DC8DE32A8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8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6B7AC2-26B1-4FA9-9466-96194AE20E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74A386-49F2-4444-9DCA-678F41DC3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5FC6-95CC-4279-8F08-80EECC213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9B0E-77F7-4E18-8360-E008C85D2586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1047D-AC99-4774-BA1C-5F5714B59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A9B29-E0F0-44DE-8901-D33A30C83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3855-3D8B-42AE-91C5-DC8DE32A8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29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6182F-A088-4C37-A24F-0E4E2BB6D2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E09DC7-B6F5-42B7-8E41-326260DFAF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8A9FC-90C7-48D2-BE2C-96A5CC0D9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574-E7F6-44E0-93D5-786265FE199B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66135-A215-4CB8-B9A0-AA18647E6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86061-2458-47A2-8E79-ADD47390A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34E2-82CD-4E6C-A9D3-78FA8589D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715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9752B-169A-4758-9E5D-54B29455E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74D2F-BE0C-48A9-8C2D-055161BB8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4D9C54-D7F1-4915-B7C2-AF885D000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574-E7F6-44E0-93D5-786265FE199B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30510-EB89-4714-B421-908C2BD54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3E877-82A8-4287-9D78-7466F14F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34E2-82CD-4E6C-A9D3-78FA8589D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87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5DAA5-F643-462B-B6C8-556D2E280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54A98-D201-415F-B6C9-0240D883B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F05FAE-027A-468A-8FD0-824D6712C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574-E7F6-44E0-93D5-786265FE199B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E5A10-A9A8-463D-9811-B46325561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7EBF13-573F-4E54-BCA3-9034747DB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34E2-82CD-4E6C-A9D3-78FA8589D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13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F2E0A-D191-4919-BD32-645FEE1F7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40B6F-AC37-4D96-A6DF-DA38D08C81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1A470F-F70F-4293-90EA-838B03A9D1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46E614-3E2A-4CEA-BB18-AC7AAAB96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574-E7F6-44E0-93D5-786265FE199B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F3B383-1318-4011-8CA8-6745428F3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9E1789-84F2-4E30-AD93-5C94A16CC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34E2-82CD-4E6C-A9D3-78FA8589D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59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CADC2-0316-4157-9739-9D09DA306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A8FF8E-D845-4847-BF61-BDF34E40E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90B9F6-40D0-4BF3-AB6C-384E6A6642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C8B407-8934-4A86-B91B-5292F678C5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638EEB-55F9-44FF-93FB-3E3A782B9E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011248-1D30-4661-B9D6-B42F9137A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574-E7F6-44E0-93D5-786265FE199B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50CFBE-3BA8-4714-BB83-B3BD6A179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5CB8CD-1EF2-4529-B5DA-C70E7FEDB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34E2-82CD-4E6C-A9D3-78FA8589D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458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6E42C-93A8-4FAC-8876-E554F4E7C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5DD4F3-04AC-4294-B2BA-D0C3759A3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574-E7F6-44E0-93D5-786265FE199B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A44D67-DBCB-4BB0-A5D5-1C56B698B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BFC8C-AED9-4E14-8CC9-BF3234543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34E2-82CD-4E6C-A9D3-78FA8589D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0231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8BBC18-1983-422B-9708-F630A23E3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574-E7F6-44E0-93D5-786265FE199B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D97D00-963D-49EC-9C43-D1BBADF49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EBFB6C-F353-4C06-8763-092C0AFC3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34E2-82CD-4E6C-A9D3-78FA8589D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47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5AE4B-FBE8-4150-9F97-B5FCECA72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585D4-0D9B-414C-809D-3821F55B5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8DBF81-5DCF-44A7-873F-ACBB36A85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8818B6-FE33-454C-9053-3E4083CF0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574-E7F6-44E0-93D5-786265FE199B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2F5499-393B-43F0-AFAE-E8F3F5A05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2360FD-152C-4E86-A758-5B27CFC57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34E2-82CD-4E6C-A9D3-78FA8589D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6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FECFF-9609-4469-A1DA-1D04E2187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13192A-9635-45A2-BCA0-C3154FB494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9FC36-3929-4E64-9A01-B1BED024F4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05E7A5-FBDA-454F-85D6-939EE1090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574-E7F6-44E0-93D5-786265FE199B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A63A0A-0FFC-4E8E-ACD2-1B26A9EE4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BEB2B-1EF8-4C45-9E90-AB77B4B7A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34E2-82CD-4E6C-A9D3-78FA8589D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351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4272F-C14E-460E-A74C-A42FB2948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8F1C3A-1D3D-40DA-864C-D936C8BAC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28413-8742-4028-802E-A99608C2A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574-E7F6-44E0-93D5-786265FE199B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C4030-C019-4889-BFE8-F90D5BA30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87D3D-9572-4461-A46D-AB70D2F9A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34E2-82CD-4E6C-A9D3-78FA8589D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588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F087E0-A51F-4E8F-A678-5356B54D58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406A00-253A-48C0-BE08-005B9FF55F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B20BF-85DB-4558-A88F-6E75EF5A2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574-E7F6-44E0-93D5-786265FE199B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30F97-7C27-4149-837C-01A1CD6A4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AAD3-FD60-4686-B96A-3DCCEA548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34E2-82CD-4E6C-A9D3-78FA8589D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9630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401"/>
            <a:ext cx="10363200" cy="1295400"/>
          </a:xfrm>
        </p:spPr>
        <p:txBody>
          <a:bodyPr>
            <a:normAutofit/>
          </a:bodyPr>
          <a:lstStyle>
            <a:lvl1pPr>
              <a:defRPr sz="3600" baseline="0">
                <a:latin typeface="SwitzerlandBlack" pitchFamily="34" charset="0"/>
              </a:defRPr>
            </a:lvl1pPr>
          </a:lstStyle>
          <a:p>
            <a:r>
              <a:rPr lang="en-US"/>
              <a:t>[ Click to edit title text 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62400" y="3352800"/>
            <a:ext cx="79248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2">
                    <a:lumMod val="75000"/>
                  </a:schemeClr>
                </a:solidFill>
                <a:latin typeface="Switzerland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[Name of Presenter]</a:t>
            </a:r>
          </a:p>
          <a:p>
            <a:r>
              <a:rPr lang="en-US"/>
              <a:t>[Date]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705600" y="5181600"/>
            <a:ext cx="5181600" cy="1219200"/>
          </a:xfrm>
        </p:spPr>
        <p:txBody>
          <a:bodyPr>
            <a:noAutofit/>
          </a:bodyPr>
          <a:lstStyle>
            <a:lvl1pPr marL="0" indent="0" algn="r">
              <a:lnSpc>
                <a:spcPts val="1800"/>
              </a:lnSpc>
              <a:buFontTx/>
              <a:buNone/>
              <a:defRPr sz="18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r">
              <a:lnSpc>
                <a:spcPts val="1400"/>
              </a:lnSpc>
              <a:buFontTx/>
              <a:buNone/>
              <a:defRPr sz="1600"/>
            </a:lvl2pPr>
            <a:lvl3pPr marL="914400" indent="0" algn="r">
              <a:lnSpc>
                <a:spcPts val="1400"/>
              </a:lnSpc>
              <a:buFontTx/>
              <a:buNone/>
              <a:defRPr sz="1600"/>
            </a:lvl3pPr>
            <a:lvl4pPr marL="1371600" indent="0" algn="r">
              <a:lnSpc>
                <a:spcPts val="1400"/>
              </a:lnSpc>
              <a:buFontTx/>
              <a:buNone/>
              <a:defRPr sz="1600"/>
            </a:lvl4pPr>
            <a:lvl5pPr marL="1828800" indent="0" algn="r">
              <a:lnSpc>
                <a:spcPts val="1400"/>
              </a:lnSpc>
              <a:buFontTx/>
              <a:buNone/>
              <a:defRPr sz="1600"/>
            </a:lvl5pPr>
          </a:lstStyle>
          <a:p>
            <a:pPr lvl="0"/>
            <a:r>
              <a:rPr lang="en-US"/>
              <a:t>“To promote safety, protect the environment and conserve resources offshore through vigorous regulatory oversight and enforcement.”</a:t>
            </a:r>
          </a:p>
        </p:txBody>
      </p:sp>
    </p:spTree>
    <p:extLst>
      <p:ext uri="{BB962C8B-B14F-4D97-AF65-F5344CB8AC3E}">
        <p14:creationId xmlns:p14="http://schemas.microsoft.com/office/powerpoint/2010/main" val="493250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53E220-2CF7-4133-B8F1-D5DC63363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A9D8EE-2399-48E1-850A-AE99797290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36A9BF-04D2-4440-8297-5917F0FF9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39B0E-77F7-4E18-8360-E008C85D2586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3EB55-3246-429F-8D12-01165F0F8B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D6F63-3FB8-4092-8BA5-D5044FBFD2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B3855-3D8B-42AE-91C5-DC8DE32A8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18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E7C8E7-AABF-449B-8D54-76D5AFC29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0B7B90-3A6C-4B40-B084-2F41B3FAC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51941-7323-42E2-BEBB-FD8CAFEEB1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A5574-E7F6-44E0-93D5-786265FE199B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59F36-2475-4D61-BB86-59BF68C956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50D47-DE31-4E20-A9AC-76DBA2809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F34E2-82CD-4E6C-A9D3-78FA8589D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735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ohn.calvin@bsee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4057" y="1663701"/>
            <a:ext cx="11013440" cy="1676399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latin typeface="+mn-lt"/>
              </a:rPr>
              <a:t>BSEE - Oil Spill Preparedness Division (OSPD): Renewable Energy Program</a:t>
            </a:r>
            <a:br>
              <a:rPr lang="en-US" sz="2400" b="1" dirty="0">
                <a:latin typeface="+mn-lt"/>
              </a:rPr>
            </a:br>
            <a:br>
              <a:rPr lang="en-US" sz="2400" b="1" dirty="0">
                <a:latin typeface="+mn-lt"/>
              </a:rPr>
            </a:br>
            <a:r>
              <a:rPr lang="en-US" sz="2400" b="1" dirty="0">
                <a:latin typeface="+mn-lt"/>
              </a:rPr>
              <a:t>RRT 3: May 20, 2021</a:t>
            </a:r>
            <a:endParaRPr lang="en-US" sz="2000" b="1" dirty="0">
              <a:effectLst/>
              <a:latin typeface="+mn-lt"/>
              <a:cs typeface="Calibr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9646" y="3581400"/>
            <a:ext cx="2949303" cy="2159000"/>
          </a:xfrm>
        </p:spPr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John Calvin</a:t>
            </a:r>
          </a:p>
          <a:p>
            <a:r>
              <a:rPr lang="en-US" b="1" dirty="0">
                <a:latin typeface="+mn-lt"/>
              </a:rPr>
              <a:t>Senior Preparedness Analyst</a:t>
            </a:r>
          </a:p>
          <a:p>
            <a:r>
              <a:rPr lang="en-US" b="1" dirty="0">
                <a:latin typeface="+mn-lt"/>
              </a:rPr>
              <a:t>BSEE - OSPD</a:t>
            </a:r>
          </a:p>
          <a:p>
            <a:r>
              <a:rPr lang="en-US" b="1" dirty="0">
                <a:latin typeface="+mn-lt"/>
                <a:hlinkClick r:id="rId3"/>
              </a:rPr>
              <a:t>john.calvin@bsee.gov</a:t>
            </a:r>
            <a:endParaRPr lang="en-US" b="1" dirty="0">
              <a:latin typeface="+mn-lt"/>
            </a:endParaRPr>
          </a:p>
          <a:p>
            <a:r>
              <a:rPr lang="en-US" b="1" dirty="0">
                <a:latin typeface="+mn-lt"/>
              </a:rPr>
              <a:t>(504) 736-2640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989977" y="5838008"/>
            <a:ext cx="5181600" cy="876300"/>
          </a:xfrm>
        </p:spPr>
        <p:txBody>
          <a:bodyPr/>
          <a:lstStyle/>
          <a:p>
            <a:pPr lvl="0" algn="ctr"/>
            <a:r>
              <a:rPr lang="en-US" dirty="0"/>
              <a:t>“To promote safety, protect the environment and conserve resources offshore through vigorous regulatory oversight and enforcement.”</a:t>
            </a:r>
          </a:p>
          <a:p>
            <a:pPr algn="ctr"/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4F6B3F4-3055-45FE-A476-CD5687B30364}"/>
              </a:ext>
            </a:extLst>
          </p:cNvPr>
          <p:cNvSpPr txBox="1">
            <a:spLocks/>
          </p:cNvSpPr>
          <p:nvPr/>
        </p:nvSpPr>
        <p:spPr>
          <a:xfrm>
            <a:off x="4810035" y="3581400"/>
            <a:ext cx="3987074" cy="2159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2">
                    <a:lumMod val="75000"/>
                  </a:schemeClr>
                </a:solidFill>
                <a:latin typeface="SwitzerlandBlack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+mn-lt"/>
              </a:rPr>
              <a:t>Bryan Rogers</a:t>
            </a:r>
          </a:p>
          <a:p>
            <a:r>
              <a:rPr lang="en-US" b="1" dirty="0">
                <a:latin typeface="+mn-lt"/>
              </a:rPr>
              <a:t>Preparedness Verification Branch Chief</a:t>
            </a:r>
          </a:p>
          <a:p>
            <a:r>
              <a:rPr lang="en-US" b="1" dirty="0">
                <a:latin typeface="+mn-lt"/>
              </a:rPr>
              <a:t>BSEE - OSPD</a:t>
            </a:r>
          </a:p>
          <a:p>
            <a:r>
              <a:rPr lang="en-US" b="1" dirty="0">
                <a:latin typeface="+mn-lt"/>
                <a:hlinkClick r:id="rId3"/>
              </a:rPr>
              <a:t>bryan.rogers@bsee.gov</a:t>
            </a:r>
            <a:endParaRPr lang="en-US" b="1" dirty="0">
              <a:latin typeface="+mn-lt"/>
            </a:endParaRPr>
          </a:p>
          <a:p>
            <a:r>
              <a:rPr lang="en-US" b="1" dirty="0">
                <a:latin typeface="+mn-lt"/>
              </a:rPr>
              <a:t>(504) 736-3242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2C79909-3C72-4A20-9390-858484A60F5D}"/>
              </a:ext>
            </a:extLst>
          </p:cNvPr>
          <p:cNvSpPr txBox="1">
            <a:spLocks/>
          </p:cNvSpPr>
          <p:nvPr/>
        </p:nvSpPr>
        <p:spPr>
          <a:xfrm>
            <a:off x="9019903" y="3581400"/>
            <a:ext cx="2949303" cy="2159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2">
                    <a:lumMod val="75000"/>
                  </a:schemeClr>
                </a:solidFill>
                <a:latin typeface="SwitzerlandBlack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+mn-lt"/>
              </a:rPr>
              <a:t>Tommy </a:t>
            </a:r>
            <a:r>
              <a:rPr lang="en-US" b="1" dirty="0" err="1">
                <a:latin typeface="+mn-lt"/>
              </a:rPr>
              <a:t>Tregle</a:t>
            </a:r>
            <a:endParaRPr lang="en-US" b="1" dirty="0">
              <a:latin typeface="+mn-lt"/>
            </a:endParaRPr>
          </a:p>
          <a:p>
            <a:r>
              <a:rPr lang="en-US" b="1" dirty="0">
                <a:latin typeface="+mn-lt"/>
              </a:rPr>
              <a:t>Senior Preparedness Analyst</a:t>
            </a:r>
          </a:p>
          <a:p>
            <a:r>
              <a:rPr lang="en-US" b="1" dirty="0">
                <a:latin typeface="+mn-lt"/>
              </a:rPr>
              <a:t>BSEE - OSPD</a:t>
            </a:r>
          </a:p>
          <a:p>
            <a:r>
              <a:rPr lang="en-US" b="1" dirty="0">
                <a:latin typeface="+mn-lt"/>
                <a:hlinkClick r:id="rId3"/>
              </a:rPr>
              <a:t>thomas.tregle@bsee.gov</a:t>
            </a:r>
            <a:endParaRPr lang="en-US" b="1" dirty="0">
              <a:latin typeface="+mn-lt"/>
            </a:endParaRPr>
          </a:p>
          <a:p>
            <a:r>
              <a:rPr lang="en-US" b="1" dirty="0">
                <a:latin typeface="+mn-lt"/>
              </a:rPr>
              <a:t>(504) 736-3279</a:t>
            </a:r>
          </a:p>
        </p:txBody>
      </p:sp>
    </p:spTree>
    <p:extLst>
      <p:ext uri="{BB962C8B-B14F-4D97-AF65-F5344CB8AC3E}">
        <p14:creationId xmlns:p14="http://schemas.microsoft.com/office/powerpoint/2010/main" val="410424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32EB877E-4307-4E0C-A84F-C380684D24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2"/>
            <a:ext cx="12192000" cy="685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373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384B4C-DBE7-4A1F-AFAD-685AF1C17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0"/>
            <a:ext cx="12192000" cy="685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727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60AC3B5-6B63-477E-85C2-78B281D7F2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2"/>
            <a:ext cx="12192000" cy="685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067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4640</TotalTime>
  <Words>199</Words>
  <Application>Microsoft Office PowerPoint</Application>
  <PresentationFormat>Widescreen</PresentationFormat>
  <Paragraphs>25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SwitzerlandBlack</vt:lpstr>
      <vt:lpstr>Office Theme</vt:lpstr>
      <vt:lpstr>1_Office Theme</vt:lpstr>
      <vt:lpstr>BSEE - Oil Spill Preparedness Division (OSPD): Renewable Energy Program  RRT 3: May 20, 2021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Calvin, John</dc:creator>
  <cp:lastModifiedBy>Calvin, John</cp:lastModifiedBy>
  <cp:revision>25</cp:revision>
  <dcterms:created xsi:type="dcterms:W3CDTF">2019-12-31T18:50:47Z</dcterms:created>
  <dcterms:modified xsi:type="dcterms:W3CDTF">2021-05-18T12:34:43Z</dcterms:modified>
</cp:coreProperties>
</file>