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4"/>
  </p:notesMasterIdLst>
  <p:sldIdLst>
    <p:sldId id="256" r:id="rId6"/>
    <p:sldId id="296" r:id="rId7"/>
    <p:sldId id="306" r:id="rId8"/>
    <p:sldId id="282" r:id="rId9"/>
    <p:sldId id="294" r:id="rId10"/>
    <p:sldId id="295" r:id="rId11"/>
    <p:sldId id="298" r:id="rId12"/>
    <p:sldId id="304" r:id="rId13"/>
    <p:sldId id="299" r:id="rId14"/>
    <p:sldId id="303" r:id="rId15"/>
    <p:sldId id="297" r:id="rId16"/>
    <p:sldId id="305" r:id="rId17"/>
    <p:sldId id="308" r:id="rId18"/>
    <p:sldId id="307" r:id="rId19"/>
    <p:sldId id="288" r:id="rId20"/>
    <p:sldId id="310" r:id="rId21"/>
    <p:sldId id="311" r:id="rId22"/>
    <p:sldId id="312" r:id="rId23"/>
    <p:sldId id="313" r:id="rId24"/>
    <p:sldId id="324" r:id="rId25"/>
    <p:sldId id="315" r:id="rId26"/>
    <p:sldId id="316" r:id="rId27"/>
    <p:sldId id="317" r:id="rId28"/>
    <p:sldId id="318" r:id="rId29"/>
    <p:sldId id="319" r:id="rId30"/>
    <p:sldId id="320" r:id="rId31"/>
    <p:sldId id="322" r:id="rId32"/>
    <p:sldId id="323" r:id="rId3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7" d="100"/>
          <a:sy n="87" d="100"/>
        </p:scale>
        <p:origin x="135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87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E8C31-042B-4797-B83C-75E22193FE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B7C12-2FB5-49CD-B268-5C04307F1E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4C5E59-B0DB-430E-8FA6-413E0A935ADB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C0484A7-86BE-4D66-9249-B05DC47D81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15F3080-539B-4968-A9C1-28CF0B89B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98346-B397-4B45-98A6-42BBBFACC1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095C9-7255-405A-8F8A-299F51793F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EB1B728-57C8-4053-8729-C24C0A8D31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67CC2-5650-4735-8E91-84341296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AA270-D314-4F40-97D2-60ECB1B1787A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F3E64-CA59-4241-B495-48642B2A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DA8CE-EF8A-46FE-9A14-1C08098B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6E493-EBB8-4DDD-8F95-F49A2D52B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3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29901-3A62-4593-BAD3-9BE4B13A9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D310B-C080-4F00-A0EE-F679473CD84E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A6E69-9573-4EA8-B02C-727C26F8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D26BE-4A48-4AB6-B816-E95780FC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FC359-05E9-4647-BC26-EA45F187A4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860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03E16-0BD0-4B4F-9AE7-BAB81F673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B34FE-B195-47D6-8F86-632214331B82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365A6-C7B4-4392-8E6F-9A456D47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4823B-F1D8-4426-9B6B-5668CA4DB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2A6D5-C75D-4DD4-8C7F-6676E82882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27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4B862D1-999F-46AA-930F-B1658A41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65B41-84F5-4883-8E25-1D18D338CCA5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3E80C0-B995-4497-A50C-7E745E80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916766-171B-42FD-82C3-0CC8A5C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1B619-66CE-4E79-A12D-9DA0D2E757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7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478196-6909-45FD-83C5-54799F330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29D33-90C5-493E-AD7B-7B5C1ABBDEAB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DF0BF3E-939F-440A-9AFB-A1D3BF623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8E534D9-5B75-41AA-957A-C6962617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121C3-3AEB-4742-8EA8-D356E7D5F0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321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5AECB87-0129-4E90-A512-BEDD04D79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779F9-0AD3-4419-AD95-D5BF180D6530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FD9678-87A7-4CE6-8F43-63C86664A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970C310-7978-41DF-8F65-140A607A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27FFB-2418-4A3F-B695-3DB54B72C4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600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A27B8C0-63C7-44C5-8588-9EBB203D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C9595-447F-43B1-960C-38DDF14167F8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A91BD81-04C5-4418-95A5-39AA14DAE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FA2FB0B-B626-4C1A-A46F-0504241C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E92ED-F340-405E-B6E1-7896F9826F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531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1FE5C0-B7EA-4A3C-AA62-0171EB0F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6646A-E5CF-4582-93A1-0B68890E55AE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8D03D5-D6D9-4E1E-B96E-D3D087BEF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032A03-8FFA-42C9-B001-D8FB551DE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16777-D5E6-4016-A97D-E435A8457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57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CACA01B-4A61-4070-A8C7-A41D38FB5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4CFD9-ED74-43DF-85FD-3878DE65536B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9BEA4E-B40D-44AE-93FC-7C455131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5E0143-4754-4031-89E0-8321E93E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39C79-F326-4C9C-85AF-EECEC3D784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043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9E53C-DA10-4885-9F56-37CF7E46E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885F6-73C0-41A8-806F-8E78C265D1ED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CB27A-2F5A-4BBE-84E6-ECFA8E8FE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31857-D4E3-40C7-81EE-39AC30A5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09B16-4DF2-45CA-8C21-FCA663B802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877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B6575-DF92-472E-869B-CB2454C91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BE413-BB0E-4AA1-86CE-02F538B28678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73A40-42BB-4D01-8947-57564B58A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4CEB4-84FE-4F1E-AAEE-6FA3BAC3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A81CD-CAA6-4EFD-9444-BA76B8E152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53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569F4-6906-4791-B5F0-72DBAA4CD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2F3B5-6161-41A2-A508-48C6E6E85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404B-F547-4BD0-822E-D3B2107C5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6D156-C3FA-4B32-8718-A5647B1FA934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91F8B-A63F-480A-9583-DB6DDF47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EC8DC-3581-4F15-B3FF-B49B9D28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28041-DE2C-4184-84C7-3FAB0B81D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35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1FDA4-9426-492B-BB0C-24AF96B5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EFC6F-AFB2-46E0-B9AC-E99E5A605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1EFFD-89CF-494C-945A-1D3A931E5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579D6-5120-49CC-A177-65FD7994EFAA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E2794-A6C4-4DAF-9B07-38888606B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FE556-8E5F-4A15-BBED-B25329BCB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4340D-A9C6-4D75-B7C5-16C22FE5D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16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B3916-A7B7-4F2D-8548-51ACAEDA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41473-6BC0-4A92-8DDB-8704FD896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1D598-359B-4496-9A7C-C72A9E519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28CCA-CD22-4A41-BDB1-2BC4806F8A2A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EBFCE-C7BE-404B-8619-EAA430CB4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A134D-D807-4431-9B8C-0D694847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0B437-28A1-45C3-91E4-379A3C0F7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40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1025D-BDB1-4B65-B803-610BF23E9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7CAE8-3D02-40FA-81E3-5F647F236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E7B203-370B-4555-B8FE-361DD9F91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8515E09-B4DF-4F67-BCBA-9D37D003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33965-6440-4309-B195-BC1F70CA3CBD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5C8D2A-26C0-4032-B976-58D62895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9E77532-D592-4050-BC11-ECE49BD60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928C3-019A-42BB-923B-C86BA2E2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91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1E253-144F-45BC-9A3D-788A55B0E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1AEE4-5774-446F-8E52-4AD69DAB8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34A41-A424-4145-89DF-D897FD5D5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7BD01F-9340-4C36-A5D6-664D96BEE8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7AF58C-BF1C-47A3-B1C6-FED259DCFE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C5CC7F1-05B4-4086-8AB9-9D89AD64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CF73C-4275-4784-9542-1B58906A079A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016D912-2ACE-46E8-B0A7-ADDB3E56C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16F9D2A-C721-4782-9535-57945BAF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D32C5-672A-4558-B2C0-213BE3387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13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F49C8-A292-4013-BC91-B77BAA88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436E277-BE56-401F-9D1B-4490C1C70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464E7-385A-4930-A3C6-FEEC40C30100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6100581-4101-40F7-9654-F9BBE4C8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34A382D-E3B5-47B8-A08A-BB2E0C97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7A0C0-6BBC-403F-AA4A-EA5468F0E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38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B7C855E-3818-4134-9A25-69397866E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B901D-52EC-4964-8CC5-7A183E6C6F0F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1E3FC0E-B0FF-48A7-BCFB-17137527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6B09E80-F9E4-4714-8DFB-BE43CF5A2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7825B-2208-405D-95DE-379EE9B50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221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D13E4-DC53-464F-B32D-7E28259F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3ABBE-0849-4A42-9A83-1F88B8EB0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788E9-5E0A-4EEC-9B3F-1E6247C46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EA5BF79-EB4F-4685-BF60-52B9C80AF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620BE-07C4-40C2-B2D4-62807F2A0CBD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45044B-77EC-482A-9175-F17574455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9F94B5-AAF9-4284-A279-F9A0E370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590AD-6BC6-46E5-8F86-21789111E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48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5EF5-4229-4877-82C3-4308DB1B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7B14D3-A73C-4B80-BB0F-65C9295C7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F531B-33BB-4A80-9BD1-790B027A4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0AF96EF-CB3E-4BEE-8B5E-04A276583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7BF2F-2455-4296-B3A8-2F2266F68484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FDE3B5D-2BF6-4A59-AF67-A0D9F72CB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DD61E2-C4F9-4BAF-8005-CA3FA4E1C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F1744-BB96-4A20-956D-DBE97D7B0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97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FDC6-CC4E-4FDB-AF54-8660E8881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266B2-993E-431A-B6AA-C20CD989C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7BB5B-555A-4D80-9382-E5AD95B4C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6069D-5DB9-45EA-9878-C540EAD48C79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6D03A-435A-4EBC-81D8-AE8CF43CF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A5B36-B18E-4884-969D-C1F2050FA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0D30A-33E9-4F69-948B-8772C4E11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39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9433CD-8005-4342-B97C-CDD7EDD6AC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5BDAC7-380C-456D-9A01-27168A8FD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87332-5346-4C0E-BBC9-49251AD40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EBC80-BF8B-4A84-B233-12FF1792FE3B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22AE0-73FF-421C-89CC-B3325C9E6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0FE86-88B3-49E9-BAE8-F1FEDF6E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D0FF9-7981-43F1-9C92-DBD737513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0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62E7272-63BF-4FEE-A421-E37143088DC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3148BC3-19FC-41BF-A5A2-D7DA599700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ED869-77AF-4AEC-B9F0-1B2CCCAAC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9AD1FEA-868F-48D3-B183-B982E40A3F74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22D4E-5612-4416-B13B-7A358D8FE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A43E4-ADFC-4ADB-A9F9-BEB9E3CC5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8ED5C0-DFBA-467A-9692-7D9544D99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8A9851AD-ABEA-4005-AB58-B3AB7CA82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8780F-EBB5-4064-AE5D-2443B26A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84F88-99D2-4C51-9193-899A2CF56F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C1A75-50B4-4A68-839A-3024423592F3}" type="datetimeFigureOut">
              <a:rPr lang="en-US"/>
              <a:pPr>
                <a:defRPr/>
              </a:pPr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ED22F-7E30-456C-A388-E6B789606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6CC13-B6E9-4F9D-9FCA-2E0AA5E55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F51C48-2FAF-4CA6-BC10-EF22994C0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9DE6935F-51F1-4FE3-A3CB-445C03D10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524000"/>
            <a:ext cx="8915400" cy="2076450"/>
          </a:xfrm>
        </p:spPr>
        <p:txBody>
          <a:bodyPr/>
          <a:lstStyle/>
          <a:p>
            <a:pPr eaLnBrk="1" hangingPunct="1"/>
            <a:r>
              <a:rPr lang="en-US" altLang="en-US" b="1"/>
              <a:t>Former Easton Plating &amp; Metal Finishing, Inc. Facility</a:t>
            </a:r>
            <a:br>
              <a:rPr lang="en-US" altLang="en-US" b="1"/>
            </a:br>
            <a:r>
              <a:rPr lang="en-US" altLang="en-US" sz="2000"/>
              <a:t>215 S. Delaware Drive, Easton City, Northampton County, Penna.</a:t>
            </a:r>
            <a:endParaRPr lang="en-US" altLang="en-US" b="1"/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D3C4D08C-F448-4BAE-A82E-7BF73E92F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505200"/>
            <a:ext cx="7162800" cy="25146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May 20, 2021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Jonathan Ulanoski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(Acting) PA DEP Emergency Response Program Manager</a:t>
            </a:r>
          </a:p>
          <a:p>
            <a:pPr eaLnBrk="1" hangingPunct="1"/>
            <a:endParaRPr lang="en-US" altLang="en-US">
              <a:solidFill>
                <a:schemeClr val="tx1"/>
              </a:solidFill>
            </a:endParaRPr>
          </a:p>
        </p:txBody>
      </p:sp>
      <p:pic>
        <p:nvPicPr>
          <p:cNvPr id="4100" name="Picture 1">
            <a:extLst>
              <a:ext uri="{FF2B5EF4-FFF2-40B4-BE49-F238E27FC236}">
                <a16:creationId xmlns:a16="http://schemas.microsoft.com/office/drawing/2014/main" id="{D6B9AFC9-5FF1-4FC0-96D4-EAEC7EE18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1FA5B6AD-A894-4555-A48D-9A039ACC1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943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Patrick McDonnell, Secretary</a:t>
            </a:r>
          </a:p>
        </p:txBody>
      </p:sp>
      <p:sp>
        <p:nvSpPr>
          <p:cNvPr id="4102" name="TextBox 5">
            <a:extLst>
              <a:ext uri="{FF2B5EF4-FFF2-40B4-BE49-F238E27FC236}">
                <a16:creationId xmlns:a16="http://schemas.microsoft.com/office/drawing/2014/main" id="{0F144C53-EA26-49C1-84AC-F1F216C42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943600"/>
            <a:ext cx="2819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Tom Wolf, Governor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5">
            <a:extLst>
              <a:ext uri="{FF2B5EF4-FFF2-40B4-BE49-F238E27FC236}">
                <a16:creationId xmlns:a16="http://schemas.microsoft.com/office/drawing/2014/main" id="{5E20D86A-C5AE-46F4-A810-3B69A9ABA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123" name="Title 26">
            <a:extLst>
              <a:ext uri="{FF2B5EF4-FFF2-40B4-BE49-F238E27FC236}">
                <a16:creationId xmlns:a16="http://schemas.microsoft.com/office/drawing/2014/main" id="{E8220908-A65C-47A1-AF32-A88BEF72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99D6B4A-9D61-4256-9FDE-2A98D5F57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5125" name="Picture 1">
            <a:extLst>
              <a:ext uri="{FF2B5EF4-FFF2-40B4-BE49-F238E27FC236}">
                <a16:creationId xmlns:a16="http://schemas.microsoft.com/office/drawing/2014/main" id="{FA87767B-096B-4BEE-A49B-9C3EBAFE1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>
            <a:extLst>
              <a:ext uri="{FF2B5EF4-FFF2-40B4-BE49-F238E27FC236}">
                <a16:creationId xmlns:a16="http://schemas.microsoft.com/office/drawing/2014/main" id="{8A35F196-2CB0-4EF1-B045-F1BE4CF9C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2514600"/>
            <a:ext cx="40671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2" descr="A picture containing tree, outdoor, house&#10;&#10;Description automatically generated">
            <a:extLst>
              <a:ext uri="{FF2B5EF4-FFF2-40B4-BE49-F238E27FC236}">
                <a16:creationId xmlns:a16="http://schemas.microsoft.com/office/drawing/2014/main" id="{3C7CDCB2-FCF3-48CD-897F-9C9EA70F8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579563"/>
            <a:ext cx="51435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5">
            <a:extLst>
              <a:ext uri="{FF2B5EF4-FFF2-40B4-BE49-F238E27FC236}">
                <a16:creationId xmlns:a16="http://schemas.microsoft.com/office/drawing/2014/main" id="{04728F1E-C6BB-4F49-822A-C4F6CAE49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7" name="Title 26">
            <a:extLst>
              <a:ext uri="{FF2B5EF4-FFF2-40B4-BE49-F238E27FC236}">
                <a16:creationId xmlns:a16="http://schemas.microsoft.com/office/drawing/2014/main" id="{DF2BFB23-5804-4283-B52B-DFEB9AE7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4989AD-5CCC-48AA-9B85-964E97B6C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6149" name="Picture 1">
            <a:extLst>
              <a:ext uri="{FF2B5EF4-FFF2-40B4-BE49-F238E27FC236}">
                <a16:creationId xmlns:a16="http://schemas.microsoft.com/office/drawing/2014/main" id="{42B6D067-C77D-4ED2-997A-46CC48235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">
            <a:extLst>
              <a:ext uri="{FF2B5EF4-FFF2-40B4-BE49-F238E27FC236}">
                <a16:creationId xmlns:a16="http://schemas.microsoft.com/office/drawing/2014/main" id="{EE2391AD-35EE-4FC3-84AE-0A42C7B0C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2514600"/>
            <a:ext cx="40671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1E84A6-610F-4558-92AE-5AE50CCC1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36152" y="1417638"/>
            <a:ext cx="8749669" cy="4620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5">
            <a:extLst>
              <a:ext uri="{FF2B5EF4-FFF2-40B4-BE49-F238E27FC236}">
                <a16:creationId xmlns:a16="http://schemas.microsoft.com/office/drawing/2014/main" id="{2996B441-9F58-4942-91F7-E380BF82D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1" name="Title 26">
            <a:extLst>
              <a:ext uri="{FF2B5EF4-FFF2-40B4-BE49-F238E27FC236}">
                <a16:creationId xmlns:a16="http://schemas.microsoft.com/office/drawing/2014/main" id="{6BAE4D1E-9C8D-4056-A005-5C27AEB1C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A17E05C3-B804-4D05-A3D7-300BF840D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Call from PEMA initially received by </a:t>
            </a:r>
            <a:r>
              <a:rPr lang="en-US" dirty="0" err="1"/>
              <a:t>PaDEP</a:t>
            </a:r>
            <a:r>
              <a:rPr lang="en-US" dirty="0"/>
              <a:t> @ approx. 2220 on June 3, 2020.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>
              <a:buFontTx/>
              <a:buChar char="-"/>
              <a:defRPr/>
            </a:pPr>
            <a:r>
              <a:rPr lang="en-US" dirty="0"/>
              <a:t>Began as local FD call involving fire.</a:t>
            </a:r>
          </a:p>
          <a:p>
            <a:pPr>
              <a:buFontTx/>
              <a:buChar char="-"/>
              <a:defRPr/>
            </a:pPr>
            <a:r>
              <a:rPr lang="en-US" dirty="0"/>
              <a:t>Abandoned building.</a:t>
            </a:r>
          </a:p>
          <a:p>
            <a:pPr>
              <a:buFontTx/>
              <a:buChar char="-"/>
              <a:defRPr/>
            </a:pPr>
            <a:r>
              <a:rPr lang="en-US" dirty="0"/>
              <a:t>LOTS of drums/containers/unknowns.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7173" name="Picture 1">
            <a:extLst>
              <a:ext uri="{FF2B5EF4-FFF2-40B4-BE49-F238E27FC236}">
                <a16:creationId xmlns:a16="http://schemas.microsoft.com/office/drawing/2014/main" id="{453D6B9C-D96E-4F32-97EA-9B546D32F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5">
            <a:extLst>
              <a:ext uri="{FF2B5EF4-FFF2-40B4-BE49-F238E27FC236}">
                <a16:creationId xmlns:a16="http://schemas.microsoft.com/office/drawing/2014/main" id="{B6B0C550-A3ED-450B-BC4C-034748DD5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195" name="Title 26">
            <a:extLst>
              <a:ext uri="{FF2B5EF4-FFF2-40B4-BE49-F238E27FC236}">
                <a16:creationId xmlns:a16="http://schemas.microsoft.com/office/drawing/2014/main" id="{2FEA8AD5-38D5-4892-8B79-D0795C353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D632193-9C2D-4F94-994A-52BAC8EB8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Initial plans were to:</a:t>
            </a:r>
          </a:p>
          <a:p>
            <a:pPr>
              <a:buFontTx/>
              <a:buChar char="-"/>
              <a:defRPr/>
            </a:pPr>
            <a:r>
              <a:rPr lang="en-US" dirty="0"/>
              <a:t>Arrange meeting at site on June 4, 2021 with Local/State/Fed reps.</a:t>
            </a:r>
          </a:p>
          <a:p>
            <a:pPr>
              <a:buFontTx/>
              <a:buChar char="-"/>
              <a:defRPr/>
            </a:pPr>
            <a:r>
              <a:rPr lang="en-US" dirty="0"/>
              <a:t>Emergency Response manager/coordinator and 2 team members (Chemistry/Waste Management).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8197" name="Picture 1">
            <a:extLst>
              <a:ext uri="{FF2B5EF4-FFF2-40B4-BE49-F238E27FC236}">
                <a16:creationId xmlns:a16="http://schemas.microsoft.com/office/drawing/2014/main" id="{17DD5BCF-62CB-4B13-B2FA-4BA5C9811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5">
            <a:extLst>
              <a:ext uri="{FF2B5EF4-FFF2-40B4-BE49-F238E27FC236}">
                <a16:creationId xmlns:a16="http://schemas.microsoft.com/office/drawing/2014/main" id="{3A63F8C6-5F3C-452B-8040-992BBD162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19" name="Title 26">
            <a:extLst>
              <a:ext uri="{FF2B5EF4-FFF2-40B4-BE49-F238E27FC236}">
                <a16:creationId xmlns:a16="http://schemas.microsoft.com/office/drawing/2014/main" id="{37329636-AB72-4523-B62A-4330C633C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2D1C094-54D2-43FA-A468-F9E274336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Last known info:</a:t>
            </a:r>
          </a:p>
          <a:p>
            <a:pPr>
              <a:buFontTx/>
              <a:buChar char="-"/>
              <a:defRPr/>
            </a:pPr>
            <a:r>
              <a:rPr lang="en-US" dirty="0"/>
              <a:t>DEP conducted last inspection @ last known location for Easton Plating on/about November 2009 (@ a “Newer facility” approx. 5 miles away).</a:t>
            </a:r>
          </a:p>
          <a:p>
            <a:pPr>
              <a:buFontTx/>
              <a:buChar char="-"/>
              <a:defRPr/>
            </a:pPr>
            <a:r>
              <a:rPr lang="en-US" dirty="0"/>
              <a:t>Building abandoned for some time.</a:t>
            </a:r>
          </a:p>
          <a:p>
            <a:pPr>
              <a:buFontTx/>
              <a:buChar char="-"/>
              <a:defRPr/>
            </a:pPr>
            <a:r>
              <a:rPr lang="en-US" dirty="0"/>
              <a:t>Numerous attempts at tax sale.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9221" name="Picture 1">
            <a:extLst>
              <a:ext uri="{FF2B5EF4-FFF2-40B4-BE49-F238E27FC236}">
                <a16:creationId xmlns:a16="http://schemas.microsoft.com/office/drawing/2014/main" id="{1E1B8293-8391-4DFC-8CC6-D1D316EDA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5">
            <a:extLst>
              <a:ext uri="{FF2B5EF4-FFF2-40B4-BE49-F238E27FC236}">
                <a16:creationId xmlns:a16="http://schemas.microsoft.com/office/drawing/2014/main" id="{96FFDC7A-D7D3-4C65-A8CC-A1105A62D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3" name="Title 26">
            <a:extLst>
              <a:ext uri="{FF2B5EF4-FFF2-40B4-BE49-F238E27FC236}">
                <a16:creationId xmlns:a16="http://schemas.microsoft.com/office/drawing/2014/main" id="{D0F1AABD-20BB-4396-9CA6-A2CAE3CA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F3E7A9F-73AC-4AF8-B3C4-EE591F3B3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Last known info (cont’d):</a:t>
            </a:r>
          </a:p>
          <a:p>
            <a:pPr>
              <a:buFontTx/>
              <a:buChar char="-"/>
              <a:defRPr/>
            </a:pPr>
            <a:r>
              <a:rPr lang="en-US" dirty="0"/>
              <a:t>December 20, 2000 - facility provided notice to Easton Area Joint Sewer Authority (EAJSA) that they were closing. </a:t>
            </a:r>
          </a:p>
          <a:p>
            <a:pPr>
              <a:buFontTx/>
              <a:buChar char="-"/>
              <a:defRPr/>
            </a:pPr>
            <a:r>
              <a:rPr lang="en-US" dirty="0"/>
              <a:t>Industrial Pretreatment Closing Inspection conducted following week.</a:t>
            </a:r>
          </a:p>
          <a:p>
            <a:pPr>
              <a:buFontTx/>
              <a:buChar char="-"/>
              <a:defRPr/>
            </a:pPr>
            <a:r>
              <a:rPr lang="en-US" dirty="0"/>
              <a:t>Listed limited items (small quantities) still present at the site.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10245" name="Picture 1">
            <a:extLst>
              <a:ext uri="{FF2B5EF4-FFF2-40B4-BE49-F238E27FC236}">
                <a16:creationId xmlns:a16="http://schemas.microsoft.com/office/drawing/2014/main" id="{D25DA081-2AA5-41C1-9F3E-1794B7747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>
            <a:extLst>
              <a:ext uri="{FF2B5EF4-FFF2-40B4-BE49-F238E27FC236}">
                <a16:creationId xmlns:a16="http://schemas.microsoft.com/office/drawing/2014/main" id="{B4D16206-FFE0-419A-A702-783D57243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304800"/>
            <a:ext cx="5340350" cy="567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5">
            <a:extLst>
              <a:ext uri="{FF2B5EF4-FFF2-40B4-BE49-F238E27FC236}">
                <a16:creationId xmlns:a16="http://schemas.microsoft.com/office/drawing/2014/main" id="{67F4F3CC-7A02-41EB-84CC-714970257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1" name="Title 26">
            <a:extLst>
              <a:ext uri="{FF2B5EF4-FFF2-40B4-BE49-F238E27FC236}">
                <a16:creationId xmlns:a16="http://schemas.microsoft.com/office/drawing/2014/main" id="{606043DB-F3A9-4A0E-97A7-E972EB305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6FBE88A2-1578-4EE6-84E6-163FACCFA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Last known info (cont’d):</a:t>
            </a:r>
          </a:p>
          <a:p>
            <a:pPr>
              <a:buFontTx/>
              <a:buChar char="-"/>
              <a:defRPr/>
            </a:pPr>
            <a:r>
              <a:rPr lang="en-US" dirty="0"/>
              <a:t>Follow-up inspection on June 13, 2001.</a:t>
            </a:r>
          </a:p>
          <a:p>
            <a:pPr>
              <a:buFontTx/>
              <a:buChar char="-"/>
              <a:defRPr/>
            </a:pPr>
            <a:r>
              <a:rPr lang="en-US" dirty="0"/>
              <a:t>Limited number of items, including several drums, were noted, planned to be removed, etc.</a:t>
            </a:r>
          </a:p>
          <a:p>
            <a:pPr>
              <a:buFontTx/>
              <a:buChar char="-"/>
              <a:defRPr/>
            </a:pPr>
            <a:r>
              <a:rPr lang="en-US" dirty="0"/>
              <a:t>Plug ~5 drains.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12293" name="Picture 1">
            <a:extLst>
              <a:ext uri="{FF2B5EF4-FFF2-40B4-BE49-F238E27FC236}">
                <a16:creationId xmlns:a16="http://schemas.microsoft.com/office/drawing/2014/main" id="{6925E1F6-4FFE-4FC6-8682-C6CB4E52F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EBF737E9-D443-4B2C-9729-D8CF86C05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0"/>
            <a:ext cx="4902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5">
            <a:extLst>
              <a:ext uri="{FF2B5EF4-FFF2-40B4-BE49-F238E27FC236}">
                <a16:creationId xmlns:a16="http://schemas.microsoft.com/office/drawing/2014/main" id="{BD41A0AC-3BEC-4919-BF9D-2BC3588CC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39" name="Title 26">
            <a:extLst>
              <a:ext uri="{FF2B5EF4-FFF2-40B4-BE49-F238E27FC236}">
                <a16:creationId xmlns:a16="http://schemas.microsoft.com/office/drawing/2014/main" id="{CA475E0E-05BD-44AA-8329-F9491839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DDA351D-3CE3-47EC-B11D-A8B856FCD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14341" name="Picture 1">
            <a:extLst>
              <a:ext uri="{FF2B5EF4-FFF2-40B4-BE49-F238E27FC236}">
                <a16:creationId xmlns:a16="http://schemas.microsoft.com/office/drawing/2014/main" id="{AF553FD4-9875-440C-8C2A-7CE42695C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>
            <a:extLst>
              <a:ext uri="{FF2B5EF4-FFF2-40B4-BE49-F238E27FC236}">
                <a16:creationId xmlns:a16="http://schemas.microsoft.com/office/drawing/2014/main" id="{4DCCEB78-0416-4229-8A99-3DD08D36F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2514600"/>
            <a:ext cx="40671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5" descr="A picture containing indoor, cluttered, messy, clothes&#10;&#10;Description automatically generated">
            <a:extLst>
              <a:ext uri="{FF2B5EF4-FFF2-40B4-BE49-F238E27FC236}">
                <a16:creationId xmlns:a16="http://schemas.microsoft.com/office/drawing/2014/main" id="{06180C81-1DFC-4798-97C3-C87C6AE7E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92275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5">
            <a:extLst>
              <a:ext uri="{FF2B5EF4-FFF2-40B4-BE49-F238E27FC236}">
                <a16:creationId xmlns:a16="http://schemas.microsoft.com/office/drawing/2014/main" id="{24BB90AC-074C-455F-95CB-5161BCC3E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3" name="Title 26">
            <a:extLst>
              <a:ext uri="{FF2B5EF4-FFF2-40B4-BE49-F238E27FC236}">
                <a16:creationId xmlns:a16="http://schemas.microsoft.com/office/drawing/2014/main" id="{591B044D-C8EE-46B7-9B94-5B6C89F9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AB9BF61-071F-4E8B-8C57-9F5A899E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85863"/>
            <a:ext cx="8001000" cy="49403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Easton City had contracted with Rapid Response (HazMat team) – conducted initial response/entry/inventory.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15365" name="Picture 1">
            <a:extLst>
              <a:ext uri="{FF2B5EF4-FFF2-40B4-BE49-F238E27FC236}">
                <a16:creationId xmlns:a16="http://schemas.microsoft.com/office/drawing/2014/main" id="{990C67BF-37D8-4415-A640-173EDB87A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">
            <a:extLst>
              <a:ext uri="{FF2B5EF4-FFF2-40B4-BE49-F238E27FC236}">
                <a16:creationId xmlns:a16="http://schemas.microsoft.com/office/drawing/2014/main" id="{AD22D2D0-6996-4608-BEF0-8B2FD9215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2743200"/>
            <a:ext cx="578485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5">
            <a:extLst>
              <a:ext uri="{FF2B5EF4-FFF2-40B4-BE49-F238E27FC236}">
                <a16:creationId xmlns:a16="http://schemas.microsoft.com/office/drawing/2014/main" id="{316F315D-BD2A-4F9B-A860-12EF8E426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87" name="Title 26">
            <a:extLst>
              <a:ext uri="{FF2B5EF4-FFF2-40B4-BE49-F238E27FC236}">
                <a16:creationId xmlns:a16="http://schemas.microsoft.com/office/drawing/2014/main" id="{FA91ACA9-BC17-49C7-943A-DCF935D7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90F86376-3916-427D-B1F8-4B9428082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NUMEROUS unknowns/hazards:</a:t>
            </a:r>
          </a:p>
          <a:p>
            <a:pPr>
              <a:buFontTx/>
              <a:buChar char="-"/>
              <a:defRPr/>
            </a:pPr>
            <a:r>
              <a:rPr lang="en-US" dirty="0"/>
              <a:t>Debris! Debris! Debris!</a:t>
            </a:r>
          </a:p>
          <a:p>
            <a:pPr>
              <a:buFontTx/>
              <a:buChar char="-"/>
              <a:defRPr/>
            </a:pPr>
            <a:r>
              <a:rPr lang="en-US" dirty="0"/>
              <a:t>No power + no windows, etc. = DARK!</a:t>
            </a:r>
          </a:p>
          <a:p>
            <a:pPr>
              <a:buFontTx/>
              <a:buChar char="-"/>
              <a:defRPr/>
            </a:pPr>
            <a:r>
              <a:rPr lang="en-US" dirty="0"/>
              <a:t>Limited access to/around building.</a:t>
            </a:r>
          </a:p>
          <a:p>
            <a:pPr>
              <a:buFontTx/>
              <a:buChar char="-"/>
              <a:defRPr/>
            </a:pPr>
            <a:r>
              <a:rPr lang="en-US" dirty="0"/>
              <a:t>adjacent to roadway and across from park.</a:t>
            </a:r>
          </a:p>
          <a:p>
            <a:pPr>
              <a:buFontTx/>
              <a:buChar char="-"/>
              <a:defRPr/>
            </a:pPr>
            <a:r>
              <a:rPr lang="en-US" dirty="0"/>
              <a:t>Needed to shut down roadway.</a:t>
            </a:r>
          </a:p>
          <a:p>
            <a:pPr>
              <a:buFontTx/>
              <a:buChar char="-"/>
              <a:defRPr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16389" name="Picture 1">
            <a:extLst>
              <a:ext uri="{FF2B5EF4-FFF2-40B4-BE49-F238E27FC236}">
                <a16:creationId xmlns:a16="http://schemas.microsoft.com/office/drawing/2014/main" id="{BE35E2EC-5CA7-4241-A5FC-27E90E6F5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5">
            <a:extLst>
              <a:ext uri="{FF2B5EF4-FFF2-40B4-BE49-F238E27FC236}">
                <a16:creationId xmlns:a16="http://schemas.microsoft.com/office/drawing/2014/main" id="{BD75E5B6-FEE0-419F-B9A0-ACF63983C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4462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1" name="Title 26">
            <a:extLst>
              <a:ext uri="{FF2B5EF4-FFF2-40B4-BE49-F238E27FC236}">
                <a16:creationId xmlns:a16="http://schemas.microsoft.com/office/drawing/2014/main" id="{0BD77165-9253-449E-802C-4F0D3D83B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2060"/>
                </a:solidFill>
              </a:rPr>
              <a:t>Local Examples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6224E53F-BF0B-456B-8A25-D7ACA9CA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2925"/>
            <a:ext cx="8001000" cy="43132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More hazards:</a:t>
            </a:r>
          </a:p>
          <a:p>
            <a:pPr>
              <a:buFontTx/>
              <a:buChar char="-"/>
              <a:defRPr/>
            </a:pPr>
            <a:r>
              <a:rPr lang="en-US" dirty="0"/>
              <a:t>Structural integrity?</a:t>
            </a:r>
          </a:p>
          <a:p>
            <a:pPr>
              <a:buFontTx/>
              <a:buChar char="-"/>
              <a:defRPr/>
            </a:pPr>
            <a:r>
              <a:rPr lang="en-US" dirty="0"/>
              <a:t>Basement access obstructed by additional debris/waste.</a:t>
            </a:r>
          </a:p>
          <a:p>
            <a:pPr>
              <a:buFontTx/>
              <a:buChar char="-"/>
              <a:defRPr/>
            </a:pPr>
            <a:r>
              <a:rPr lang="en-US" dirty="0"/>
              <a:t>Inventory included 300+ containers of varying size/concern.</a:t>
            </a:r>
          </a:p>
          <a:p>
            <a:pPr>
              <a:buFontTx/>
              <a:buChar char="-"/>
              <a:defRPr/>
            </a:pPr>
            <a:r>
              <a:rPr lang="en-US" dirty="0"/>
              <a:t>Directly adjacent to active railway.</a:t>
            </a:r>
          </a:p>
          <a:p>
            <a:pPr>
              <a:buFontTx/>
              <a:buChar char="-"/>
              <a:defRPr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u="sng" dirty="0"/>
          </a:p>
          <a:p>
            <a:pPr>
              <a:defRPr/>
            </a:pPr>
            <a:endParaRPr lang="en-US" dirty="0"/>
          </a:p>
        </p:txBody>
      </p:sp>
      <p:pic>
        <p:nvPicPr>
          <p:cNvPr id="17413" name="Picture 1">
            <a:extLst>
              <a:ext uri="{FF2B5EF4-FFF2-40B4-BE49-F238E27FC236}">
                <a16:creationId xmlns:a16="http://schemas.microsoft.com/office/drawing/2014/main" id="{A2BB1C5F-0770-41D4-AA3B-CACE4D60B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D0FC153C-D538-43C8-87B5-3AD206AA6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2076450"/>
            <a:ext cx="8610600" cy="3757613"/>
          </a:xfrm>
        </p:spPr>
        <p:txBody>
          <a:bodyPr/>
          <a:lstStyle/>
          <a:p>
            <a:pPr eaLnBrk="1" hangingPunct="1"/>
            <a:r>
              <a:rPr lang="en-US" altLang="en-US" b="1"/>
              <a:t>Jonathan Ulanoski</a:t>
            </a:r>
            <a:br>
              <a:rPr lang="en-US" altLang="en-US" b="1"/>
            </a:br>
            <a:r>
              <a:rPr lang="en-US" altLang="en-US" sz="4000" b="1"/>
              <a:t>julanoski@pa.gov</a:t>
            </a:r>
          </a:p>
        </p:txBody>
      </p:sp>
      <p:pic>
        <p:nvPicPr>
          <p:cNvPr id="18435" name="Picture 1">
            <a:extLst>
              <a:ext uri="{FF2B5EF4-FFF2-40B4-BE49-F238E27FC236}">
                <a16:creationId xmlns:a16="http://schemas.microsoft.com/office/drawing/2014/main" id="{09908755-A006-4CFC-80FB-5F1E709E4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19459" name="Title 1">
            <a:extLst>
              <a:ext uri="{FF2B5EF4-FFF2-40B4-BE49-F238E27FC236}">
                <a16:creationId xmlns:a16="http://schemas.microsoft.com/office/drawing/2014/main" id="{D1C7FED5-EED7-411F-B804-9A3153944E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13325" y="1557338"/>
            <a:ext cx="3668713" cy="1330325"/>
          </a:xfrm>
        </p:spPr>
        <p:txBody>
          <a:bodyPr anchor="b"/>
          <a:lstStyle/>
          <a:p>
            <a:r>
              <a:rPr lang="en-US" altLang="en-US" sz="3000"/>
              <a:t>Easton Plating Site</a:t>
            </a:r>
          </a:p>
        </p:txBody>
      </p:sp>
      <p:pic>
        <p:nvPicPr>
          <p:cNvPr id="19460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81218D9E-6F77-40F7-8AA9-DD6C53CF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927225"/>
            <a:ext cx="30099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Connector 19">
            <a:extLst>
              <a:ext uri="{FF2B5EF4-FFF2-40B4-BE49-F238E27FC236}">
                <a16:creationId xmlns:a16="http://schemas.microsoft.com/office/drawing/2014/main" id="{7AD0F4D2-80E7-4A78-82EE-BEAEE4945407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572000" y="1920875"/>
            <a:ext cx="0" cy="301625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2" name="Content Placeholder 2">
            <a:extLst>
              <a:ext uri="{FF2B5EF4-FFF2-40B4-BE49-F238E27FC236}">
                <a16:creationId xmlns:a16="http://schemas.microsoft.com/office/drawing/2014/main" id="{657B93BC-0BE3-4BE7-83C7-7BBFDACF2C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013325" y="3030538"/>
            <a:ext cx="3668713" cy="24082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500"/>
              <a:t>Dominic Ventura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500"/>
              <a:t>On Scene Coordinator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500"/>
              <a:t>US EPA Region 3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500"/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500"/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500"/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5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0483" name="Title 1">
            <a:extLst>
              <a:ext uri="{FF2B5EF4-FFF2-40B4-BE49-F238E27FC236}">
                <a16:creationId xmlns:a16="http://schemas.microsoft.com/office/drawing/2014/main" id="{B9EA034A-99DF-49D3-B091-CAEEAE8BA5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0238" y="1214438"/>
            <a:ext cx="7886700" cy="898525"/>
          </a:xfrm>
        </p:spPr>
        <p:txBody>
          <a:bodyPr lIns="68580" tIns="34290" rIns="68580" bIns="34290" anchor="ctr"/>
          <a:lstStyle/>
          <a:p>
            <a:pPr algn="l"/>
            <a:r>
              <a:rPr lang="en-US" altLang="en-US" sz="3300"/>
              <a:t>Easton Plating Site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357188" y="1295400"/>
            <a:ext cx="0" cy="68580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5" name="Picture 5">
            <a:extLst>
              <a:ext uri="{FF2B5EF4-FFF2-40B4-BE49-F238E27FC236}">
                <a16:creationId xmlns:a16="http://schemas.microsoft.com/office/drawing/2014/main" id="{EE5B6E33-4C41-4766-9D67-64E8C76E3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9" r="2" b="14275"/>
          <a:stretch>
            <a:fillRect/>
          </a:stretch>
        </p:blipFill>
        <p:spPr bwMode="auto">
          <a:xfrm>
            <a:off x="623888" y="2574925"/>
            <a:ext cx="46640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4BB869-83A7-4C08-B910-5481B7B60C1D}"/>
              </a:ext>
            </a:extLst>
          </p:cNvPr>
          <p:cNvSpPr txBox="1"/>
          <p:nvPr/>
        </p:nvSpPr>
        <p:spPr>
          <a:xfrm>
            <a:off x="5486400" y="2470150"/>
            <a:ext cx="3200400" cy="362584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/>
          <a:p>
            <a:pPr marL="257175" indent="-17145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Calibri" panose="020F0502020204030204"/>
              </a:rPr>
              <a:t>Received call from PADEP ER Program Manager on morning of June 4.</a:t>
            </a:r>
          </a:p>
          <a:p>
            <a:pPr marL="257175" indent="-17145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Calibri" panose="020F0502020204030204"/>
              </a:rPr>
              <a:t>Attended a meeting on site at 1000 on June 4 along with PADEP, Northampton and Lehigh County EMAs, and representatives from the City of Easton.</a:t>
            </a:r>
          </a:p>
          <a:p>
            <a:pPr marL="257175" indent="-17145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Calibri" panose="020F0502020204030204"/>
              </a:rPr>
              <a:t>FD and County EMA made entries into building on June 3.</a:t>
            </a:r>
          </a:p>
          <a:p>
            <a:pPr marL="257175" indent="-17145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Calibri" panose="020F0502020204030204"/>
              </a:rPr>
              <a:t>The Mayor indicated during the meeting that the City would prefer to conduct response actions at the site.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1507" name="Title 1">
            <a:extLst>
              <a:ext uri="{FF2B5EF4-FFF2-40B4-BE49-F238E27FC236}">
                <a16:creationId xmlns:a16="http://schemas.microsoft.com/office/drawing/2014/main" id="{82B3FCB1-FE5C-4BC9-8D40-A430BEE8A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1212850"/>
            <a:ext cx="7886700" cy="898525"/>
          </a:xfrm>
        </p:spPr>
        <p:txBody>
          <a:bodyPr lIns="68580" tIns="34290" rIns="68580" bIns="34290"/>
          <a:lstStyle/>
          <a:p>
            <a:r>
              <a:rPr lang="en-US" altLang="en-US"/>
              <a:t>Initial Response Actions by City and County </a:t>
            </a:r>
          </a:p>
        </p:txBody>
      </p:sp>
      <p:sp>
        <p:nvSpPr>
          <p:cNvPr id="42" name="!!Line">
            <a:extLst>
              <a:ext uri="{FF2B5EF4-FFF2-40B4-BE49-F238E27FC236}">
                <a16:creationId xmlns:a16="http://schemas.microsoft.com/office/drawing/2014/main" id="{B0161EF8-C8C6-4F2A-9D5C-49BD28A2BDC2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49250" y="1295400"/>
            <a:ext cx="7938" cy="685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21509" name="Content Placeholder 9">
            <a:extLst>
              <a:ext uri="{FF2B5EF4-FFF2-40B4-BE49-F238E27FC236}">
                <a16:creationId xmlns:a16="http://schemas.microsoft.com/office/drawing/2014/main" id="{ABC0460B-313F-4D7B-A6BF-405363DD1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" r="-3" b="5325"/>
          <a:stretch>
            <a:fillRect/>
          </a:stretch>
        </p:blipFill>
        <p:spPr bwMode="auto">
          <a:xfrm>
            <a:off x="627063" y="2359025"/>
            <a:ext cx="4660900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Content Placeholder 20">
            <a:extLst>
              <a:ext uri="{FF2B5EF4-FFF2-40B4-BE49-F238E27FC236}">
                <a16:creationId xmlns:a16="http://schemas.microsoft.com/office/drawing/2014/main" id="{966EED26-DA80-4C9A-87CD-B9639FB726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58705" y="2491581"/>
            <a:ext cx="2867025" cy="3128962"/>
          </a:xfrm>
        </p:spPr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1500" dirty="0"/>
              <a:t>City contractor made entries into building on June 4 and June 5, 2020.</a:t>
            </a:r>
          </a:p>
          <a:p>
            <a:r>
              <a:rPr lang="en-US" altLang="en-US" sz="1500" dirty="0"/>
              <a:t>Approximately 200 containers were inventoried.</a:t>
            </a:r>
          </a:p>
          <a:p>
            <a:r>
              <a:rPr lang="en-US" altLang="en-US" sz="1500" dirty="0"/>
              <a:t>Many appeared to contain hazardous substances and were in containers in poor condition.</a:t>
            </a:r>
          </a:p>
          <a:p>
            <a:r>
              <a:rPr lang="en-US" altLang="en-US" sz="1500" dirty="0"/>
              <a:t>Several acid containers were overpacked.</a:t>
            </a:r>
          </a:p>
          <a:p>
            <a:r>
              <a:rPr lang="en-US" altLang="en-US" sz="1500" dirty="0"/>
              <a:t>Building in poor condition and evidence of squatters.</a:t>
            </a:r>
          </a:p>
          <a:p>
            <a:endParaRPr lang="en-US" altLang="en-US" sz="1500" dirty="0"/>
          </a:p>
          <a:p>
            <a:endParaRPr lang="en-US" altLang="en-US" sz="15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E65CDE2-194C-4A17-9E3C-017E8A8970E2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2531" name="Title 1">
            <a:extLst>
              <a:ext uri="{FF2B5EF4-FFF2-40B4-BE49-F238E27FC236}">
                <a16:creationId xmlns:a16="http://schemas.microsoft.com/office/drawing/2014/main" id="{15CBE194-81AE-41E0-91B0-7C340A586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025" y="1392238"/>
            <a:ext cx="7807325" cy="893762"/>
          </a:xfrm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Initiation of Removal Action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AE495E-2AAF-4BC1-87A5-331009D82896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571500" y="1476375"/>
            <a:ext cx="0" cy="68580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Content Placeholder 3">
            <a:extLst>
              <a:ext uri="{FF2B5EF4-FFF2-40B4-BE49-F238E27FC236}">
                <a16:creationId xmlns:a16="http://schemas.microsoft.com/office/drawing/2014/main" id="{9C1E6F49-6FD4-4EB6-9ECE-4F5A5FB3B5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08025" y="2395538"/>
            <a:ext cx="7835900" cy="30940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800" dirty="0">
                <a:solidFill>
                  <a:srgbClr val="FFFFFF"/>
                </a:solidFill>
              </a:rPr>
              <a:t>On the afternoon of June 6, City official told EPA that they did not have funding to complete required response actions at the site.</a:t>
            </a:r>
          </a:p>
          <a:p>
            <a:r>
              <a:rPr lang="en-US" altLang="en-US" sz="1800" dirty="0">
                <a:solidFill>
                  <a:srgbClr val="FFFFFF"/>
                </a:solidFill>
              </a:rPr>
              <a:t>PADEP requested assistance from EPA.</a:t>
            </a:r>
          </a:p>
          <a:p>
            <a:r>
              <a:rPr lang="en-US" altLang="en-US" sz="1800" dirty="0">
                <a:solidFill>
                  <a:srgbClr val="FFFFFF"/>
                </a:solidFill>
              </a:rPr>
              <a:t>PADEP and EPA agreed that EPA would address threat posed by abandoned containers and PADEP would then assess potential impact to the surrounding environment.  </a:t>
            </a:r>
          </a:p>
          <a:p>
            <a:r>
              <a:rPr lang="en-US" altLang="en-US" sz="1800" dirty="0">
                <a:solidFill>
                  <a:srgbClr val="FFFFFF"/>
                </a:solidFill>
              </a:rPr>
              <a:t>OSC issued a special bulletin on June 8 initiating an emergency removal action.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E65CDE2-194C-4A17-9E3C-017E8A8970E2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2531" name="Title 1">
            <a:extLst>
              <a:ext uri="{FF2B5EF4-FFF2-40B4-BE49-F238E27FC236}">
                <a16:creationId xmlns:a16="http://schemas.microsoft.com/office/drawing/2014/main" id="{15CBE194-81AE-41E0-91B0-7C340A586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025" y="1392238"/>
            <a:ext cx="7807325" cy="893762"/>
          </a:xfrm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Initiation of Removal Action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AE495E-2AAF-4BC1-87A5-331009D82896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571500" y="1476375"/>
            <a:ext cx="0" cy="68580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Content Placeholder 3">
            <a:extLst>
              <a:ext uri="{FF2B5EF4-FFF2-40B4-BE49-F238E27FC236}">
                <a16:creationId xmlns:a16="http://schemas.microsoft.com/office/drawing/2014/main" id="{9C1E6F49-6FD4-4EB6-9ECE-4F5A5FB3B5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08025" y="2395538"/>
            <a:ext cx="7835900" cy="3094037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1800" dirty="0"/>
              <a:t>Removal Action would include the following tasks: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dirty="0"/>
              <a:t>Removal of trash and debris from the building as necessary to facilitate safe entry and egress;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dirty="0"/>
              <a:t>Assess condition of containers and inventory containers;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dirty="0"/>
              <a:t>Take actions necessary to secure containers that are in poor condition;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dirty="0"/>
              <a:t>Sample containers to conduct hazardous characterization (HAZCAT) and laboratory analysis as needed;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dirty="0"/>
              <a:t>Organize and store containers based on hazard class;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dirty="0"/>
              <a:t>Conduct transportation and disposal of chemical waste and other site related cleanup waste;</a:t>
            </a:r>
          </a:p>
        </p:txBody>
      </p:sp>
    </p:spTree>
    <p:extLst>
      <p:ext uri="{BB962C8B-B14F-4D97-AF65-F5344CB8AC3E}">
        <p14:creationId xmlns:p14="http://schemas.microsoft.com/office/powerpoint/2010/main" val="3947660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E65CDE2-194C-4A17-9E3C-017E8A8970E2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4579" name="Title 1">
            <a:extLst>
              <a:ext uri="{FF2B5EF4-FFF2-40B4-BE49-F238E27FC236}">
                <a16:creationId xmlns:a16="http://schemas.microsoft.com/office/drawing/2014/main" id="{35A34477-6387-4FB3-822F-B8481B4CAB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025" y="1392238"/>
            <a:ext cx="7807325" cy="893762"/>
          </a:xfrm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Obtaining Access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2AE495E-2AAF-4BC1-87A5-331009D82896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571500" y="1476375"/>
            <a:ext cx="0" cy="68580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Content Placeholder 3">
            <a:extLst>
              <a:ext uri="{FF2B5EF4-FFF2-40B4-BE49-F238E27FC236}">
                <a16:creationId xmlns:a16="http://schemas.microsoft.com/office/drawing/2014/main" id="{123AB6E8-BB72-44C7-8364-37ACE24456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08025" y="2395538"/>
            <a:ext cx="7807325" cy="30940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800" dirty="0">
                <a:solidFill>
                  <a:srgbClr val="FFFFFF"/>
                </a:solidFill>
              </a:rPr>
              <a:t>Records search indicated that Eastern Plating and Metal Finishing was the owner.  </a:t>
            </a:r>
          </a:p>
          <a:p>
            <a:r>
              <a:rPr lang="en-US" altLang="en-US" sz="1800" dirty="0">
                <a:solidFill>
                  <a:srgbClr val="FFFFFF"/>
                </a:solidFill>
              </a:rPr>
              <a:t>Previous owner of the company was deceased but ownership had passed to son.  </a:t>
            </a:r>
          </a:p>
          <a:p>
            <a:r>
              <a:rPr lang="en-US" altLang="en-US" sz="1800" dirty="0">
                <a:solidFill>
                  <a:srgbClr val="FFFFFF"/>
                </a:solidFill>
              </a:rPr>
              <a:t>City had reported that a County may have taken control of the property due to a tax lien foreclosure.  </a:t>
            </a:r>
          </a:p>
          <a:p>
            <a:r>
              <a:rPr lang="en-US" altLang="en-US" sz="1800" dirty="0">
                <a:solidFill>
                  <a:srgbClr val="FFFFFF"/>
                </a:solidFill>
              </a:rPr>
              <a:t>Initially difficult to locate owner.  An investigator with the DEP and PA Bureau of Investigations provided assistance.  </a:t>
            </a:r>
          </a:p>
          <a:p>
            <a:r>
              <a:rPr lang="en-US" altLang="en-US" sz="1800" dirty="0">
                <a:solidFill>
                  <a:srgbClr val="FFFFFF"/>
                </a:solidFill>
              </a:rPr>
              <a:t>Eventually received access from Eastern Plating and Metal Finishing. </a:t>
            </a:r>
          </a:p>
          <a:p>
            <a:endParaRPr lang="en-US" altLang="en-US" sz="18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5603" name="Title 1">
            <a:extLst>
              <a:ext uri="{FF2B5EF4-FFF2-40B4-BE49-F238E27FC236}">
                <a16:creationId xmlns:a16="http://schemas.microsoft.com/office/drawing/2014/main" id="{92411807-BCA1-4C2E-8C88-36C7C1297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4314825"/>
            <a:ext cx="2738438" cy="1285875"/>
          </a:xfrm>
        </p:spPr>
        <p:txBody>
          <a:bodyPr/>
          <a:lstStyle/>
          <a:p>
            <a:r>
              <a:rPr lang="en-US" altLang="en-US" sz="2100"/>
              <a:t>Health and Safety Concerns</a:t>
            </a:r>
          </a:p>
        </p:txBody>
      </p:sp>
      <p:pic>
        <p:nvPicPr>
          <p:cNvPr id="25604" name="Content Placeholder 4">
            <a:extLst>
              <a:ext uri="{FF2B5EF4-FFF2-40B4-BE49-F238E27FC236}">
                <a16:creationId xmlns:a16="http://schemas.microsoft.com/office/drawing/2014/main" id="{DC37200E-A78C-4D82-AB67-B2857482E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1" r="11375" b="-3"/>
          <a:stretch>
            <a:fillRect/>
          </a:stretch>
        </p:blipFill>
        <p:spPr bwMode="auto">
          <a:xfrm>
            <a:off x="504825" y="1135063"/>
            <a:ext cx="27876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>
            <a:extLst>
              <a:ext uri="{FF2B5EF4-FFF2-40B4-BE49-F238E27FC236}">
                <a16:creationId xmlns:a16="http://schemas.microsoft.com/office/drawing/2014/main" id="{D0526520-AF2F-40E7-9E96-A65240A3E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1" r="-2" b="10754"/>
          <a:stretch>
            <a:fillRect/>
          </a:stretch>
        </p:blipFill>
        <p:spPr bwMode="auto">
          <a:xfrm>
            <a:off x="3540125" y="1135063"/>
            <a:ext cx="50990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409950" y="4419600"/>
            <a:ext cx="0" cy="10287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2BFECFC-9AA5-4915-909D-68ACC8898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100" y="4314825"/>
            <a:ext cx="5045075" cy="1628775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Close proximity to road and park.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Need for traffic controls or road closure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Where to conduct HAZCAT?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75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6627" name="Title 1">
            <a:extLst>
              <a:ext uri="{FF2B5EF4-FFF2-40B4-BE49-F238E27FC236}">
                <a16:creationId xmlns:a16="http://schemas.microsoft.com/office/drawing/2014/main" id="{263CA142-5B39-4D66-9980-52793F6CBA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4314825"/>
            <a:ext cx="2738438" cy="1285875"/>
          </a:xfrm>
        </p:spPr>
        <p:txBody>
          <a:bodyPr/>
          <a:lstStyle/>
          <a:p>
            <a:r>
              <a:rPr lang="en-US" altLang="en-US" sz="2100"/>
              <a:t>Health and Safety Concerns</a:t>
            </a:r>
          </a:p>
        </p:txBody>
      </p:sp>
      <p:pic>
        <p:nvPicPr>
          <p:cNvPr id="26628" name="Content Placeholder 4">
            <a:extLst>
              <a:ext uri="{FF2B5EF4-FFF2-40B4-BE49-F238E27FC236}">
                <a16:creationId xmlns:a16="http://schemas.microsoft.com/office/drawing/2014/main" id="{3B598899-DE91-4C76-8D14-21AEA7418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9" t="-3" r="21138"/>
          <a:stretch>
            <a:fillRect/>
          </a:stretch>
        </p:blipFill>
        <p:spPr bwMode="auto">
          <a:xfrm>
            <a:off x="504825" y="1135063"/>
            <a:ext cx="27876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8">
            <a:extLst>
              <a:ext uri="{FF2B5EF4-FFF2-40B4-BE49-F238E27FC236}">
                <a16:creationId xmlns:a16="http://schemas.microsoft.com/office/drawing/2014/main" id="{73A8F0F8-23DF-4107-BF87-E7704EBD3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3" r="-2" b="4831"/>
          <a:stretch>
            <a:fillRect/>
          </a:stretch>
        </p:blipFill>
        <p:spPr bwMode="auto">
          <a:xfrm>
            <a:off x="3540125" y="1135063"/>
            <a:ext cx="50990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Connector 18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409950" y="4419600"/>
            <a:ext cx="0" cy="10287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183-7201-42E2-8D59-3B11C0D5F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100" y="4314825"/>
            <a:ext cx="5045075" cy="1628775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Chemical Hazards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Air monitoring was conducted throughout Removal Action.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75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7651" name="Title 1">
            <a:extLst>
              <a:ext uri="{FF2B5EF4-FFF2-40B4-BE49-F238E27FC236}">
                <a16:creationId xmlns:a16="http://schemas.microsoft.com/office/drawing/2014/main" id="{84D15BBF-03D7-46BA-9DAB-529B33E7A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4314825"/>
            <a:ext cx="2738438" cy="1285875"/>
          </a:xfrm>
        </p:spPr>
        <p:txBody>
          <a:bodyPr/>
          <a:lstStyle/>
          <a:p>
            <a:r>
              <a:rPr lang="en-US" altLang="en-US" sz="2100"/>
              <a:t>Health and Safety Concerns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4BAE3CC1-D3E8-44CC-88E7-A001B2BF3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3" r="18532" b="-3"/>
          <a:stretch>
            <a:fillRect/>
          </a:stretch>
        </p:blipFill>
        <p:spPr bwMode="auto">
          <a:xfrm>
            <a:off x="504825" y="1135063"/>
            <a:ext cx="27876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3">
            <a:extLst>
              <a:ext uri="{FF2B5EF4-FFF2-40B4-BE49-F238E27FC236}">
                <a16:creationId xmlns:a16="http://schemas.microsoft.com/office/drawing/2014/main" id="{64BB0B5E-CC72-4F34-B579-BC9567BEE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0554"/>
          <a:stretch>
            <a:fillRect/>
          </a:stretch>
        </p:blipFill>
        <p:spPr bwMode="auto">
          <a:xfrm>
            <a:off x="3540125" y="1135063"/>
            <a:ext cx="50990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409950" y="4419600"/>
            <a:ext cx="0" cy="10287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183-7201-42E2-8D59-3B11C0D5F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100" y="4314825"/>
            <a:ext cx="5045075" cy="1685925"/>
          </a:xfr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1275" dirty="0"/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Floors throughout building were covered with significant amount of potentially contaminated debris.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Holes in floor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Vats were generally empty but a few contained a minor amount off dry material and trash.  </a:t>
            </a:r>
          </a:p>
          <a:p>
            <a:pPr fontAlgn="auto">
              <a:spcAft>
                <a:spcPts val="0"/>
              </a:spcAft>
              <a:defRPr/>
            </a:pPr>
            <a:endParaRPr lang="en-US" sz="1275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8675" name="Title 1">
            <a:extLst>
              <a:ext uri="{FF2B5EF4-FFF2-40B4-BE49-F238E27FC236}">
                <a16:creationId xmlns:a16="http://schemas.microsoft.com/office/drawing/2014/main" id="{3736EB3D-F7D6-40B6-95A1-F7DCA2ABB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4314825"/>
            <a:ext cx="2738438" cy="1285875"/>
          </a:xfrm>
        </p:spPr>
        <p:txBody>
          <a:bodyPr lIns="68580" tIns="34290" rIns="68580" bIns="34290"/>
          <a:lstStyle/>
          <a:p>
            <a:r>
              <a:rPr lang="en-US" altLang="en-US" sz="2100"/>
              <a:t>Sampling and HAZCAT</a:t>
            </a:r>
          </a:p>
        </p:txBody>
      </p:sp>
      <p:pic>
        <p:nvPicPr>
          <p:cNvPr id="28676" name="Picture 3">
            <a:extLst>
              <a:ext uri="{FF2B5EF4-FFF2-40B4-BE49-F238E27FC236}">
                <a16:creationId xmlns:a16="http://schemas.microsoft.com/office/drawing/2014/main" id="{436CE4B0-C89D-413B-98F5-DAD177643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1" r="23445" b="-3"/>
          <a:stretch>
            <a:fillRect/>
          </a:stretch>
        </p:blipFill>
        <p:spPr bwMode="auto">
          <a:xfrm>
            <a:off x="504825" y="1135063"/>
            <a:ext cx="27876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Content Placeholder 4">
            <a:extLst>
              <a:ext uri="{FF2B5EF4-FFF2-40B4-BE49-F238E27FC236}">
                <a16:creationId xmlns:a16="http://schemas.microsoft.com/office/drawing/2014/main" id="{717E02B3-F1B1-4529-BB15-B3FF38ECB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 r="-2" b="3104"/>
          <a:stretch>
            <a:fillRect/>
          </a:stretch>
        </p:blipFill>
        <p:spPr bwMode="auto">
          <a:xfrm>
            <a:off x="3540125" y="1135063"/>
            <a:ext cx="50990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409950" y="4419600"/>
            <a:ext cx="0" cy="10287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ontent Placeholder 23">
            <a:extLst>
              <a:ext uri="{FF2B5EF4-FFF2-40B4-BE49-F238E27FC236}">
                <a16:creationId xmlns:a16="http://schemas.microsoft.com/office/drawing/2014/main" id="{8EA7F7EE-0E74-422E-908A-A2E5A0D94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100" y="4314825"/>
            <a:ext cx="5045075" cy="1285875"/>
          </a:xfr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Over 125 samples were collected for HAZCAT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HAZCAT conducted on WWTP property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Samples sent to lab for disposal analysis.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9699" name="Title 1">
            <a:extLst>
              <a:ext uri="{FF2B5EF4-FFF2-40B4-BE49-F238E27FC236}">
                <a16:creationId xmlns:a16="http://schemas.microsoft.com/office/drawing/2014/main" id="{0D1C63CD-A202-4876-AB2A-247A92260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4314825"/>
            <a:ext cx="2738438" cy="1285875"/>
          </a:xfrm>
        </p:spPr>
        <p:txBody>
          <a:bodyPr/>
          <a:lstStyle/>
          <a:p>
            <a:r>
              <a:rPr lang="en-US" altLang="en-US" sz="2100"/>
              <a:t>Removal Activities</a:t>
            </a:r>
          </a:p>
        </p:txBody>
      </p:sp>
      <p:pic>
        <p:nvPicPr>
          <p:cNvPr id="29700" name="Content Placeholder 5">
            <a:extLst>
              <a:ext uri="{FF2B5EF4-FFF2-40B4-BE49-F238E27FC236}">
                <a16:creationId xmlns:a16="http://schemas.microsoft.com/office/drawing/2014/main" id="{99A6FDE1-CA7B-4C3F-AB52-ED6A9F53B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b="18240"/>
          <a:stretch>
            <a:fillRect/>
          </a:stretch>
        </p:blipFill>
        <p:spPr bwMode="auto">
          <a:xfrm>
            <a:off x="504825" y="1135063"/>
            <a:ext cx="27876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4">
            <a:extLst>
              <a:ext uri="{FF2B5EF4-FFF2-40B4-BE49-F238E27FC236}">
                <a16:creationId xmlns:a16="http://schemas.microsoft.com/office/drawing/2014/main" id="{7E1E2BB1-108C-47F2-A05C-2B7A1822B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 b="39581"/>
          <a:stretch>
            <a:fillRect/>
          </a:stretch>
        </p:blipFill>
        <p:spPr bwMode="auto">
          <a:xfrm>
            <a:off x="3540125" y="1135063"/>
            <a:ext cx="50990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409950" y="4419600"/>
            <a:ext cx="0" cy="10287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5EAE-7F5D-4200-838E-307A73479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100" y="4475530"/>
            <a:ext cx="5045075" cy="2162175"/>
          </a:xfr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47 drums of consolidated hazardous and non-hazardous waste were generated.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Drums were stored temporarily according to hazard class until disposal could be arranged.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Empty containers were cut up and disposed of as non-hazardous waste.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All waste transported off site for disposal on August 28, 2020</a:t>
            </a:r>
          </a:p>
          <a:p>
            <a:pPr fontAlgn="auto">
              <a:spcAft>
                <a:spcPts val="0"/>
              </a:spcAft>
              <a:defRPr/>
            </a:pPr>
            <a:endParaRPr lang="en-US" sz="1275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31747" name="Title 1">
            <a:extLst>
              <a:ext uri="{FF2B5EF4-FFF2-40B4-BE49-F238E27FC236}">
                <a16:creationId xmlns:a16="http://schemas.microsoft.com/office/drawing/2014/main" id="{8812D0F5-8987-4D75-9AFF-834E1468A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4314825"/>
            <a:ext cx="2738438" cy="1285875"/>
          </a:xfrm>
        </p:spPr>
        <p:txBody>
          <a:bodyPr lIns="68580" tIns="34290" rIns="68580" bIns="34290"/>
          <a:lstStyle/>
          <a:p>
            <a:r>
              <a:rPr lang="en-US" altLang="en-US" sz="2100"/>
              <a:t>Removal Completion</a:t>
            </a:r>
          </a:p>
        </p:txBody>
      </p:sp>
      <p:pic>
        <p:nvPicPr>
          <p:cNvPr id="31748" name="Content Placeholder 4">
            <a:extLst>
              <a:ext uri="{FF2B5EF4-FFF2-40B4-BE49-F238E27FC236}">
                <a16:creationId xmlns:a16="http://schemas.microsoft.com/office/drawing/2014/main" id="{57C31A95-FE53-4EED-9D3C-222DD1293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t="2475" b="15765"/>
          <a:stretch>
            <a:fillRect/>
          </a:stretch>
        </p:blipFill>
        <p:spPr bwMode="auto">
          <a:xfrm>
            <a:off x="504825" y="1135063"/>
            <a:ext cx="2846388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>
            <a:extLst>
              <a:ext uri="{FF2B5EF4-FFF2-40B4-BE49-F238E27FC236}">
                <a16:creationId xmlns:a16="http://schemas.microsoft.com/office/drawing/2014/main" id="{20E0F7A7-16E4-4700-B62D-E95C6563A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3" t="20860" r="-2" b="27168"/>
          <a:stretch>
            <a:fillRect/>
          </a:stretch>
        </p:blipFill>
        <p:spPr bwMode="auto">
          <a:xfrm>
            <a:off x="3817938" y="1135063"/>
            <a:ext cx="4459287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409950" y="4419600"/>
            <a:ext cx="0" cy="10287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2DE2EBB-B0F6-4563-BF33-A324A5C30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100" y="4314825"/>
            <a:ext cx="5045075" cy="2009775"/>
          </a:xfrm>
        </p:spPr>
        <p:txBody>
          <a:bodyPr lIns="68580" tIns="34290" rIns="68580" bIns="34290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Completed post removal site walk with City and PADEP HSCA Program on August 28, 2020.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Key Takeaway - Open communication and coordination throughout project between local, state and federal agencies was crucial to ensuring a safe and efficient response action. 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A53E999E-EDE6-4A61-880A-56D906600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1131888"/>
            <a:ext cx="7886700" cy="3687762"/>
          </a:xfrm>
        </p:spPr>
        <p:txBody>
          <a:bodyPr/>
          <a:lstStyle/>
          <a:p>
            <a:pPr algn="ctr"/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r>
              <a:rPr lang="en-US" altLang="en-US" sz="3600" dirty="0">
                <a:solidFill>
                  <a:schemeClr val="bg1"/>
                </a:solidFill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Records_x0020_Status xmlns="6d9f7fa5-5813-41db-b5f2-c6f7bcfe5388">Pending</Records_x0020_Status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2021-05-14T13:48:55+00:00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Records_x0020_Date xmlns="6d9f7fa5-5813-41db-b5f2-c6f7bcfe5388" xsi:nil="true"/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57CD8066C41F40A5D702A7E389EC88" ma:contentTypeVersion="37" ma:contentTypeDescription="Create a new document." ma:contentTypeScope="" ma:versionID="66d30f8f59a5fe1ad1ca4bfa6a91e85f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6d9f7fa5-5813-41db-b5f2-c6f7bcfe5388" xmlns:ns7="750929cb-b9a1-42b6-aed4-17ddf31f95bc" targetNamespace="http://schemas.microsoft.com/office/2006/metadata/properties" ma:root="true" ma:fieldsID="c78a77557cf74911dda2dee746951690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d9f7fa5-5813-41db-b5f2-c6f7bcfe5388"/>
    <xsd:import namespace="750929cb-b9a1-42b6-aed4-17ddf31f95bc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AutoTags" minOccurs="0"/>
                <xsd:element ref="ns7:MediaServiceDateTaken" minOccurs="0"/>
                <xsd:element ref="ns7:MediaServiceLocation" minOccurs="0"/>
                <xsd:element ref="ns7:MediaServiceOCR" minOccurs="0"/>
                <xsd:element ref="ns7:MediaServiceGenerationTime" minOccurs="0"/>
                <xsd:element ref="ns7:MediaServiceEventHashCode" minOccurs="0"/>
                <xsd:element ref="ns7:MediaServiceAutoKeyPoints" minOccurs="0"/>
                <xsd:element ref="ns7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7ef37f1e-0106-4852-8cd2-a45cd506f40a}" ma:internalName="TaxCatchAllLabel" ma:readOnly="true" ma:showField="CatchAllDataLabel" ma:web="6d9f7fa5-5813-41db-b5f2-c6f7bcfe53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7ef37f1e-0106-4852-8cd2-a45cd506f40a}" ma:internalName="TaxCatchAll" ma:showField="CatchAllData" ma:web="6d9f7fa5-5813-41db-b5f2-c6f7bcfe53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f7fa5-5813-41db-b5f2-c6f7bcfe5388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description="" ma:hidden="true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0929cb-b9a1-42b6-aed4-17ddf31f95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5" nillable="true" ma:displayName="Tags" ma:internalName="MediaServiceAutoTags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7" nillable="true" ma:displayName="Location" ma:internalName="MediaServiceLocation" ma:readOnly="true">
      <xsd:simpleType>
        <xsd:restriction base="dms:Text"/>
      </xsd:simpleType>
    </xsd:element>
    <xsd:element name="MediaServiceOCR" ma:index="3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D51199-249B-4DD3-9C4B-B610FC259AE1}">
  <ds:schemaRefs>
    <ds:schemaRef ds:uri="http://schemas.microsoft.com/sharepoint/v3"/>
    <ds:schemaRef ds:uri="http://purl.org/dc/terms/"/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750929cb-b9a1-42b6-aed4-17ddf31f95bc"/>
    <ds:schemaRef ds:uri="http://purl.org/dc/elements/1.1/"/>
    <ds:schemaRef ds:uri="http://schemas.microsoft.com/office/2006/metadata/properties"/>
    <ds:schemaRef ds:uri="4ffa91fb-a0ff-4ac5-b2db-65c790d184a4"/>
    <ds:schemaRef ds:uri="6d9f7fa5-5813-41db-b5f2-c6f7bcfe5388"/>
    <ds:schemaRef ds:uri="http://schemas.microsoft.com/sharepoint.v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EFFB360-3FBF-4818-B7C0-81B5C27A3E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6d9f7fa5-5813-41db-b5f2-c6f7bcfe5388"/>
    <ds:schemaRef ds:uri="750929cb-b9a1-42b6-aed4-17ddf31f95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A7E90-5999-415A-A9E4-FF9026B12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7235</TotalTime>
  <Words>934</Words>
  <Application>Microsoft Office PowerPoint</Application>
  <PresentationFormat>On-screen Show (4:3)</PresentationFormat>
  <Paragraphs>118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Arial</vt:lpstr>
      <vt:lpstr>Calibri Light</vt:lpstr>
      <vt:lpstr>Office Theme</vt:lpstr>
      <vt:lpstr>1_Office Theme</vt:lpstr>
      <vt:lpstr>Former Easton Plating &amp; Metal Finishing, Inc. Facility 215 S. Delaware Drive, Easton City, Northampton County, Penna.</vt:lpstr>
      <vt:lpstr>Local Examples</vt:lpstr>
      <vt:lpstr>Local Examples</vt:lpstr>
      <vt:lpstr>Local Examples</vt:lpstr>
      <vt:lpstr>Local Examples</vt:lpstr>
      <vt:lpstr>Local Examples</vt:lpstr>
      <vt:lpstr>Local Examples</vt:lpstr>
      <vt:lpstr>PowerPoint Presentation</vt:lpstr>
      <vt:lpstr>Local Examples</vt:lpstr>
      <vt:lpstr>PowerPoint Presentation</vt:lpstr>
      <vt:lpstr>Local Examples</vt:lpstr>
      <vt:lpstr>Local Examples</vt:lpstr>
      <vt:lpstr>Local Examples</vt:lpstr>
      <vt:lpstr>Local Examples</vt:lpstr>
      <vt:lpstr>Jonathan Ulanoski julanoski@pa.gov</vt:lpstr>
      <vt:lpstr>Easton Plating Site</vt:lpstr>
      <vt:lpstr>Easton Plating Site</vt:lpstr>
      <vt:lpstr>Initial Response Actions by City and County </vt:lpstr>
      <vt:lpstr>Initiation of Removal Action</vt:lpstr>
      <vt:lpstr>Initiation of Removal Action</vt:lpstr>
      <vt:lpstr>Obtaining Access</vt:lpstr>
      <vt:lpstr>Health and Safety Concerns</vt:lpstr>
      <vt:lpstr>Health and Safety Concerns</vt:lpstr>
      <vt:lpstr>Health and Safety Concerns</vt:lpstr>
      <vt:lpstr>Sampling and HAZCAT</vt:lpstr>
      <vt:lpstr>Removal Activities</vt:lpstr>
      <vt:lpstr>Removal Completion</vt:lpstr>
      <vt:lpstr>  QUESTIONS?</vt:lpstr>
    </vt:vector>
  </TitlesOfParts>
  <Company>Commonwealth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 Bold Black 44 pt Calibri Font</dc:title>
  <dc:creator>Rickens, Susan</dc:creator>
  <cp:lastModifiedBy>Dominic Ventura</cp:lastModifiedBy>
  <cp:revision>90</cp:revision>
  <cp:lastPrinted>2012-04-25T13:41:06Z</cp:lastPrinted>
  <dcterms:created xsi:type="dcterms:W3CDTF">2012-04-25T13:00:02Z</dcterms:created>
  <dcterms:modified xsi:type="dcterms:W3CDTF">2021-05-18T18:07:36Z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0x0101008457CD8066C41F40A5D702A7E389EC88</vt:lpwstr>
  </property>
</Properties>
</file>