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17"/>
  </p:notesMasterIdLst>
  <p:handoutMasterIdLst>
    <p:handoutMasterId r:id="rId18"/>
  </p:handoutMasterIdLst>
  <p:sldIdLst>
    <p:sldId id="334" r:id="rId4"/>
    <p:sldId id="478" r:id="rId5"/>
    <p:sldId id="536" r:id="rId6"/>
    <p:sldId id="537" r:id="rId7"/>
    <p:sldId id="538" r:id="rId8"/>
    <p:sldId id="540" r:id="rId9"/>
    <p:sldId id="539" r:id="rId10"/>
    <p:sldId id="542" r:id="rId11"/>
    <p:sldId id="530" r:id="rId12"/>
    <p:sldId id="532" r:id="rId13"/>
    <p:sldId id="533" r:id="rId14"/>
    <p:sldId id="534" r:id="rId15"/>
    <p:sldId id="535"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mico, Andrea" initials="DA" lastIdx="0" clrIdx="0">
    <p:extLst>
      <p:ext uri="{19B8F6BF-5375-455C-9EA6-DF929625EA0E}">
        <p15:presenceInfo xmlns:p15="http://schemas.microsoft.com/office/powerpoint/2012/main" userId="S-1-5-21-3586473188-2236239214-4124789332-298271" providerId="AD"/>
      </p:ext>
    </p:extLst>
  </p:cmAuthor>
  <p:cmAuthor id="2" name="Cribben Jr, Dennis" initials="CJD" lastIdx="16" clrIdx="1">
    <p:extLst>
      <p:ext uri="{19B8F6BF-5375-455C-9EA6-DF929625EA0E}">
        <p15:presenceInfo xmlns:p15="http://schemas.microsoft.com/office/powerpoint/2012/main" userId="S-1-5-21-3586473188-2236239214-4124789332-5852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2F8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93F431-CF12-48F9-AD8F-41FB2834B5BD}" v="10" dt="2021-11-30T17:58:49.1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7" d="100"/>
          <a:sy n="67" d="100"/>
        </p:scale>
        <p:origin x="564" y="5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3BD69-4D20-4BC3-8F2A-7C376EBCDE4E}"/>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6F3B023-1B54-4959-9391-3D1FB1BAD23A}"/>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9AF5A80-FF1B-4A28-B0A4-805240529255}" type="datetimeFigureOut">
              <a:rPr lang="en-US" smtClean="0"/>
              <a:t>11/30/2021</a:t>
            </a:fld>
            <a:endParaRPr lang="en-US"/>
          </a:p>
        </p:txBody>
      </p:sp>
      <p:sp>
        <p:nvSpPr>
          <p:cNvPr id="4" name="Footer Placeholder 3">
            <a:extLst>
              <a:ext uri="{FF2B5EF4-FFF2-40B4-BE49-F238E27FC236}">
                <a16:creationId xmlns:a16="http://schemas.microsoft.com/office/drawing/2014/main" id="{65B351E8-2423-4C6D-8AE4-0C0CA83A3C87}"/>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A4D5D78-7519-469F-8E8C-EF1323B6934B}"/>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942AEF6D-6FAC-4B43-882A-CB604141B41C}" type="slidenum">
              <a:rPr lang="en-US" smtClean="0"/>
              <a:t>‹#›</a:t>
            </a:fld>
            <a:endParaRPr lang="en-US"/>
          </a:p>
        </p:txBody>
      </p:sp>
    </p:spTree>
    <p:extLst>
      <p:ext uri="{BB962C8B-B14F-4D97-AF65-F5344CB8AC3E}">
        <p14:creationId xmlns:p14="http://schemas.microsoft.com/office/powerpoint/2010/main" val="90472315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2283" tIns="46142" rIns="92283" bIns="46142" rtlCol="0"/>
          <a:lstStyle>
            <a:lvl1pPr algn="l">
              <a:defRPr sz="1200"/>
            </a:lvl1pPr>
          </a:lstStyle>
          <a:p>
            <a:endParaRPr lang="en-US" dirty="0"/>
          </a:p>
        </p:txBody>
      </p:sp>
      <p:sp>
        <p:nvSpPr>
          <p:cNvPr id="3" name="Date Placeholder 2"/>
          <p:cNvSpPr>
            <a:spLocks noGrp="1"/>
          </p:cNvSpPr>
          <p:nvPr>
            <p:ph type="dt" idx="1"/>
          </p:nvPr>
        </p:nvSpPr>
        <p:spPr>
          <a:xfrm>
            <a:off x="3970938" y="2"/>
            <a:ext cx="3037840" cy="466434"/>
          </a:xfrm>
          <a:prstGeom prst="rect">
            <a:avLst/>
          </a:prstGeom>
        </p:spPr>
        <p:txBody>
          <a:bodyPr vert="horz" lIns="92283" tIns="46142" rIns="92283" bIns="46142" rtlCol="0"/>
          <a:lstStyle>
            <a:lvl1pPr algn="r">
              <a:defRPr sz="1200"/>
            </a:lvl1pPr>
          </a:lstStyle>
          <a:p>
            <a:fld id="{B8D31051-6F21-4CC0-99F0-9D6C3CF1AB83}" type="datetimeFigureOut">
              <a:rPr lang="en-US" smtClean="0"/>
              <a:t>11/30/2021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2283" tIns="46142" rIns="92283" bIns="46142"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2283" tIns="46142" rIns="92283" bIns="4614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0"/>
            <a:ext cx="3037840" cy="466433"/>
          </a:xfrm>
          <a:prstGeom prst="rect">
            <a:avLst/>
          </a:prstGeom>
        </p:spPr>
        <p:txBody>
          <a:bodyPr vert="horz" lIns="92283" tIns="46142" rIns="92283" bIns="4614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70"/>
            <a:ext cx="3037840" cy="466433"/>
          </a:xfrm>
          <a:prstGeom prst="rect">
            <a:avLst/>
          </a:prstGeom>
        </p:spPr>
        <p:txBody>
          <a:bodyPr vert="horz" lIns="92283" tIns="46142" rIns="92283" bIns="46142" rtlCol="0" anchor="b"/>
          <a:lstStyle>
            <a:lvl1pPr algn="r">
              <a:defRPr sz="1200"/>
            </a:lvl1pPr>
          </a:lstStyle>
          <a:p>
            <a:fld id="{AB105308-D4D4-4B45-A259-0D3ECBF89EBD}" type="slidenum">
              <a:rPr lang="en-US" smtClean="0"/>
              <a:t>‹#›</a:t>
            </a:fld>
            <a:endParaRPr lang="en-US" dirty="0"/>
          </a:p>
        </p:txBody>
      </p:sp>
    </p:spTree>
    <p:extLst>
      <p:ext uri="{BB962C8B-B14F-4D97-AF65-F5344CB8AC3E}">
        <p14:creationId xmlns:p14="http://schemas.microsoft.com/office/powerpoint/2010/main" val="127899799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 y="709613"/>
            <a:ext cx="6291263" cy="3540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B348C9-5072-4AE6-B35F-6A2B4FFA2BB2}" type="slidenum">
              <a:rPr lang="en-US" smtClean="0">
                <a:solidFill>
                  <a:prstClr val="black"/>
                </a:solidFill>
              </a:rPr>
              <a:pPr/>
              <a:t>1</a:t>
            </a:fld>
            <a:endParaRPr lang="en-US" dirty="0">
              <a:solidFill>
                <a:prstClr val="black"/>
              </a:solidFill>
            </a:endParaRPr>
          </a:p>
        </p:txBody>
      </p:sp>
      <p:sp>
        <p:nvSpPr>
          <p:cNvPr id="5" name="Footer Placeholder 4">
            <a:extLst>
              <a:ext uri="{FF2B5EF4-FFF2-40B4-BE49-F238E27FC236}">
                <a16:creationId xmlns:a16="http://schemas.microsoft.com/office/drawing/2014/main" id="{A97F93EE-199D-4546-9FD6-F319CC91F68F}"/>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771043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2256501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150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767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164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950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41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732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000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5598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717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450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714375"/>
            <a:ext cx="6335713" cy="356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48C9-5072-4AE6-B35F-6A2B4FFA2B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283F45F-3E9C-49E2-9011-6DCE83CAA2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7462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6719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696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4673600" y="6356355"/>
            <a:ext cx="2844800" cy="365125"/>
          </a:xfrm>
        </p:spPr>
        <p:txBody>
          <a:bodyPr/>
          <a:lstStyle>
            <a:lvl1pPr>
              <a:defRPr/>
            </a:lvl1pPr>
          </a:lstStyle>
          <a:p>
            <a:r>
              <a:rPr lang="en-US" dirty="0">
                <a:solidFill>
                  <a:prstClr val="black">
                    <a:tint val="75000"/>
                  </a:prstClr>
                </a:solidFill>
              </a:rPr>
              <a:t>3</a:t>
            </a:r>
          </a:p>
        </p:txBody>
      </p:sp>
    </p:spTree>
    <p:extLst>
      <p:ext uri="{BB962C8B-B14F-4D97-AF65-F5344CB8AC3E}">
        <p14:creationId xmlns:p14="http://schemas.microsoft.com/office/powerpoint/2010/main" val="1083690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2610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8355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70677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r>
              <a:rPr lang="en-US" dirty="0">
                <a:solidFill>
                  <a:prstClr val="black">
                    <a:tint val="75000"/>
                  </a:prstClr>
                </a:solidFill>
              </a:rPr>
              <a:t>1</a:t>
            </a:r>
          </a:p>
        </p:txBody>
      </p:sp>
    </p:spTree>
    <p:extLst>
      <p:ext uri="{BB962C8B-B14F-4D97-AF65-F5344CB8AC3E}">
        <p14:creationId xmlns:p14="http://schemas.microsoft.com/office/powerpoint/2010/main" val="2341180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5074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10023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6244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7586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EBBF-DED6-479F-9DDB-8E5B0B4366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685618-B477-406A-A969-43835D83B7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73454E-35F9-424D-91AF-8DEB3F815A4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A2E056A-B242-4854-BCAB-AAB02496C7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5A9D9-3B38-4051-9FC5-231BDBBF9A54}"/>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1851215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62DA2-5E8D-4660-99EC-DB3FD821B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3AFF6-F696-4CD5-A18A-D97A91E7C8F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818341-A873-4FEF-9348-B3C7F5728BF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CAF513F-668B-4DCB-BC8E-154DE01605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22C17B-23C3-48F4-8E2A-5FA00015194E}"/>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1556717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C96B4-DF8D-4C1A-AD0E-9478FD269D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A9C61F-ADD3-44C8-AE65-79C80D287A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95C1C2-791A-4EE7-B109-778A07EFDCF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5E6AF07-2DD2-494F-923C-F838B44C67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0C7F1A-AD76-40CC-A82E-8B54184EED9E}"/>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448980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D047-39F6-4767-AAD3-D75585DC5B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3B2193-9771-4CB9-B784-4D60F5F4FC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A492AC-F3C3-4011-B87E-6A65B20D0F8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98B65D-73B4-4665-8A7A-9F884DC4310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A175582-BC82-4FF4-801E-9D055DC735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C8D1F8-2C57-4C06-8262-B79D9104564E}"/>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323382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7A83-CC7F-4AD6-9C57-A902E97480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D2A72B-461E-41A3-BF82-57C3E3B815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165746B-ED48-45F8-ABBA-982CBE86603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5B9C26-4E45-40A8-81ED-A600B3928D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F2BE4DC-6BDF-4E5D-A0A8-17B5152761A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3890D0-B2C7-4439-9F3F-5EBFE6F8EB4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651A7AE-9251-4F76-8DAF-6F36D20BCC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66D9EE-22E4-4606-A04E-83DB57A493EF}"/>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737834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BD749-1742-491E-97C0-BA65BE86ED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3E3DBE-787C-41F6-9549-59CD370CAB6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9C3EBB6-5C82-4311-BB7C-A6919ADB06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204201-5DC4-41BB-A8D7-DAC78CF0DD77}"/>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3402672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C960D2-D0F8-4DED-8F80-4DB476BDE8A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D95FC43-9435-4789-A268-268C2F2452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D5437B-4B0A-48CA-A169-6CBEF72AB611}"/>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989460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EA2A-0DD5-4E83-80E0-BDCB410116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108ECD-F907-4349-8C61-F26DAD7E45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873DEB-8F6A-41A9-8A92-B953DA652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C8805C-2517-4B9D-86C5-DE7A1912D77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B7300A3-D082-4BE9-9662-C3E08AD3FD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14FCC8-856D-4A4F-8FF8-DE8C6E80E430}"/>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3363224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78BCE-A403-45E3-B683-1DB5811976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A1759E-D42D-4B34-BAF0-2ADE62A4D5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20638D-24A0-40DD-91B5-5BBA9D1B98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961CAE3-704F-42A7-B477-F3C86595BC4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86C3D70-7D23-4B4F-9FA5-F5096C6378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AC9633-9E5E-404D-AC13-7B7B29AF9101}"/>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95719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F6699-F4FB-4828-B23B-97BA1B8767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DF5518-5F97-4B14-99FE-A4B8C23B11A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DE7C17-A28D-4505-8083-D1A83BBA9C9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076F6A1-5D48-4A86-A2DF-B924496023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360E21-ECE6-4FE2-9A06-78355E72EC0B}"/>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79154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6D6295-8147-41E1-8E56-0FC290EC22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C71484-5DF7-45B6-8125-4D41D858245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6C3F39-5EBD-46E9-B36E-620DE909AE3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47CCC02-9CCD-40C1-A104-BD6D5A6BD1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A1E0DA-34C6-46C7-A3F2-940CAB21BCE7}"/>
              </a:ext>
            </a:extLst>
          </p:cNvPr>
          <p:cNvSpPr>
            <a:spLocks noGrp="1"/>
          </p:cNvSpPr>
          <p:nvPr>
            <p:ph type="sldNum" sz="quarter" idx="12"/>
          </p:nvPr>
        </p:nvSpPr>
        <p:spPr/>
        <p:txBody>
          <a:bodyPr/>
          <a:lstStyle/>
          <a:p>
            <a:fld id="{0B206E76-71B1-403D-AD80-0EF76A9108B7}" type="slidenum">
              <a:rPr lang="en-US" smtClean="0"/>
              <a:t>‹#›</a:t>
            </a:fld>
            <a:endParaRPr lang="en-US"/>
          </a:p>
        </p:txBody>
      </p:sp>
    </p:spTree>
    <p:extLst>
      <p:ext uri="{BB962C8B-B14F-4D97-AF65-F5344CB8AC3E}">
        <p14:creationId xmlns:p14="http://schemas.microsoft.com/office/powerpoint/2010/main" val="1535243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49628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98647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74862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20118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856474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13171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818868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93260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7986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952960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32876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67182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5C990-7B58-445F-AB29-CA82D111E1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F92EA-0DD1-42F4-B86E-9510B43A8A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981E97-4DD5-4C74-B91B-05AAD52F79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30AD788D-3BC6-471F-89DE-845468D13E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647C42-DDC4-4A1C-A2B3-A16232FBBD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206E76-71B1-403D-AD80-0EF76A9108B7}" type="slidenum">
              <a:rPr lang="en-US" smtClean="0"/>
              <a:t>‹#›</a:t>
            </a:fld>
            <a:endParaRPr lang="en-US"/>
          </a:p>
        </p:txBody>
      </p:sp>
    </p:spTree>
    <p:extLst>
      <p:ext uri="{BB962C8B-B14F-4D97-AF65-F5344CB8AC3E}">
        <p14:creationId xmlns:p14="http://schemas.microsoft.com/office/powerpoint/2010/main" val="25655399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717CB1-85FB-4CDC-859B-6479A8A251C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881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9.jpg"/><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hyperlink" Target="https://www.youtube.com/watch?v=v1lS-sRDj8I" TargetMode="Externa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12.emf"/><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www.officialusa.com/stateguides/pennsylvania/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7680" y="-110486"/>
            <a:ext cx="4059202" cy="2053586"/>
          </a:xfrm>
          <a:prstGeom prst="rect">
            <a:avLst/>
          </a:prstGeom>
          <a:noFill/>
        </p:spPr>
      </p:pic>
      <p:sp>
        <p:nvSpPr>
          <p:cNvPr id="7" name="Title 1"/>
          <p:cNvSpPr txBox="1">
            <a:spLocks/>
          </p:cNvSpPr>
          <p:nvPr/>
        </p:nvSpPr>
        <p:spPr bwMode="auto">
          <a:xfrm>
            <a:off x="3387632" y="1943100"/>
            <a:ext cx="5564779" cy="4246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b="1">
                <a:solidFill>
                  <a:schemeClr val="bg2"/>
                </a:solidFill>
                <a:latin typeface="+mj-lt"/>
                <a:ea typeface="+mj-ea"/>
                <a:cs typeface="+mj-cs"/>
              </a:defRPr>
            </a:lvl1pPr>
            <a:lvl2pPr algn="l" rtl="0" fontAlgn="base">
              <a:spcBef>
                <a:spcPct val="0"/>
              </a:spcBef>
              <a:spcAft>
                <a:spcPct val="0"/>
              </a:spcAft>
              <a:defRPr sz="2400" b="1">
                <a:solidFill>
                  <a:schemeClr val="bg2"/>
                </a:solidFill>
                <a:latin typeface="Times New Roman" pitchFamily="18" charset="0"/>
              </a:defRPr>
            </a:lvl2pPr>
            <a:lvl3pPr algn="l" rtl="0" fontAlgn="base">
              <a:spcBef>
                <a:spcPct val="0"/>
              </a:spcBef>
              <a:spcAft>
                <a:spcPct val="0"/>
              </a:spcAft>
              <a:defRPr sz="2400" b="1">
                <a:solidFill>
                  <a:schemeClr val="bg2"/>
                </a:solidFill>
                <a:latin typeface="Times New Roman" pitchFamily="18" charset="0"/>
              </a:defRPr>
            </a:lvl3pPr>
            <a:lvl4pPr algn="l" rtl="0" fontAlgn="base">
              <a:spcBef>
                <a:spcPct val="0"/>
              </a:spcBef>
              <a:spcAft>
                <a:spcPct val="0"/>
              </a:spcAft>
              <a:defRPr sz="2400" b="1">
                <a:solidFill>
                  <a:schemeClr val="bg2"/>
                </a:solidFill>
                <a:latin typeface="Times New Roman" pitchFamily="18" charset="0"/>
              </a:defRPr>
            </a:lvl4pPr>
            <a:lvl5pPr algn="l" rtl="0" fontAlgn="base">
              <a:spcBef>
                <a:spcPct val="0"/>
              </a:spcBef>
              <a:spcAft>
                <a:spcPct val="0"/>
              </a:spcAft>
              <a:defRPr sz="2400" b="1">
                <a:solidFill>
                  <a:schemeClr val="bg2"/>
                </a:solidFill>
                <a:latin typeface="Times New Roman" pitchFamily="18" charset="0"/>
              </a:defRPr>
            </a:lvl5pPr>
            <a:lvl6pPr marL="457200" algn="l" rtl="0" fontAlgn="base">
              <a:spcBef>
                <a:spcPct val="0"/>
              </a:spcBef>
              <a:spcAft>
                <a:spcPct val="0"/>
              </a:spcAft>
              <a:defRPr sz="2400" b="1">
                <a:solidFill>
                  <a:schemeClr val="bg2"/>
                </a:solidFill>
                <a:latin typeface="Times New Roman" pitchFamily="18" charset="0"/>
              </a:defRPr>
            </a:lvl6pPr>
            <a:lvl7pPr marL="914400" algn="l" rtl="0" fontAlgn="base">
              <a:spcBef>
                <a:spcPct val="0"/>
              </a:spcBef>
              <a:spcAft>
                <a:spcPct val="0"/>
              </a:spcAft>
              <a:defRPr sz="2400" b="1">
                <a:solidFill>
                  <a:schemeClr val="bg2"/>
                </a:solidFill>
                <a:latin typeface="Times New Roman" pitchFamily="18" charset="0"/>
              </a:defRPr>
            </a:lvl7pPr>
            <a:lvl8pPr marL="1371600" algn="l" rtl="0" fontAlgn="base">
              <a:spcBef>
                <a:spcPct val="0"/>
              </a:spcBef>
              <a:spcAft>
                <a:spcPct val="0"/>
              </a:spcAft>
              <a:defRPr sz="2400" b="1">
                <a:solidFill>
                  <a:schemeClr val="bg2"/>
                </a:solidFill>
                <a:latin typeface="Times New Roman" pitchFamily="18" charset="0"/>
              </a:defRPr>
            </a:lvl8pPr>
            <a:lvl9pPr marL="1828800" algn="l" rtl="0" fontAlgn="base">
              <a:spcBef>
                <a:spcPct val="0"/>
              </a:spcBef>
              <a:spcAft>
                <a:spcPct val="0"/>
              </a:spcAft>
              <a:defRPr sz="2400" b="1">
                <a:solidFill>
                  <a:schemeClr val="bg2"/>
                </a:solidFill>
                <a:latin typeface="Times New Roman" pitchFamily="18" charset="0"/>
              </a:defRPr>
            </a:lvl9pPr>
          </a:lstStyle>
          <a:p>
            <a:pPr algn="ctr">
              <a:defRPr/>
            </a:pPr>
            <a:r>
              <a:rPr lang="en-US" sz="4000" kern="0" dirty="0">
                <a:solidFill>
                  <a:srgbClr val="003366"/>
                </a:solidFill>
                <a:latin typeface="Arial Black" pitchFamily="34" charset="0"/>
              </a:rPr>
              <a:t>Tropical Storm Ida</a:t>
            </a:r>
          </a:p>
          <a:p>
            <a:pPr algn="ctr">
              <a:defRPr/>
            </a:pPr>
            <a:r>
              <a:rPr lang="en-US" sz="4000" kern="0" dirty="0">
                <a:solidFill>
                  <a:srgbClr val="003366"/>
                </a:solidFill>
                <a:latin typeface="Arial Black" pitchFamily="34" charset="0"/>
              </a:rPr>
              <a:t>FEMA-4618-DR-PA</a:t>
            </a:r>
          </a:p>
          <a:p>
            <a:pPr algn="ctr">
              <a:defRPr/>
            </a:pPr>
            <a:r>
              <a:rPr lang="en-US" sz="4000" kern="0" dirty="0">
                <a:solidFill>
                  <a:srgbClr val="003366"/>
                </a:solidFill>
                <a:latin typeface="Arial Black" pitchFamily="34" charset="0"/>
              </a:rPr>
              <a:t>2021</a:t>
            </a:r>
          </a:p>
        </p:txBody>
      </p:sp>
      <p:pic>
        <p:nvPicPr>
          <p:cNvPr id="3" name="Picture 2">
            <a:extLst>
              <a:ext uri="{FF2B5EF4-FFF2-40B4-BE49-F238E27FC236}">
                <a16:creationId xmlns:a16="http://schemas.microsoft.com/office/drawing/2014/main" id="{F3B3ED22-0D74-4DCB-96D1-6BB6D8AC08DF}"/>
              </a:ext>
            </a:extLst>
          </p:cNvPr>
          <p:cNvPicPr>
            <a:picLocks noChangeAspect="1"/>
          </p:cNvPicPr>
          <p:nvPr/>
        </p:nvPicPr>
        <p:blipFill>
          <a:blip r:embed="rId4"/>
          <a:stretch>
            <a:fillRect/>
          </a:stretch>
        </p:blipFill>
        <p:spPr>
          <a:xfrm>
            <a:off x="203201" y="152400"/>
            <a:ext cx="2519680" cy="1330055"/>
          </a:xfrm>
          <a:prstGeom prst="rect">
            <a:avLst/>
          </a:prstGeom>
        </p:spPr>
      </p:pic>
      <p:pic>
        <p:nvPicPr>
          <p:cNvPr id="4" name="Picture 3" descr="A picture containing tree, outdoor, building&#10;&#10;Description automatically generated">
            <a:extLst>
              <a:ext uri="{FF2B5EF4-FFF2-40B4-BE49-F238E27FC236}">
                <a16:creationId xmlns:a16="http://schemas.microsoft.com/office/drawing/2014/main" id="{7FE1C25B-6EC7-4EBF-998C-A239E81560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232" y="4581391"/>
            <a:ext cx="2758010" cy="1835330"/>
          </a:xfrm>
          <a:prstGeom prst="rect">
            <a:avLst/>
          </a:prstGeom>
        </p:spPr>
      </p:pic>
      <p:pic>
        <p:nvPicPr>
          <p:cNvPr id="6" name="Picture 5" descr="A picture containing outdoor, sky, grass, building&#10;&#10;Description automatically generated">
            <a:extLst>
              <a:ext uri="{FF2B5EF4-FFF2-40B4-BE49-F238E27FC236}">
                <a16:creationId xmlns:a16="http://schemas.microsoft.com/office/drawing/2014/main" id="{9CD8C31F-7074-4796-B626-02A03870852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84435" y="4581390"/>
            <a:ext cx="2447105" cy="1835329"/>
          </a:xfrm>
          <a:prstGeom prst="rect">
            <a:avLst/>
          </a:prstGeom>
        </p:spPr>
      </p:pic>
    </p:spTree>
    <p:extLst>
      <p:ext uri="{BB962C8B-B14F-4D97-AF65-F5344CB8AC3E}">
        <p14:creationId xmlns:p14="http://schemas.microsoft.com/office/powerpoint/2010/main" val="1059557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Introduction</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245428"/>
            <a:ext cx="10576560" cy="5016758"/>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Ida made landfall in Louisiana as a Category 4 hurricane </a:t>
            </a:r>
            <a:r>
              <a:rPr lang="en-US" sz="2000" i="1" dirty="0">
                <a:latin typeface="Arial" panose="020B0604020202020204" pitchFamily="34" charset="0"/>
                <a:cs typeface="Arial" panose="020B0604020202020204" pitchFamily="34" charset="0"/>
              </a:rPr>
              <a:t>29 August 2021</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Commonwealth EOC activated </a:t>
            </a:r>
            <a:r>
              <a:rPr lang="en-US" sz="2000" i="1" dirty="0">
                <a:latin typeface="Arial" panose="020B0604020202020204" pitchFamily="34" charset="0"/>
                <a:cs typeface="Arial" panose="020B0604020202020204" pitchFamily="34" charset="0"/>
              </a:rPr>
              <a:t>1 September 2021</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Major Disaster Declaration for the Commonwealth of Pennsylvania due to heavy rainfall, severe flash flooding, and tornadoes from tropical depression Ida, with an incident period of August 31, 2021, through September 5, 2021 approved on </a:t>
            </a:r>
            <a:r>
              <a:rPr lang="en-US" sz="2000" i="1" dirty="0">
                <a:latin typeface="Arial" panose="020B0604020202020204" pitchFamily="34" charset="0"/>
                <a:cs typeface="Arial" panose="020B0604020202020204" pitchFamily="34" charset="0"/>
              </a:rPr>
              <a:t>September 10, 2021</a:t>
            </a:r>
            <a:r>
              <a:rPr lang="en-US" sz="2000" dirty="0">
                <a:latin typeface="Arial" panose="020B0604020202020204" pitchFamily="34" charset="0"/>
                <a:cs typeface="Arial" panose="020B0604020202020204" pitchFamily="34" charset="0"/>
              </a:rPr>
              <a:t>.</a:t>
            </a:r>
          </a:p>
          <a:p>
            <a:pPr marL="284163"/>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Designated counties are Bucks, Chester, Delaware, Montgomery, Philadelphia, York, Bedford and Northampton counties for Individual Assistance.</a:t>
            </a:r>
          </a:p>
          <a:p>
            <a:pPr indent="284163"/>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Bedford, Bucks, Chester, Delaware, Dauphin, Fulton, Huntingdon, Luzerne, Montgomery,</a:t>
            </a:r>
          </a:p>
          <a:p>
            <a:pPr indent="284163"/>
            <a:r>
              <a:rPr lang="en-US" sz="2000" dirty="0">
                <a:latin typeface="Arial" panose="020B0604020202020204" pitchFamily="34" charset="0"/>
                <a:cs typeface="Arial" panose="020B0604020202020204" pitchFamily="34" charset="0"/>
              </a:rPr>
              <a:t>Philadelphia, Schuylkill and York counties designated for Public Assistance.</a:t>
            </a:r>
          </a:p>
          <a:p>
            <a:pPr indent="284163"/>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All areas in the Commonwealth of Pennsylvania are eligible for assistance under the Hazard Mitigation Grant Program</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121895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8665026"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FEMA Region 3 Hurricane Planning</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9428" y="1010901"/>
            <a:ext cx="10576560" cy="621708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 hurricane scenarios:</a:t>
            </a:r>
          </a:p>
          <a:p>
            <a:pPr marL="742950" lvl="1" indent="-285750">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Direct Strike – Hampton Roads</a:t>
            </a:r>
          </a:p>
          <a:p>
            <a:pPr marL="742950" lvl="1" indent="-285750">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Direct Strike – Delmarva</a:t>
            </a:r>
          </a:p>
          <a:p>
            <a:pPr marL="742950" lvl="1" indent="-285750">
              <a:buFont typeface="Arial" panose="020B0604020202020204" pitchFamily="34" charset="0"/>
              <a:buChar char="•"/>
            </a:pPr>
            <a:r>
              <a:rPr kumimoji="0" lang="en-US" sz="20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Coastal skirt</a:t>
            </a:r>
          </a:p>
          <a:p>
            <a:pPr marL="742950" lvl="1" indent="-285750">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Inland stall</a:t>
            </a:r>
            <a:endParaRPr kumimoji="0" lang="en-US" sz="20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Direct Strike – Similar to Hurricane Floyd in September 1999</a:t>
            </a:r>
          </a:p>
          <a:p>
            <a:pPr marL="742950" lvl="1" indent="-28575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Direct Strike on Delmarva results in significant tidal and storm surge along the Delaware River and tributaries flowing into it.</a:t>
            </a:r>
          </a:p>
          <a:p>
            <a:pPr marL="742950" lvl="1" indent="-285750">
              <a:buFont typeface="Arial" panose="020B0604020202020204" pitchFamily="34" charset="0"/>
              <a:buChar char="•"/>
              <a:defRPr/>
            </a:pPr>
            <a:r>
              <a:rPr kumimoji="0" lang="en-US" sz="24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Philadelphia and other </a:t>
            </a:r>
            <a:r>
              <a:rPr lang="en-US" sz="2400" dirty="0">
                <a:solidFill>
                  <a:prstClr val="black"/>
                </a:solidFill>
                <a:latin typeface="Arial" panose="020B0604020202020204" pitchFamily="34" charset="0"/>
                <a:cs typeface="Arial" panose="020B0604020202020204" pitchFamily="34" charset="0"/>
              </a:rPr>
              <a:t>river-side cities and towns will experience significant urban flooding from this.</a:t>
            </a:r>
          </a:p>
          <a:p>
            <a:pPr marL="742950" lvl="1" indent="-285750">
              <a:buFont typeface="Arial" panose="020B0604020202020204" pitchFamily="34" charset="0"/>
              <a:buChar char="•"/>
              <a:defRPr/>
            </a:pPr>
            <a:r>
              <a:rPr kumimoji="0" lang="en-US" sz="24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Refineries and storage facilities are at risk.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Coastal Skirt – Similar to Hurricane Irene in August 2011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Inland Stall – Similar to Post-Tropical Storm Lee in September 2011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6800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8665026"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FEMA Region 3 Hurricane Planning</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683264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2800" dirty="0">
                <a:solidFill>
                  <a:prstClr val="black"/>
                </a:solidFill>
                <a:latin typeface="Arial" panose="020B0604020202020204" pitchFamily="34" charset="0"/>
                <a:cs typeface="Arial" panose="020B0604020202020204" pitchFamily="34" charset="0"/>
              </a:rPr>
              <a:t>Inland Stall is the most likely tropical storm event in Region</a:t>
            </a:r>
          </a:p>
          <a:p>
            <a:pPr marL="742950" lvl="1" indent="-285750">
              <a:buFont typeface="Arial" panose="020B0604020202020204" pitchFamily="34" charset="0"/>
              <a:buChar cha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Ida was a variant of Inland Stall</a:t>
            </a:r>
          </a:p>
          <a:p>
            <a:pPr lvl="1"/>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Heavy rain results in flash flooding, urban flooding, mudslides,  transportation disruptions</a:t>
            </a:r>
          </a:p>
          <a:p>
            <a:pPr lvl="1"/>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lvl="1" indent="-285750">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Often tornadoes accompany an event of this nature</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lvl="1" indent="-285750">
              <a:buFont typeface="Arial" panose="020B0604020202020204" pitchFamily="34" charset="0"/>
              <a:buChar cha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lvl="1" indent="-285750">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Historically the most impactful events in Pennsylvania</a:t>
            </a:r>
          </a:p>
          <a:p>
            <a:pPr marL="742950" lvl="1" indent="-285750">
              <a:buFont typeface="Arial" panose="020B0604020202020204" pitchFamily="34" charset="0"/>
              <a:buChar char="•"/>
            </a:pPr>
            <a:endParaRPr lang="en-US" sz="2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Flooding may cause hazardous materials incidents</a:t>
            </a:r>
          </a:p>
          <a:p>
            <a:pPr marL="742950" lvl="1" indent="-285750">
              <a:buFont typeface="Arial" panose="020B0604020202020204" pitchFamily="34" charset="0"/>
              <a:buChar cha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lvl="1" indent="-285750">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Power outages may impact refineries chemical/petroleum storage facilities</a:t>
            </a:r>
          </a:p>
          <a:p>
            <a:pPr marL="742950" lvl="1" indent="-285750">
              <a:buFont typeface="Arial" panose="020B0604020202020204" pitchFamily="34" charset="0"/>
              <a:buChar cha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05974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Some Ida Impacts</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341632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90-unit apartment facility evacuated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Limited stock of affordable housing impacts evacuees who cannot return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Tornadoes accompanied Ida remnants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Home and business flooding created localized hazardous material and petroleum releases</a:t>
            </a:r>
          </a:p>
          <a:p>
            <a:pPr marR="0" lvl="0" algn="l" defTabSz="914400" rtl="0" eaLnBrk="1" fontAlgn="auto" latinLnBrk="0" hangingPunct="1">
              <a:lnSpc>
                <a:spcPct val="100000"/>
              </a:lnSpc>
              <a:spcBef>
                <a:spcPts val="0"/>
              </a:spcBef>
              <a:spcAft>
                <a:spcPts val="0"/>
              </a:spcAft>
              <a:buClrTx/>
              <a:buSzTx/>
              <a:tabLst/>
              <a:defRPr/>
            </a:pPr>
            <a:endParaRPr lang="en-US" sz="2400" dirty="0">
              <a:solidFill>
                <a:prstClr val="black"/>
              </a:solidFill>
              <a:latin typeface="Arial" panose="020B0604020202020204" pitchFamily="34" charset="0"/>
              <a:cs typeface="Arial" panose="020B0604020202020204" pitchFamily="34" charset="0"/>
            </a:endParaRPr>
          </a:p>
        </p:txBody>
      </p:sp>
      <p:pic>
        <p:nvPicPr>
          <p:cNvPr id="3" name="Picture 2" descr="A picture containing tree, outdoor&#10;&#10;Description automatically generated">
            <a:extLst>
              <a:ext uri="{FF2B5EF4-FFF2-40B4-BE49-F238E27FC236}">
                <a16:creationId xmlns:a16="http://schemas.microsoft.com/office/drawing/2014/main" id="{FD8443A5-F7A3-4E7D-B121-C39641252B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4197260" y="4257772"/>
            <a:ext cx="2767148" cy="2075361"/>
          </a:xfrm>
          <a:prstGeom prst="rect">
            <a:avLst/>
          </a:prstGeom>
        </p:spPr>
      </p:pic>
    </p:spTree>
    <p:extLst>
      <p:ext uri="{BB962C8B-B14F-4D97-AF65-F5344CB8AC3E}">
        <p14:creationId xmlns:p14="http://schemas.microsoft.com/office/powerpoint/2010/main" val="590878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Some Ida Impacts</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230832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Mont Clare, Upper Providence Twp., Montgomery Co.</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Historic flooding along both Schuylkill River and Perkiomen Creek</a:t>
            </a:r>
          </a:p>
          <a:p>
            <a:pPr marL="800100" lvl="1" indent="-3429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Heating oil, other household chemicals, waste oils from businesses</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Residential, Township Park, County Park Impacts</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2400" dirty="0">
              <a:solidFill>
                <a:prstClr val="black"/>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1FF6698-50DE-460D-8628-4CF2B3FF07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835" y="2726136"/>
            <a:ext cx="5345042" cy="4008782"/>
          </a:xfrm>
          <a:prstGeom prst="rect">
            <a:avLst/>
          </a:prstGeom>
        </p:spPr>
      </p:pic>
      <p:pic>
        <p:nvPicPr>
          <p:cNvPr id="6" name="Picture 5">
            <a:extLst>
              <a:ext uri="{FF2B5EF4-FFF2-40B4-BE49-F238E27FC236}">
                <a16:creationId xmlns:a16="http://schemas.microsoft.com/office/drawing/2014/main" id="{6DAC9D33-8CAB-46F6-8D3A-FCDFEF5AC5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9320" y="2726135"/>
            <a:ext cx="5345044" cy="4008783"/>
          </a:xfrm>
          <a:prstGeom prst="rect">
            <a:avLst/>
          </a:prstGeom>
        </p:spPr>
      </p:pic>
    </p:spTree>
    <p:extLst>
      <p:ext uri="{BB962C8B-B14F-4D97-AF65-F5344CB8AC3E}">
        <p14:creationId xmlns:p14="http://schemas.microsoft.com/office/powerpoint/2010/main" val="1608184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Some Ida Impacts</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193899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Brandywine Creek Corridor, Chester County</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Historic Flooding</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Residential Heating Oil Releases</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Several Industrial Sites Hit Hard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30C1709-3FDE-4ACF-B239-B070B4BC0F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905" y="953766"/>
            <a:ext cx="4346799" cy="5787694"/>
          </a:xfrm>
          <a:prstGeom prst="rect">
            <a:avLst/>
          </a:prstGeom>
        </p:spPr>
      </p:pic>
      <p:pic>
        <p:nvPicPr>
          <p:cNvPr id="6" name="Picture 5">
            <a:extLst>
              <a:ext uri="{FF2B5EF4-FFF2-40B4-BE49-F238E27FC236}">
                <a16:creationId xmlns:a16="http://schemas.microsoft.com/office/drawing/2014/main" id="{CC86ACDA-428C-46E8-A2EA-2E3A0B8335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8546" y="2624009"/>
            <a:ext cx="5489934" cy="4117451"/>
          </a:xfrm>
          <a:prstGeom prst="rect">
            <a:avLst/>
          </a:prstGeom>
        </p:spPr>
      </p:pic>
    </p:spTree>
    <p:extLst>
      <p:ext uri="{BB962C8B-B14F-4D97-AF65-F5344CB8AC3E}">
        <p14:creationId xmlns:p14="http://schemas.microsoft.com/office/powerpoint/2010/main" val="671039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Some Ida Impacts</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8357263" cy="267765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Major </a:t>
            </a:r>
            <a:r>
              <a:rPr lang="en-US" sz="2400" dirty="0">
                <a:solidFill>
                  <a:prstClr val="black"/>
                </a:solidFill>
                <a:latin typeface="Arial" panose="020B0604020202020204" pitchFamily="34" charset="0"/>
                <a:cs typeface="Arial" panose="020B0604020202020204" pitchFamily="34" charset="0"/>
              </a:rPr>
              <a:t>d</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ebris</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management </a:t>
            </a:r>
            <a:r>
              <a:rPr lang="en-US" sz="2400" dirty="0">
                <a:solidFill>
                  <a:prstClr val="black"/>
                </a:solidFill>
                <a:latin typeface="Arial" panose="020B0604020202020204" pitchFamily="34" charset="0"/>
                <a:cs typeface="Arial" panose="020B0604020202020204" pitchFamily="34" charset="0"/>
              </a:rPr>
              <a:t>o</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peration</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Montgomery County</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Tornado damage</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Flood debris</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Operation still ongoing</a:t>
            </a:r>
          </a:p>
          <a:p>
            <a:pPr marL="800100" lvl="1" indent="-342900">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hlinkClick r:id="rId6"/>
              </a:rPr>
              <a:t>https://www.youtube.com/watch?v=v1lS-sRDj8I</a:t>
            </a:r>
            <a:endParaRPr lang="en-US" sz="2400" dirty="0">
              <a:solidFill>
                <a:prstClr val="black"/>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defRPr/>
            </a:pPr>
            <a:endParaRPr lang="en-US" sz="24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3E2AEF7-C29C-4AC6-B7DD-DDB173D34A56}"/>
              </a:ext>
            </a:extLst>
          </p:cNvPr>
          <p:cNvPicPr>
            <a:picLocks noChangeAspect="1"/>
          </p:cNvPicPr>
          <p:nvPr/>
        </p:nvPicPr>
        <p:blipFill>
          <a:blip r:embed="rId7"/>
          <a:stretch>
            <a:fillRect/>
          </a:stretch>
        </p:blipFill>
        <p:spPr>
          <a:xfrm>
            <a:off x="2802937" y="3170249"/>
            <a:ext cx="6586123" cy="3658957"/>
          </a:xfrm>
          <a:prstGeom prst="rect">
            <a:avLst/>
          </a:prstGeom>
        </p:spPr>
      </p:pic>
    </p:spTree>
    <p:extLst>
      <p:ext uri="{BB962C8B-B14F-4D97-AF65-F5344CB8AC3E}">
        <p14:creationId xmlns:p14="http://schemas.microsoft.com/office/powerpoint/2010/main" val="2463588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7613127"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County Disaster Declarations</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A4336C2C-8097-40DC-9A43-E576314A2D55}"/>
              </a:ext>
            </a:extLst>
          </p:cNvPr>
          <p:cNvPicPr>
            <a:picLocks noChangeAspect="1"/>
          </p:cNvPicPr>
          <p:nvPr/>
        </p:nvPicPr>
        <p:blipFill>
          <a:blip r:embed="rId6"/>
          <a:stretch>
            <a:fillRect/>
          </a:stretch>
        </p:blipFill>
        <p:spPr>
          <a:xfrm>
            <a:off x="1175272" y="1010901"/>
            <a:ext cx="9645127" cy="5668125"/>
          </a:xfrm>
          <a:prstGeom prst="rect">
            <a:avLst/>
          </a:prstGeom>
        </p:spPr>
      </p:pic>
    </p:spTree>
    <p:extLst>
      <p:ext uri="{BB962C8B-B14F-4D97-AF65-F5344CB8AC3E}">
        <p14:creationId xmlns:p14="http://schemas.microsoft.com/office/powerpoint/2010/main" val="648224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Individual Assistance</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267765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FEMA's Individuals and Households Program (IHP) provides financial and direct services to eligible individuals and households affected by a disaster, who have uninsured or underinsured necessary expenses and serious needs.</a:t>
            </a:r>
          </a:p>
          <a:p>
            <a:pPr marR="0" lvl="0" algn="l" defTabSz="914400" rtl="0" eaLnBrk="1" fontAlgn="auto" latinLnBrk="0" hangingPunct="1">
              <a:lnSpc>
                <a:spcPct val="100000"/>
              </a:lnSpc>
              <a:spcBef>
                <a:spcPts val="0"/>
              </a:spcBef>
              <a:spcAft>
                <a:spcPts val="0"/>
              </a:spcAft>
              <a:buClrTx/>
              <a:buSzTx/>
              <a:tabLst/>
              <a:defRPr/>
            </a:pPr>
            <a:endParaRPr lang="en-US" sz="2400" dirty="0">
              <a:solidFill>
                <a:prstClr val="black"/>
              </a:solidFill>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First housing assistance and other needs assistance payments disbursed September 16, 2021</a:t>
            </a:r>
          </a:p>
        </p:txBody>
      </p:sp>
    </p:spTree>
    <p:extLst>
      <p:ext uri="{BB962C8B-B14F-4D97-AF65-F5344CB8AC3E}">
        <p14:creationId xmlns:p14="http://schemas.microsoft.com/office/powerpoint/2010/main" val="2181218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Public Assistance</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FEMA’s Public Assistance Program provides supplemental grants to Commonwealth and local governments, and certain types of private non-profits so that communities can quickly respond to and recover from major disasters or emergencies.</a:t>
            </a:r>
          </a:p>
        </p:txBody>
      </p:sp>
    </p:spTree>
    <p:extLst>
      <p:ext uri="{BB962C8B-B14F-4D97-AF65-F5344CB8AC3E}">
        <p14:creationId xmlns:p14="http://schemas.microsoft.com/office/powerpoint/2010/main" val="3987427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Hazard Mitigation</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Hazard mitigation planning reduces loss of life and property by minimizing the impact of disasters. It begins with state, tribal and local governments identifying natural disaster risks and vulnerabilities that are common in their area. After identifying these risks, they develop long-term strategies for protecting people and property from similar events. Mitigation plans are key to breaking the cycle of disaster damage and reconstruction.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35950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
          <p:cNvSpPr txBox="1"/>
          <p:nvPr/>
        </p:nvSpPr>
        <p:spPr>
          <a:xfrm>
            <a:off x="0" y="-55553"/>
            <a:ext cx="12191999" cy="914400"/>
          </a:xfrm>
          <a:prstGeom prst="rect">
            <a:avLst/>
          </a:prstGeom>
          <a:solidFill>
            <a:srgbClr val="002F8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Calibri"/>
                <a:cs typeface="Times New Roman"/>
              </a:rPr>
              <a:t> </a:t>
            </a:r>
          </a:p>
        </p:txBody>
      </p:sp>
      <p:pic>
        <p:nvPicPr>
          <p:cNvPr id="40" name="Picture 39" descr="C:\Documents and Settings\jbarnes8\My Documents\FEMA-DHS Seals &amp; Signaturees\DHS_FEMA_Signatures_07_31_03\Preferred\Reverse\Spot_Full_Color\DHS_fema_S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299" y="-110486"/>
            <a:ext cx="2327372" cy="1121387"/>
          </a:xfrm>
          <a:prstGeom prst="rect">
            <a:avLst/>
          </a:prstGeom>
          <a:noFill/>
        </p:spPr>
      </p:pic>
      <p:sp>
        <p:nvSpPr>
          <p:cNvPr id="7" name="Rectangle 6"/>
          <p:cNvSpPr/>
          <p:nvPr/>
        </p:nvSpPr>
        <p:spPr>
          <a:xfrm>
            <a:off x="66675" y="0"/>
            <a:ext cx="1041923"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State Flag</a:t>
            </a:r>
          </a:p>
        </p:txBody>
      </p:sp>
      <p:grpSp>
        <p:nvGrpSpPr>
          <p:cNvPr id="14" name="Group 13"/>
          <p:cNvGrpSpPr/>
          <p:nvPr/>
        </p:nvGrpSpPr>
        <p:grpSpPr>
          <a:xfrm>
            <a:off x="0" y="0"/>
            <a:ext cx="0" cy="0"/>
            <a:chOff x="0" y="0"/>
            <a:chExt cx="192" cy="192"/>
          </a:xfrm>
        </p:grpSpPr>
        <p:sp>
          <p:nvSpPr>
            <p:cNvPr id="15" name="Rectangle 14"/>
            <p:cNvSpPr>
              <a:spLocks noChangeArrowheads="1"/>
            </p:cNvSpPr>
            <p:nvPr/>
          </p:nvSpPr>
          <p:spPr bwMode="auto">
            <a:xfrm>
              <a:off x="0" y="0"/>
              <a:ext cx="192" cy="19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a:spLocks noChangeArrowheads="1"/>
            </p:cNvSpPr>
            <p:nvPr/>
          </p:nvSpPr>
          <p:spPr bwMode="auto">
            <a:xfrm>
              <a:off x="32" y="32"/>
              <a:ext cx="128" cy="1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60" y="60"/>
              <a:ext cx="72" cy="72"/>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9" name="Picture 28" descr="Pennsylvania">
            <a:hlinkClick r:id="rId4"/>
          </p:cNvPr>
          <p:cNvPicPr>
            <a:picLocks noChangeAspect="1" noChangeArrowheads="1"/>
          </p:cNvPicPr>
          <p:nvPr/>
        </p:nvPicPr>
        <p:blipFill>
          <a:blip r:embed="rId5" cstate="print"/>
          <a:srcRect/>
          <a:stretch>
            <a:fillRect/>
          </a:stretch>
        </p:blipFill>
        <p:spPr bwMode="auto">
          <a:xfrm>
            <a:off x="61929" y="25064"/>
            <a:ext cx="1022340" cy="765511"/>
          </a:xfrm>
          <a:prstGeom prst="rect">
            <a:avLst/>
          </a:prstGeom>
          <a:noFill/>
          <a:ln w="19050">
            <a:solidFill>
              <a:schemeClr val="bg1"/>
            </a:solidFill>
            <a:miter lim="800000"/>
            <a:headEnd/>
            <a:tailEnd/>
          </a:ln>
        </p:spPr>
      </p:pic>
      <p:sp>
        <p:nvSpPr>
          <p:cNvPr id="18" name="TextBox 17"/>
          <p:cNvSpPr txBox="1"/>
          <p:nvPr/>
        </p:nvSpPr>
        <p:spPr>
          <a:xfrm>
            <a:off x="1175273" y="178974"/>
            <a:ext cx="6166345" cy="581698"/>
          </a:xfrm>
          <a:prstGeom prst="rect">
            <a:avLst/>
          </a:prstGeom>
          <a:noFill/>
        </p:spPr>
        <p:txBody>
          <a:bodyPr wrap="square" tIns="13716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itchFamily="34" charset="0"/>
                <a:ea typeface="+mn-ea"/>
                <a:cs typeface="Arial" pitchFamily="34" charset="0"/>
              </a:rPr>
              <a:t>Issues and Concerns</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D6F5019-2CC2-4DC4-A95C-7E508B656896}"/>
              </a:ext>
            </a:extLst>
          </p:cNvPr>
          <p:cNvSpPr txBox="1"/>
          <p:nvPr/>
        </p:nvSpPr>
        <p:spPr>
          <a:xfrm>
            <a:off x="680720" y="1110963"/>
            <a:ext cx="10576560" cy="452431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Ongoing COVID vaccination effort/Social distancing requirements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a:solidFill>
                  <a:prstClr val="black"/>
                </a:solidFill>
                <a:latin typeface="Arial" panose="020B0604020202020204" pitchFamily="34" charset="0"/>
                <a:cs typeface="Arial" panose="020B0604020202020204" pitchFamily="34" charset="0"/>
              </a:rPr>
              <a:t>Afghan </a:t>
            </a:r>
            <a:r>
              <a:rPr lang="en-US" sz="2400" dirty="0">
                <a:solidFill>
                  <a:prstClr val="black"/>
                </a:solidFill>
                <a:latin typeface="Arial" panose="020B0604020202020204" pitchFamily="34" charset="0"/>
                <a:cs typeface="Arial" panose="020B0604020202020204" pitchFamily="34" charset="0"/>
              </a:rPr>
              <a:t>partner resettlement support (Philadelphia International Airport/Dulles International Airport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Staff deployed to FEMA Regions 1 &amp; 2 for other hurricane response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Heavy rain October 2021</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Some residents unsure regarding how to secure relief measures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Disaster Recovery Centers establishment</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3058622"/>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6350">
          <a:solidFill>
            <a:schemeClr val="tx1">
              <a:lumMod val="65000"/>
              <a:lumOff val="35000"/>
            </a:schemeClr>
          </a:solidFill>
          <a:prstDash val="soli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6350">
          <a:solidFill>
            <a:schemeClr val="tx1">
              <a:lumMod val="65000"/>
              <a:lumOff val="35000"/>
            </a:schemeClr>
          </a:solidFill>
          <a:prstDash val="soli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91144</TotalTime>
  <Words>690</Words>
  <Application>Microsoft Office PowerPoint</Application>
  <PresentationFormat>Widescreen</PresentationFormat>
  <Paragraphs>128</Paragraphs>
  <Slides>13</Slides>
  <Notes>13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13</vt:i4>
      </vt:variant>
    </vt:vector>
  </HeadingPairs>
  <TitlesOfParts>
    <vt:vector size="20" baseType="lpstr">
      <vt:lpstr>Arial</vt:lpstr>
      <vt:lpstr>Arial Black</vt:lpstr>
      <vt:lpstr>Calibri</vt:lpstr>
      <vt:lpstr>Calibri Light</vt:lpstr>
      <vt:lpstr>2_Office Theme</vt:lpstr>
      <vt:lpstr>Custom Design</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FEMA.NET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Williams, Keith</dc:creator>
  <cp:lastModifiedBy>Moore, Brian</cp:lastModifiedBy>
  <cp:revision>838</cp:revision>
  <cp:lastPrinted>2019-07-09T13:19:32Z</cp:lastPrinted>
  <dcterms:created xsi:type="dcterms:W3CDTF">2017-01-24T14:07:35Z</dcterms:created>
  <dcterms:modified xsi:type="dcterms:W3CDTF">2021-11-30T19:43:04Z</dcterms:modified>
</cp:coreProperties>
</file>