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57" r:id="rId3"/>
    <p:sldId id="258" r:id="rId4"/>
    <p:sldId id="259" r:id="rId5"/>
    <p:sldId id="263" r:id="rId6"/>
    <p:sldId id="267" r:id="rId7"/>
    <p:sldId id="260" r:id="rId8"/>
    <p:sldId id="261" r:id="rId9"/>
    <p:sldId id="278" r:id="rId10"/>
    <p:sldId id="264" r:id="rId11"/>
    <p:sldId id="265" r:id="rId12"/>
    <p:sldId id="280" r:id="rId13"/>
    <p:sldId id="268" r:id="rId14"/>
    <p:sldId id="269" r:id="rId15"/>
    <p:sldId id="279" r:id="rId16"/>
    <p:sldId id="270" r:id="rId17"/>
    <p:sldId id="271" r:id="rId18"/>
    <p:sldId id="272" r:id="rId19"/>
    <p:sldId id="275" r:id="rId20"/>
    <p:sldId id="277" r:id="rId21"/>
    <p:sldId id="273" r:id="rId22"/>
    <p:sldId id="274" r:id="rId23"/>
    <p:sldId id="281" r:id="rId24"/>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632" autoAdjust="0"/>
  </p:normalViewPr>
  <p:slideViewPr>
    <p:cSldViewPr snapToGrid="0">
      <p:cViewPr varScale="1">
        <p:scale>
          <a:sx n="81" d="100"/>
          <a:sy n="81" d="100"/>
        </p:scale>
        <p:origin x="1086" y="96"/>
      </p:cViewPr>
      <p:guideLst/>
    </p:cSldViewPr>
  </p:slideViewPr>
  <p:notesTextViewPr>
    <p:cViewPr>
      <p:scale>
        <a:sx n="1" d="1"/>
        <a:sy n="1" d="1"/>
      </p:scale>
      <p:origin x="0" y="0"/>
    </p:cViewPr>
  </p:notesTextViewPr>
  <p:notesViewPr>
    <p:cSldViewPr snapToGrid="0">
      <p:cViewPr varScale="1">
        <p:scale>
          <a:sx n="86" d="100"/>
          <a:sy n="86" d="100"/>
        </p:scale>
        <p:origin x="386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1467F44D-06A3-41CA-954B-678460570E4C}" type="datetimeFigureOut">
              <a:rPr lang="en-US" smtClean="0"/>
              <a:t>3/2/2021</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C92C9F9E-1426-4B83-B868-4193685CDC93}" type="slidenum">
              <a:rPr lang="en-US" smtClean="0"/>
              <a:t>‹#›</a:t>
            </a:fld>
            <a:endParaRPr lang="en-US"/>
          </a:p>
        </p:txBody>
      </p:sp>
    </p:spTree>
    <p:extLst>
      <p:ext uri="{BB962C8B-B14F-4D97-AF65-F5344CB8AC3E}">
        <p14:creationId xmlns:p14="http://schemas.microsoft.com/office/powerpoint/2010/main" val="2592223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05FF76E3-CE0A-4C51-A5DE-1B8209AE96F0}" type="datetimeFigureOut">
              <a:rPr lang="en-US" smtClean="0"/>
              <a:t>3/2/2021</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35A60225-2C1D-466F-99E3-E855D3BE7872}" type="slidenum">
              <a:rPr lang="en-US" smtClean="0"/>
              <a:t>‹#›</a:t>
            </a:fld>
            <a:endParaRPr lang="en-US"/>
          </a:p>
        </p:txBody>
      </p:sp>
    </p:spTree>
    <p:extLst>
      <p:ext uri="{BB962C8B-B14F-4D97-AF65-F5344CB8AC3E}">
        <p14:creationId xmlns:p14="http://schemas.microsoft.com/office/powerpoint/2010/main" val="160116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1</a:t>
            </a:fld>
            <a:endParaRPr lang="en-US"/>
          </a:p>
        </p:txBody>
      </p:sp>
    </p:spTree>
    <p:extLst>
      <p:ext uri="{BB962C8B-B14F-4D97-AF65-F5344CB8AC3E}">
        <p14:creationId xmlns:p14="http://schemas.microsoft.com/office/powerpoint/2010/main" val="630182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2</a:t>
            </a:fld>
            <a:endParaRPr lang="en-US"/>
          </a:p>
        </p:txBody>
      </p:sp>
    </p:spTree>
    <p:extLst>
      <p:ext uri="{BB962C8B-B14F-4D97-AF65-F5344CB8AC3E}">
        <p14:creationId xmlns:p14="http://schemas.microsoft.com/office/powerpoint/2010/main" val="2434624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3</a:t>
            </a:fld>
            <a:endParaRPr lang="en-US"/>
          </a:p>
        </p:txBody>
      </p:sp>
    </p:spTree>
    <p:extLst>
      <p:ext uri="{BB962C8B-B14F-4D97-AF65-F5344CB8AC3E}">
        <p14:creationId xmlns:p14="http://schemas.microsoft.com/office/powerpoint/2010/main" val="61504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There are concerns about potential environmental impacts from eventual release of cargo and fuel from the 20,000 shipwrecks in U.S. waters. Although a few</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are well-publicized oil pollution threats, most wrecks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are left alone and are largely forgotten until they begin to leak, often becoming the source of "mystery spills" that harm coastal economies and environments.</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4</a:t>
            </a:fld>
            <a:endParaRPr lang="en-US"/>
          </a:p>
        </p:txBody>
      </p:sp>
    </p:spTree>
    <p:extLst>
      <p:ext uri="{BB962C8B-B14F-4D97-AF65-F5344CB8AC3E}">
        <p14:creationId xmlns:p14="http://schemas.microsoft.com/office/powerpoint/2010/main" val="2960833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Enter RUST,</a:t>
            </a:r>
            <a:r>
              <a:rPr lang="en-US" baseline="0" dirty="0" smtClean="0"/>
              <a:t> NOAA’s legacy program of categorizing 20,000 shipwrecks in US waters. RUST is a part of the Sanctuaries Hazardous Incident Emergency Logistics Database System (SHIELDS), a web-based contingency plan tool hosted on a secure intranet, and utilized by NOAA. RUST contains a database of about 30,000 targets. 20,000 of which are shipwrecks.</a:t>
            </a:r>
          </a:p>
          <a:p>
            <a:r>
              <a:rPr lang="en-US" baseline="0" dirty="0" smtClean="0"/>
              <a:t>In time, there was a realization that these shipwrecks needed to be prioritized and monitored based upon their environmental and operational impacts. Thus, in 2010 NOAA began to narrow down these legacy threats, and ended up with a grand total of 87 targeted shipwrecks by 2015.</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5</a:t>
            </a:fld>
            <a:endParaRPr lang="en-US"/>
          </a:p>
        </p:txBody>
      </p:sp>
    </p:spTree>
    <p:extLst>
      <p:ext uri="{BB962C8B-B14F-4D97-AF65-F5344CB8AC3E}">
        <p14:creationId xmlns:p14="http://schemas.microsoft.com/office/powerpoint/2010/main" val="844368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to illustrate the effect of pairing down the RUST</a:t>
            </a:r>
            <a:r>
              <a:rPr lang="en-US" baseline="0" dirty="0" smtClean="0"/>
              <a:t> database.</a:t>
            </a:r>
          </a:p>
          <a:p>
            <a:r>
              <a:rPr lang="en-US" baseline="0" dirty="0" smtClean="0"/>
              <a:t>To the left is a picture of the lower 48 and the targets therein, under the RUST database.</a:t>
            </a:r>
          </a:p>
          <a:p>
            <a:r>
              <a:rPr lang="en-US" baseline="0" dirty="0" smtClean="0"/>
              <a:t>To the right is a picture of the entire RULET database and it’s 87 targets.</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6</a:t>
            </a:fld>
            <a:endParaRPr lang="en-US"/>
          </a:p>
        </p:txBody>
      </p:sp>
    </p:spTree>
    <p:extLst>
      <p:ext uri="{BB962C8B-B14F-4D97-AF65-F5344CB8AC3E}">
        <p14:creationId xmlns:p14="http://schemas.microsoft.com/office/powerpoint/2010/main" val="3229744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Sunk after a collision in 1953. Fifty years later, researchers found that the ship rocked from side to side on the seabed every time there was a heavy storm, releasing oil. NOAA and the US Coast Guard decided it would be best to remove the oil, so in 2003 </a:t>
            </a:r>
            <a:r>
              <a:rPr lang="en-US" sz="1200" b="0" i="0" kern="1200" dirty="0" err="1" smtClean="0">
                <a:solidFill>
                  <a:schemeClr val="tx1"/>
                </a:solidFill>
                <a:effectLst/>
                <a:latin typeface="+mn-lt"/>
                <a:ea typeface="+mn-ea"/>
                <a:cs typeface="+mn-cs"/>
              </a:rPr>
              <a:t>salvors</a:t>
            </a:r>
            <a:r>
              <a:rPr lang="en-US" sz="1200" b="0" i="0" kern="1200" dirty="0" smtClean="0">
                <a:solidFill>
                  <a:schemeClr val="tx1"/>
                </a:solidFill>
                <a:effectLst/>
                <a:latin typeface="+mn-lt"/>
                <a:ea typeface="+mn-ea"/>
                <a:cs typeface="+mn-cs"/>
              </a:rPr>
              <a:t> bored holes in the ship’s tanks and heated the oil with steam lances to lower its viscosity, then pumped it out. This technology for removing oil, known as hot tapping, is well established but it can be expensive, depending on the state of the wreck. Emptying the Jacob Luckenbach cost $19 million. It also cost another $22.7</a:t>
            </a:r>
            <a:r>
              <a:rPr lang="en-US" sz="1200" b="0" i="0" kern="1200" baseline="0" dirty="0" smtClean="0">
                <a:solidFill>
                  <a:schemeClr val="tx1"/>
                </a:solidFill>
                <a:effectLst/>
                <a:latin typeface="+mn-lt"/>
                <a:ea typeface="+mn-ea"/>
                <a:cs typeface="+mn-cs"/>
              </a:rPr>
              <a:t> million dollars for coastal clean-up efforts prior to hot tapping.</a:t>
            </a: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7</a:t>
            </a:fld>
            <a:endParaRPr lang="en-US"/>
          </a:p>
        </p:txBody>
      </p:sp>
    </p:spTree>
    <p:extLst>
      <p:ext uri="{BB962C8B-B14F-4D97-AF65-F5344CB8AC3E}">
        <p14:creationId xmlns:p14="http://schemas.microsoft.com/office/powerpoint/2010/main" val="1921946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important distinction between the two</a:t>
            </a:r>
            <a:r>
              <a:rPr lang="en-US" baseline="0" dirty="0" smtClean="0"/>
              <a:t> vessels is the timeliness of response. A sheen from the Argo triggered a clean-up project, which prevented the need for shoreline restoration projects.</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8</a:t>
            </a:fld>
            <a:endParaRPr lang="en-US"/>
          </a:p>
        </p:txBody>
      </p:sp>
    </p:spTree>
    <p:extLst>
      <p:ext uri="{BB962C8B-B14F-4D97-AF65-F5344CB8AC3E}">
        <p14:creationId xmlns:p14="http://schemas.microsoft.com/office/powerpoint/2010/main" val="408446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Area</a:t>
            </a:r>
            <a:r>
              <a:rPr lang="en-US" baseline="0" dirty="0" smtClean="0"/>
              <a:t> planning, as directed by the MER manual, states a preference for the consideration of RULET vessels as abandoned or derelict vessels, during the planning process.</a:t>
            </a:r>
          </a:p>
          <a:p>
            <a:r>
              <a:rPr lang="en-US" baseline="0" dirty="0" smtClean="0"/>
              <a:t>There is no current expectation to add these vessels into planning documents unless deemed a substantial threat by local area committees.</a:t>
            </a:r>
          </a:p>
          <a:p>
            <a:r>
              <a:rPr lang="en-US" baseline="0" dirty="0" smtClean="0"/>
              <a:t>There is currently no know entry of RULET vessels in the ACP for Sector Virginia.</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9</a:t>
            </a:fld>
            <a:endParaRPr lang="en-US"/>
          </a:p>
        </p:txBody>
      </p:sp>
    </p:spTree>
    <p:extLst>
      <p:ext uri="{BB962C8B-B14F-4D97-AF65-F5344CB8AC3E}">
        <p14:creationId xmlns:p14="http://schemas.microsoft.com/office/powerpoint/2010/main" val="4205592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potential</a:t>
            </a:r>
            <a:r>
              <a:rPr lang="en-US" baseline="0" dirty="0" smtClean="0"/>
              <a:t> pollution factors used when categorizing the potential discharge risk posed by the RULET vessels.</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10</a:t>
            </a:fld>
            <a:endParaRPr lang="en-US"/>
          </a:p>
        </p:txBody>
      </p:sp>
    </p:spTree>
    <p:extLst>
      <p:ext uri="{BB962C8B-B14F-4D97-AF65-F5344CB8AC3E}">
        <p14:creationId xmlns:p14="http://schemas.microsoft.com/office/powerpoint/2010/main" val="1652015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These are the potential</a:t>
            </a:r>
            <a:r>
              <a:rPr lang="en-US" baseline="0" dirty="0" smtClean="0"/>
              <a:t> operations impacting factors used when categorizing the potential hazards posed by the RULET vessels.</a:t>
            </a:r>
            <a:endParaRPr lang="en-US" dirty="0" smtClean="0"/>
          </a:p>
          <a:p>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11</a:t>
            </a:fld>
            <a:endParaRPr lang="en-US"/>
          </a:p>
        </p:txBody>
      </p:sp>
    </p:spTree>
    <p:extLst>
      <p:ext uri="{BB962C8B-B14F-4D97-AF65-F5344CB8AC3E}">
        <p14:creationId xmlns:p14="http://schemas.microsoft.com/office/powerpoint/2010/main" val="391857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chart used in conjunction with NOAA research to determine the low, medium, high designation of RULET vessels. Flow chart and analysis were conducted by USCG Salvage Engineering and Response Team (SERT) (Low,</a:t>
            </a:r>
            <a:r>
              <a:rPr lang="en-US" baseline="0" dirty="0" smtClean="0"/>
              <a:t> Medium, High Designation are reflected in the green, amber, red coloring on the chart in the following slides.)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12</a:t>
            </a:fld>
            <a:endParaRPr lang="en-US"/>
          </a:p>
        </p:txBody>
      </p:sp>
    </p:spTree>
    <p:extLst>
      <p:ext uri="{BB962C8B-B14F-4D97-AF65-F5344CB8AC3E}">
        <p14:creationId xmlns:p14="http://schemas.microsoft.com/office/powerpoint/2010/main" val="1036394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22 total RULET vessels </a:t>
            </a:r>
            <a:r>
              <a:rPr lang="en-US" baseline="0" dirty="0" smtClean="0"/>
              <a:t> currently listed in D5. </a:t>
            </a:r>
            <a:r>
              <a:rPr lang="en-US" dirty="0" smtClean="0"/>
              <a:t>The accompanying chart lays out the max potential (MP), and worst case discharge (WCD) probability based on the previously discussed Pollution Potential factors and Operational impact Factors. The calculation</a:t>
            </a:r>
            <a:r>
              <a:rPr lang="en-US" baseline="0" dirty="0" smtClean="0"/>
              <a:t> and categorization were done through the research and development of the RULET program along with the USCG Salvage Engineering Response Team (SERT)</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13</a:t>
            </a:fld>
            <a:endParaRPr lang="en-US"/>
          </a:p>
        </p:txBody>
      </p:sp>
    </p:spTree>
    <p:extLst>
      <p:ext uri="{BB962C8B-B14F-4D97-AF65-F5344CB8AC3E}">
        <p14:creationId xmlns:p14="http://schemas.microsoft.com/office/powerpoint/2010/main" val="1769661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Geographic clusters of vessels carrying the same grade of oil can increase the difficulty of locating the source of discharge. The diagrams show the areas that</a:t>
            </a:r>
            <a:r>
              <a:rPr lang="en-US" baseline="0" dirty="0" smtClean="0"/>
              <a:t> could potentially be </a:t>
            </a:r>
            <a:r>
              <a:rPr lang="en-US" dirty="0" smtClean="0"/>
              <a:t>affected and</a:t>
            </a:r>
            <a:r>
              <a:rPr lang="en-US" baseline="0" dirty="0" smtClean="0"/>
              <a:t> the vessel clusters which may be priority targets, depending on the location of a mystery spill.</a:t>
            </a:r>
          </a:p>
          <a:p>
            <a:endParaRPr lang="en-US" baseline="0" dirty="0" smtClean="0"/>
          </a:p>
          <a:p>
            <a:r>
              <a:rPr lang="en-US" baseline="0" dirty="0" smtClean="0"/>
              <a:t>Note: There are no known models showing shoreline impact to the Sector VA AOR by RULET vessels under normal wind and sea conditions.</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14</a:t>
            </a:fld>
            <a:endParaRPr lang="en-US"/>
          </a:p>
        </p:txBody>
      </p:sp>
    </p:spTree>
    <p:extLst>
      <p:ext uri="{BB962C8B-B14F-4D97-AF65-F5344CB8AC3E}">
        <p14:creationId xmlns:p14="http://schemas.microsoft.com/office/powerpoint/2010/main" val="1792375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are five RULET vessels within the Sector VA AOR China Arrow and Francis E. Powell being the two “high risk” vessels in the AOR for Sector Virginia. Five other RULET vessels that reside within the Sector Virginia AOR are:</a:t>
            </a:r>
            <a:r>
              <a:rPr lang="en-US" sz="1200" b="0" i="0" u="none" strike="noStrike" kern="1200" dirty="0" smtClean="0">
                <a:solidFill>
                  <a:schemeClr val="tx1"/>
                </a:solidFill>
                <a:effectLst/>
                <a:latin typeface="+mn-lt"/>
                <a:ea typeface="+mn-ea"/>
                <a:cs typeface="+mn-cs"/>
              </a:rPr>
              <a:t>,</a:t>
            </a:r>
            <a:r>
              <a:rPr lang="en-US" dirty="0" smtClean="0"/>
              <a:t> </a:t>
            </a:r>
            <a:r>
              <a:rPr lang="en-US" sz="1200" b="0" i="0" u="none" strike="noStrike" kern="1200" dirty="0" smtClean="0">
                <a:solidFill>
                  <a:schemeClr val="tx1"/>
                </a:solidFill>
                <a:effectLst/>
                <a:latin typeface="+mn-lt"/>
                <a:ea typeface="+mn-ea"/>
                <a:cs typeface="+mn-cs"/>
              </a:rPr>
              <a:t>Marine Electric,</a:t>
            </a:r>
            <a:r>
              <a:rPr lang="en-US" dirty="0" smtClean="0"/>
              <a:t> </a:t>
            </a:r>
            <a:r>
              <a:rPr lang="en-US" sz="1200" b="0" i="0" u="none" strike="noStrike" kern="1200" dirty="0" err="1" smtClean="0">
                <a:solidFill>
                  <a:schemeClr val="tx1"/>
                </a:solidFill>
                <a:effectLst/>
                <a:latin typeface="+mn-lt"/>
                <a:ea typeface="+mn-ea"/>
                <a:cs typeface="+mn-cs"/>
              </a:rPr>
              <a:t>Swiftscout</a:t>
            </a:r>
            <a:r>
              <a:rPr lang="en-US" sz="1200" b="0" i="0" u="none" strike="noStrike" kern="1200" dirty="0" smtClean="0">
                <a:solidFill>
                  <a:schemeClr val="tx1"/>
                </a:solidFill>
                <a:effectLst/>
                <a:latin typeface="+mn-lt"/>
                <a:ea typeface="+mn-ea"/>
                <a:cs typeface="+mn-cs"/>
              </a:rPr>
              <a:t>, and</a:t>
            </a:r>
            <a:r>
              <a:rPr lang="en-US" dirty="0" smtClean="0"/>
              <a:t> </a:t>
            </a:r>
            <a:r>
              <a:rPr lang="en-US" sz="1200" b="0" i="0" u="none" strike="noStrike" kern="1200" dirty="0" smtClean="0">
                <a:solidFill>
                  <a:schemeClr val="tx1"/>
                </a:solidFill>
                <a:effectLst/>
                <a:latin typeface="+mn-lt"/>
                <a:ea typeface="+mn-ea"/>
                <a:cs typeface="+mn-cs"/>
              </a:rPr>
              <a:t>Oneida. The vessels</a:t>
            </a:r>
            <a:r>
              <a:rPr lang="en-US" dirty="0" smtClean="0"/>
              <a:t> </a:t>
            </a:r>
            <a:r>
              <a:rPr lang="en-US" sz="1200" b="0" i="0" u="none" strike="noStrike" kern="1200" dirty="0" err="1" smtClean="0">
                <a:solidFill>
                  <a:schemeClr val="tx1"/>
                </a:solidFill>
                <a:effectLst/>
                <a:latin typeface="+mn-lt"/>
                <a:ea typeface="+mn-ea"/>
                <a:cs typeface="+mn-cs"/>
              </a:rPr>
              <a:t>Buarque</a:t>
            </a:r>
            <a:r>
              <a:rPr lang="en-US" sz="1200" b="0" i="0" u="none" strike="noStrike" kern="1200" baseline="0" dirty="0" smtClean="0">
                <a:solidFill>
                  <a:schemeClr val="tx1"/>
                </a:solidFill>
                <a:effectLst/>
                <a:latin typeface="+mn-lt"/>
                <a:ea typeface="+mn-ea"/>
                <a:cs typeface="+mn-cs"/>
              </a:rPr>
              <a:t> and</a:t>
            </a:r>
            <a:r>
              <a:rPr lang="en-US" dirty="0" smtClean="0"/>
              <a:t> </a:t>
            </a:r>
            <a:r>
              <a:rPr lang="en-US" sz="1200" b="0" i="0" u="none" strike="noStrike" kern="1200" dirty="0" err="1" smtClean="0">
                <a:solidFill>
                  <a:schemeClr val="tx1"/>
                </a:solidFill>
                <a:effectLst/>
                <a:latin typeface="+mn-lt"/>
                <a:ea typeface="+mn-ea"/>
                <a:cs typeface="+mn-cs"/>
              </a:rPr>
              <a:t>Mormackite</a:t>
            </a:r>
            <a:r>
              <a:rPr lang="en-US" sz="1200" b="0" i="0" u="none" strike="noStrike" kern="1200" dirty="0" smtClean="0">
                <a:solidFill>
                  <a:schemeClr val="tx1"/>
                </a:solidFill>
                <a:effectLst/>
                <a:latin typeface="+mn-lt"/>
                <a:ea typeface="+mn-ea"/>
                <a:cs typeface="+mn-cs"/>
              </a:rPr>
              <a:t> reside in</a:t>
            </a:r>
            <a:r>
              <a:rPr lang="en-US" sz="1200" b="0" i="0" u="none" strike="noStrike" kern="1200" baseline="0" dirty="0" smtClean="0">
                <a:solidFill>
                  <a:schemeClr val="tx1"/>
                </a:solidFill>
                <a:effectLst/>
                <a:latin typeface="+mn-lt"/>
                <a:ea typeface="+mn-ea"/>
                <a:cs typeface="+mn-cs"/>
              </a:rPr>
              <a:t> the Sector NC AOR, but the locations are near the Sector VA southern border.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The following slides detail each of these vessels.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Important to note: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-WCD volume is reported in barrels (</a:t>
            </a:r>
            <a:r>
              <a:rPr lang="en-US" sz="1200" b="0" i="0" u="none" strike="noStrike" kern="1200" baseline="0" dirty="0" err="1" smtClean="0">
                <a:solidFill>
                  <a:schemeClr val="tx1"/>
                </a:solidFill>
                <a:effectLst/>
                <a:latin typeface="+mn-lt"/>
                <a:ea typeface="+mn-ea"/>
                <a:cs typeface="+mn-cs"/>
              </a:rPr>
              <a:t>bbls</a:t>
            </a:r>
            <a:r>
              <a:rPr lang="en-US" sz="1200" b="0" i="0" u="none" strike="noStrike" kern="1200" baseline="0" dirty="0" smtClean="0">
                <a:solidFill>
                  <a:schemeClr val="tx1"/>
                </a:solidFill>
                <a:effectLst/>
                <a:latin typeface="+mn-lt"/>
                <a:ea typeface="+mn-ea"/>
                <a:cs typeface="+mn-cs"/>
              </a:rPr>
              <a:t>). Each barrel is equivalent to 42 US gallons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-Of the seven vessels, only the Francis E. Powell has been reported leaking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-The Francis E. Powell and China Arrow  have the highest risk for Worst case discharge, and are also the only two vessels reported to have a light fuel oil onboard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-The Oneida is the only vessel reported to have gone down with munitions.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15</a:t>
            </a:fld>
            <a:endParaRPr lang="en-US"/>
          </a:p>
        </p:txBody>
      </p:sp>
    </p:spTree>
    <p:extLst>
      <p:ext uri="{BB962C8B-B14F-4D97-AF65-F5344CB8AC3E}">
        <p14:creationId xmlns:p14="http://schemas.microsoft.com/office/powerpoint/2010/main" val="2539984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16</a:t>
            </a:fld>
            <a:endParaRPr lang="en-US"/>
          </a:p>
        </p:txBody>
      </p:sp>
    </p:spTree>
    <p:extLst>
      <p:ext uri="{BB962C8B-B14F-4D97-AF65-F5344CB8AC3E}">
        <p14:creationId xmlns:p14="http://schemas.microsoft.com/office/powerpoint/2010/main" val="720384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17</a:t>
            </a:fld>
            <a:endParaRPr lang="en-US"/>
          </a:p>
        </p:txBody>
      </p:sp>
    </p:spTree>
    <p:extLst>
      <p:ext uri="{BB962C8B-B14F-4D97-AF65-F5344CB8AC3E}">
        <p14:creationId xmlns:p14="http://schemas.microsoft.com/office/powerpoint/2010/main" val="1048836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18</a:t>
            </a:fld>
            <a:endParaRPr lang="en-US"/>
          </a:p>
        </p:txBody>
      </p:sp>
    </p:spTree>
    <p:extLst>
      <p:ext uri="{BB962C8B-B14F-4D97-AF65-F5344CB8AC3E}">
        <p14:creationId xmlns:p14="http://schemas.microsoft.com/office/powerpoint/2010/main" val="2264972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19</a:t>
            </a:fld>
            <a:endParaRPr lang="en-US"/>
          </a:p>
        </p:txBody>
      </p:sp>
    </p:spTree>
    <p:extLst>
      <p:ext uri="{BB962C8B-B14F-4D97-AF65-F5344CB8AC3E}">
        <p14:creationId xmlns:p14="http://schemas.microsoft.com/office/powerpoint/2010/main" val="4263511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20</a:t>
            </a:fld>
            <a:endParaRPr lang="en-US"/>
          </a:p>
        </p:txBody>
      </p:sp>
    </p:spTree>
    <p:extLst>
      <p:ext uri="{BB962C8B-B14F-4D97-AF65-F5344CB8AC3E}">
        <p14:creationId xmlns:p14="http://schemas.microsoft.com/office/powerpoint/2010/main" val="3870103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*Wreck is at location, but has</a:t>
            </a:r>
            <a:r>
              <a:rPr lang="en-US" baseline="0" dirty="0" smtClean="0"/>
              <a:t> not been positively identified</a:t>
            </a:r>
            <a:endParaRPr lang="en-US" dirty="0"/>
          </a:p>
        </p:txBody>
      </p:sp>
      <p:sp>
        <p:nvSpPr>
          <p:cNvPr id="4" name="Slide Number Placeholder 3"/>
          <p:cNvSpPr>
            <a:spLocks noGrp="1"/>
          </p:cNvSpPr>
          <p:nvPr>
            <p:ph type="sldNum" sz="quarter" idx="10"/>
          </p:nvPr>
        </p:nvSpPr>
        <p:spPr/>
        <p:txBody>
          <a:bodyPr/>
          <a:lstStyle/>
          <a:p>
            <a:fld id="{35A60225-2C1D-466F-99E3-E855D3BE7872}" type="slidenum">
              <a:rPr lang="en-US" smtClean="0"/>
              <a:t>21</a:t>
            </a:fld>
            <a:endParaRPr lang="en-US"/>
          </a:p>
        </p:txBody>
      </p:sp>
    </p:spTree>
    <p:extLst>
      <p:ext uri="{BB962C8B-B14F-4D97-AF65-F5344CB8AC3E}">
        <p14:creationId xmlns:p14="http://schemas.microsoft.com/office/powerpoint/2010/main" val="125941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22</a:t>
            </a:fld>
            <a:endParaRPr lang="en-US"/>
          </a:p>
        </p:txBody>
      </p:sp>
    </p:spTree>
    <p:extLst>
      <p:ext uri="{BB962C8B-B14F-4D97-AF65-F5344CB8AC3E}">
        <p14:creationId xmlns:p14="http://schemas.microsoft.com/office/powerpoint/2010/main" val="3293724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60225-2C1D-466F-99E3-E855D3BE7872}" type="slidenum">
              <a:rPr lang="en-US" smtClean="0"/>
              <a:t>23</a:t>
            </a:fld>
            <a:endParaRPr lang="en-US"/>
          </a:p>
        </p:txBody>
      </p:sp>
    </p:spTree>
    <p:extLst>
      <p:ext uri="{BB962C8B-B14F-4D97-AF65-F5344CB8AC3E}">
        <p14:creationId xmlns:p14="http://schemas.microsoft.com/office/powerpoint/2010/main" val="3964971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6E9FA49-2D1C-4338-AA38-E654D10F147B}" type="datetimeFigureOut">
              <a:rPr lang="en-US" smtClean="0"/>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3187690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E9FA49-2D1C-4338-AA38-E654D10F147B}" type="datetimeFigureOut">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178044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E9FA49-2D1C-4338-AA38-E654D10F147B}" type="datetimeFigureOut">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442207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95894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E9FA49-2D1C-4338-AA38-E654D10F147B}" type="datetimeFigureOut">
              <a:rPr lang="en-US" smtClean="0"/>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3568024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E9FA49-2D1C-4338-AA38-E654D10F147B}" type="datetimeFigureOut">
              <a:rPr lang="en-US" smtClean="0"/>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1844712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9FA49-2D1C-4338-AA38-E654D10F147B}" type="datetimeFigureOut">
              <a:rPr lang="en-US" smtClean="0"/>
              <a:t>3/2/2021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36731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3842544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181645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2164361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2412966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45826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E9FA49-2D1C-4338-AA38-E654D10F147B}" type="datetimeFigureOut">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4062804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36E9FA49-2D1C-4338-AA38-E654D10F147B}" type="datetimeFigureOut">
              <a:rPr lang="en-US" smtClean="0"/>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1291778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36E9FA49-2D1C-4338-AA38-E654D10F147B}" type="datetimeFigureOut">
              <a:rPr lang="en-US" smtClean="0"/>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368799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E9FA49-2D1C-4338-AA38-E654D10F147B}" type="datetimeFigureOut">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4187862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E9FA49-2D1C-4338-AA38-E654D10F147B}" type="datetimeFigureOut">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EAE53-8A76-4F21-B840-E3513FE6D6D5}" type="slidenum">
              <a:rPr lang="en-US" smtClean="0"/>
              <a:t>‹#›</a:t>
            </a:fld>
            <a:endParaRPr lang="en-US"/>
          </a:p>
        </p:txBody>
      </p:sp>
    </p:spTree>
    <p:extLst>
      <p:ext uri="{BB962C8B-B14F-4D97-AF65-F5344CB8AC3E}">
        <p14:creationId xmlns:p14="http://schemas.microsoft.com/office/powerpoint/2010/main" val="3369887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6E9FA49-2D1C-4338-AA38-E654D10F147B}" type="datetimeFigureOut">
              <a:rPr lang="en-US" smtClean="0"/>
              <a:t>3/2/2021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44EAE53-8A76-4F21-B840-E3513FE6D6D5}" type="slidenum">
              <a:rPr lang="en-US" smtClean="0"/>
              <a:t>‹#›</a:t>
            </a:fld>
            <a:endParaRPr lang="en-US"/>
          </a:p>
        </p:txBody>
      </p:sp>
    </p:spTree>
    <p:extLst>
      <p:ext uri="{BB962C8B-B14F-4D97-AF65-F5344CB8AC3E}">
        <p14:creationId xmlns:p14="http://schemas.microsoft.com/office/powerpoint/2010/main" val="21646501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anctuaries.noaa.gov/protect/ppw/wrecks.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3624" y="4464028"/>
            <a:ext cx="9480176" cy="1641490"/>
          </a:xfrm>
        </p:spPr>
        <p:txBody>
          <a:bodyPr>
            <a:normAutofit fontScale="90000"/>
          </a:bodyPr>
          <a:lstStyle/>
          <a:p>
            <a:r>
              <a:rPr lang="en-US" dirty="0" smtClean="0"/>
              <a:t>RULET Vessels</a:t>
            </a:r>
            <a:br>
              <a:rPr lang="en-US" dirty="0" smtClean="0"/>
            </a:br>
            <a:r>
              <a:rPr lang="en-US" sz="4700" kern="0" dirty="0">
                <a:solidFill>
                  <a:schemeClr val="tx1"/>
                </a:solidFill>
                <a:effectLst>
                  <a:outerShdw blurRad="38100" dist="38100" dir="2700000" algn="tl">
                    <a:srgbClr val="C0C0C0"/>
                  </a:outerShdw>
                </a:effectLst>
              </a:rPr>
              <a:t>Remediation of </a:t>
            </a:r>
            <a:r>
              <a:rPr lang="en-US" sz="4700" kern="0" dirty="0" smtClean="0">
                <a:solidFill>
                  <a:schemeClr val="tx1"/>
                </a:solidFill>
                <a:effectLst>
                  <a:outerShdw blurRad="38100" dist="38100" dir="2700000" algn="tl">
                    <a:srgbClr val="C0C0C0"/>
                  </a:outerShdw>
                </a:effectLst>
              </a:rPr>
              <a:t> Underwater </a:t>
            </a:r>
            <a:r>
              <a:rPr lang="en-US" sz="4700" kern="0" dirty="0">
                <a:solidFill>
                  <a:schemeClr val="tx1"/>
                </a:solidFill>
                <a:effectLst>
                  <a:outerShdw blurRad="38100" dist="38100" dir="2700000" algn="tl">
                    <a:srgbClr val="C0C0C0"/>
                  </a:outerShdw>
                </a:effectLst>
              </a:rPr>
              <a:t>Legacy Environmental Threats </a:t>
            </a:r>
            <a:r>
              <a:rPr lang="en-US" kern="0" dirty="0">
                <a:solidFill>
                  <a:srgbClr val="000066"/>
                </a:solidFill>
                <a:effectLst>
                  <a:outerShdw blurRad="38100" dist="38100" dir="2700000" algn="tl">
                    <a:srgbClr val="C0C0C0"/>
                  </a:outerShdw>
                </a:effectLst>
              </a:rPr>
              <a:t/>
            </a:r>
            <a:br>
              <a:rPr lang="en-US" kern="0" dirty="0">
                <a:solidFill>
                  <a:srgbClr val="000066"/>
                </a:solidFill>
                <a:effectLst>
                  <a:outerShdw blurRad="38100" dist="38100" dir="2700000" algn="tl">
                    <a:srgbClr val="C0C0C0"/>
                  </a:outerShdw>
                </a:effectLst>
              </a:rPr>
            </a:br>
            <a:endParaRPr lang="en-US" dirty="0"/>
          </a:p>
        </p:txBody>
      </p:sp>
      <p:sp>
        <p:nvSpPr>
          <p:cNvPr id="3" name="Subtitle 2"/>
          <p:cNvSpPr>
            <a:spLocks noGrp="1"/>
          </p:cNvSpPr>
          <p:nvPr>
            <p:ph type="subTitle" idx="1"/>
          </p:nvPr>
        </p:nvSpPr>
        <p:spPr/>
        <p:txBody>
          <a:bodyPr/>
          <a:lstStyle/>
          <a:p>
            <a:r>
              <a:rPr lang="en-US" dirty="0" smtClean="0"/>
              <a:t>By MST3 Alex Leatherman</a:t>
            </a:r>
            <a:endParaRPr lang="en-US" dirty="0"/>
          </a:p>
        </p:txBody>
      </p:sp>
    </p:spTree>
    <p:extLst>
      <p:ext uri="{BB962C8B-B14F-4D97-AF65-F5344CB8AC3E}">
        <p14:creationId xmlns:p14="http://schemas.microsoft.com/office/powerpoint/2010/main" val="3161960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U.S. </a:t>
            </a:r>
            <a:r>
              <a:rPr lang="en-US" dirty="0" smtClean="0">
                <a:latin typeface="Arial" panose="020B0604020202020204" pitchFamily="34" charset="0"/>
                <a:cs typeface="Arial" panose="020B0604020202020204" pitchFamily="34" charset="0"/>
              </a:rPr>
              <a:t>Coast Guard Marine Environmental Response and Preparedness (MER) Manual, Chap. </a:t>
            </a:r>
            <a:r>
              <a:rPr lang="en-US" dirty="0">
                <a:latin typeface="Arial" panose="020B0604020202020204" pitchFamily="34" charset="0"/>
                <a:cs typeface="Arial" panose="020B0604020202020204" pitchFamily="34" charset="0"/>
              </a:rPr>
              <a:t>10 (COMDTINST </a:t>
            </a:r>
            <a:r>
              <a:rPr lang="en-US" dirty="0" smtClean="0">
                <a:latin typeface="Arial" panose="020B0604020202020204" pitchFamily="34" charset="0"/>
                <a:cs typeface="Arial" panose="020B0604020202020204" pitchFamily="34" charset="0"/>
              </a:rPr>
              <a:t>M16000.14A)</a:t>
            </a:r>
            <a:endParaRPr lang="en-US" dirty="0" smtClean="0">
              <a:latin typeface="Arial" panose="020B0604020202020204" pitchFamily="34" charset="0"/>
              <a:cs typeface="Arial" panose="020B0604020202020204" pitchFamily="34" charset="0"/>
              <a:hlinkClick r:id="rId3"/>
            </a:endParaRPr>
          </a:p>
          <a:p>
            <a:r>
              <a:rPr lang="en-US" dirty="0" smtClean="0">
                <a:latin typeface="Arial" panose="020B0604020202020204" pitchFamily="34" charset="0"/>
                <a:cs typeface="Arial" panose="020B0604020202020204" pitchFamily="34" charset="0"/>
                <a:hlinkClick r:id="rId3"/>
              </a:rPr>
              <a:t>https</a:t>
            </a:r>
            <a:r>
              <a:rPr lang="en-US" dirty="0">
                <a:latin typeface="Arial" panose="020B0604020202020204" pitchFamily="34" charset="0"/>
                <a:cs typeface="Arial" panose="020B0604020202020204" pitchFamily="34" charset="0"/>
                <a:hlinkClick r:id="rId3"/>
              </a:rPr>
              <a:t>://</a:t>
            </a:r>
            <a:r>
              <a:rPr lang="en-US" dirty="0" smtClean="0">
                <a:latin typeface="Arial" panose="020B0604020202020204" pitchFamily="34" charset="0"/>
                <a:cs typeface="Arial" panose="020B0604020202020204" pitchFamily="34" charset="0"/>
                <a:hlinkClick r:id="rId3"/>
              </a:rPr>
              <a:t>sanctuaries.noaa.gov/protect/ppw/wrecks.html</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“Risk </a:t>
            </a:r>
            <a:r>
              <a:rPr lang="en-US" dirty="0">
                <a:latin typeface="Arial" panose="020B0604020202020204" pitchFamily="34" charset="0"/>
                <a:cs typeface="Arial" panose="020B0604020202020204" pitchFamily="34" charset="0"/>
              </a:rPr>
              <a:t>Assessment for Potentially Polluting Wrecks in U.S. Waters”, NOAA, Office of National Marine </a:t>
            </a:r>
            <a:r>
              <a:rPr lang="en-US" dirty="0" smtClean="0">
                <a:latin typeface="Arial" panose="020B0604020202020204" pitchFamily="34" charset="0"/>
                <a:cs typeface="Arial" panose="020B0604020202020204" pitchFamily="34" charset="0"/>
              </a:rPr>
              <a:t>Sanctuaries, </a:t>
            </a:r>
            <a:r>
              <a:rPr lang="en-US" dirty="0">
                <a:latin typeface="Arial" panose="020B0604020202020204" pitchFamily="34" charset="0"/>
                <a:cs typeface="Arial" panose="020B0604020202020204" pitchFamily="34" charset="0"/>
              </a:rPr>
              <a:t>Office of Response and </a:t>
            </a:r>
            <a:r>
              <a:rPr lang="en-US" dirty="0" smtClean="0">
                <a:latin typeface="Arial" panose="020B0604020202020204" pitchFamily="34" charset="0"/>
                <a:cs typeface="Arial" panose="020B0604020202020204" pitchFamily="34" charset="0"/>
              </a:rPr>
              <a:t>Restoration</a:t>
            </a:r>
          </a:p>
          <a:p>
            <a:r>
              <a:rPr lang="en-US" dirty="0" smtClean="0">
                <a:latin typeface="Arial" panose="020B0604020202020204" pitchFamily="34" charset="0"/>
                <a:cs typeface="Arial" panose="020B0604020202020204" pitchFamily="34" charset="0"/>
              </a:rPr>
              <a:t>Mr. Frank </a:t>
            </a:r>
            <a:r>
              <a:rPr lang="en-US" dirty="0" err="1" smtClean="0">
                <a:latin typeface="Arial" panose="020B0604020202020204" pitchFamily="34" charset="0"/>
                <a:cs typeface="Arial" panose="020B0604020202020204" pitchFamily="34" charset="0"/>
              </a:rPr>
              <a:t>Csulak</a:t>
            </a:r>
            <a:r>
              <a:rPr lang="en-US" dirty="0" smtClean="0">
                <a:latin typeface="Arial" panose="020B0604020202020204" pitchFamily="34" charset="0"/>
                <a:cs typeface="Arial" panose="020B0604020202020204" pitchFamily="34" charset="0"/>
              </a:rPr>
              <a:t>, NOAA SSC, Office of Response and Restoration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2907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Understand a general overview of the NOAA RULET Vessel Program</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Gain a general awareness of environmental threats from sunken vessels to the USCG Sector VA area of responsibility</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Understand the relevance of the RULET program as it pertains to Coast Guard Marine Environmental Response</a:t>
            </a:r>
          </a:p>
        </p:txBody>
      </p:sp>
    </p:spTree>
    <p:extLst>
      <p:ext uri="{BB962C8B-B14F-4D97-AF65-F5344CB8AC3E}">
        <p14:creationId xmlns:p14="http://schemas.microsoft.com/office/powerpoint/2010/main" val="321519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There are </a:t>
            </a:r>
            <a:r>
              <a:rPr lang="en-US" dirty="0" smtClean="0">
                <a:latin typeface="Arial" panose="020B0604020202020204" pitchFamily="34" charset="0"/>
                <a:cs typeface="Arial" panose="020B0604020202020204" pitchFamily="34" charset="0"/>
              </a:rPr>
              <a:t>an </a:t>
            </a:r>
            <a:r>
              <a:rPr lang="en-US" dirty="0" smtClean="0">
                <a:latin typeface="Arial" panose="020B0604020202020204" pitchFamily="34" charset="0"/>
                <a:cs typeface="Arial" panose="020B0604020202020204" pitchFamily="34" charset="0"/>
              </a:rPr>
              <a:t>estimated 20,000 shipwrecks in U.S waters that may contain oil cargo or fuel</a:t>
            </a:r>
          </a:p>
          <a:p>
            <a:r>
              <a:rPr lang="en-US" dirty="0" smtClean="0">
                <a:latin typeface="Arial" panose="020B0604020202020204" pitchFamily="34" charset="0"/>
                <a:cs typeface="Arial" panose="020B0604020202020204" pitchFamily="34" charset="0"/>
              </a:rPr>
              <a:t>Deterioration of the vessels can cause </a:t>
            </a:r>
            <a:r>
              <a:rPr lang="en-US" dirty="0" smtClean="0">
                <a:latin typeface="Arial" panose="020B0604020202020204" pitchFamily="34" charset="0"/>
                <a:cs typeface="Arial" panose="020B0604020202020204" pitchFamily="34" charset="0"/>
              </a:rPr>
              <a:t>them to </a:t>
            </a:r>
            <a:r>
              <a:rPr lang="en-US" dirty="0" smtClean="0">
                <a:latin typeface="Arial" panose="020B0604020202020204" pitchFamily="34" charset="0"/>
                <a:cs typeface="Arial" panose="020B0604020202020204" pitchFamily="34" charset="0"/>
              </a:rPr>
              <a:t>leak</a:t>
            </a:r>
          </a:p>
          <a:p>
            <a:r>
              <a:rPr lang="en-US" dirty="0" smtClean="0">
                <a:latin typeface="Arial" panose="020B0604020202020204" pitchFamily="34" charset="0"/>
                <a:cs typeface="Arial" panose="020B0604020202020204" pitchFamily="34" charset="0"/>
              </a:rPr>
              <a:t>Sunken vessels have been the source of mystery spills that impact coastal environments </a:t>
            </a:r>
          </a:p>
          <a:p>
            <a:endParaRPr lang="en-US" dirty="0"/>
          </a:p>
        </p:txBody>
      </p:sp>
    </p:spTree>
    <p:extLst>
      <p:ext uri="{BB962C8B-B14F-4D97-AF65-F5344CB8AC3E}">
        <p14:creationId xmlns:p14="http://schemas.microsoft.com/office/powerpoint/2010/main" val="2180126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Resources and Undersea Threats (RUST), includes approximately 20,000 shipwrecks in U.S. waters</a:t>
            </a:r>
          </a:p>
          <a:p>
            <a:r>
              <a:rPr lang="en-US" dirty="0" smtClean="0">
                <a:latin typeface="Arial" panose="020B0604020202020204" pitchFamily="34" charset="0"/>
                <a:cs typeface="Arial" panose="020B0604020202020204" pitchFamily="34" charset="0"/>
              </a:rPr>
              <a:t>In 2010, NOAA conducted research to narrow down the potential sites for inclusion into regional and area contingency plans</a:t>
            </a:r>
          </a:p>
          <a:p>
            <a:r>
              <a:rPr lang="en-US" dirty="0" smtClean="0">
                <a:latin typeface="Arial" panose="020B0604020202020204" pitchFamily="34" charset="0"/>
                <a:cs typeface="Arial" panose="020B0604020202020204" pitchFamily="34" charset="0"/>
              </a:rPr>
              <a:t>Remediation of Underwater Legacy Environmental Threats (RULET) narrowed down to 87 vessels within US EEZ by 2015</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34126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RUST vs. RULET</a:t>
            </a:r>
            <a:endParaRPr lang="en-US" dirty="0"/>
          </a:p>
        </p:txBody>
      </p:sp>
      <p:sp>
        <p:nvSpPr>
          <p:cNvPr id="3" name="Text Placeholder 2"/>
          <p:cNvSpPr>
            <a:spLocks noGrp="1"/>
          </p:cNvSpPr>
          <p:nvPr>
            <p:ph type="body" idx="1"/>
          </p:nvPr>
        </p:nvSpPr>
        <p:spPr>
          <a:xfrm>
            <a:off x="839788" y="1430151"/>
            <a:ext cx="5157787" cy="823912"/>
          </a:xfrm>
        </p:spPr>
        <p:txBody>
          <a:bodyPr/>
          <a:lstStyle/>
          <a:p>
            <a:r>
              <a:rPr lang="en-US" dirty="0" smtClean="0">
                <a:solidFill>
                  <a:schemeClr val="tx1"/>
                </a:solidFill>
                <a:latin typeface="Arial" panose="020B0604020202020204" pitchFamily="34" charset="0"/>
                <a:cs typeface="Arial" panose="020B0604020202020204" pitchFamily="34" charset="0"/>
              </a:rPr>
              <a:t>Rust Capture of the Lower 48</a:t>
            </a:r>
            <a:endParaRPr lang="en-US" dirty="0">
              <a:solidFill>
                <a:schemeClr val="tx1"/>
              </a:solidFill>
              <a:latin typeface="Arial" panose="020B0604020202020204" pitchFamily="34" charset="0"/>
              <a:cs typeface="Arial" panose="020B0604020202020204" pitchFamily="34" charset="0"/>
            </a:endParaRP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5832" y="2254063"/>
            <a:ext cx="4709166" cy="3925526"/>
          </a:xfrm>
        </p:spPr>
      </p:pic>
      <p:sp>
        <p:nvSpPr>
          <p:cNvPr id="5" name="Text Placeholder 4"/>
          <p:cNvSpPr>
            <a:spLocks noGrp="1"/>
          </p:cNvSpPr>
          <p:nvPr>
            <p:ph type="body" sz="quarter" idx="3"/>
          </p:nvPr>
        </p:nvSpPr>
        <p:spPr>
          <a:xfrm>
            <a:off x="6172200" y="1430151"/>
            <a:ext cx="5183188" cy="823912"/>
          </a:xfrm>
        </p:spPr>
        <p:txBody>
          <a:bodyPr/>
          <a:lstStyle/>
          <a:p>
            <a:r>
              <a:rPr lang="en-US" dirty="0" smtClean="0">
                <a:solidFill>
                  <a:schemeClr val="tx1"/>
                </a:solidFill>
                <a:latin typeface="Arial" panose="020B0604020202020204" pitchFamily="34" charset="0"/>
                <a:cs typeface="Arial" panose="020B0604020202020204" pitchFamily="34" charset="0"/>
              </a:rPr>
              <a:t>Entire RULET Database</a:t>
            </a:r>
            <a:endParaRPr lang="en-US" dirty="0">
              <a:solidFill>
                <a:schemeClr val="tx1"/>
              </a:solidFill>
              <a:latin typeface="Arial" panose="020B0604020202020204" pitchFamily="34" charset="0"/>
              <a:cs typeface="Arial" panose="020B0604020202020204" pitchFamily="34" charset="0"/>
            </a:endParaRPr>
          </a:p>
        </p:txBody>
      </p:sp>
      <p:pic>
        <p:nvPicPr>
          <p:cNvPr id="8" name="Content Placeholder 7"/>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800165" y="2254063"/>
            <a:ext cx="4706083" cy="3925526"/>
          </a:xfrm>
        </p:spPr>
      </p:pic>
    </p:spTree>
    <p:extLst>
      <p:ext uri="{BB962C8B-B14F-4D97-AF65-F5344CB8AC3E}">
        <p14:creationId xmlns:p14="http://schemas.microsoft.com/office/powerpoint/2010/main" val="3861774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515" y="0"/>
            <a:ext cx="3932237" cy="1600200"/>
          </a:xfrm>
        </p:spPr>
        <p:txBody>
          <a:bodyPr>
            <a:normAutofit/>
          </a:bodyPr>
          <a:lstStyle/>
          <a:p>
            <a:r>
              <a:rPr lang="en-US" sz="3600" dirty="0" smtClean="0"/>
              <a:t>Before RULET:</a:t>
            </a:r>
            <a:br>
              <a:rPr lang="en-US" sz="3600" dirty="0" smtClean="0"/>
            </a:br>
            <a:r>
              <a:rPr lang="en-US" sz="3600" dirty="0" smtClean="0"/>
              <a:t>Jacob </a:t>
            </a:r>
            <a:r>
              <a:rPr lang="en-US" sz="3600" dirty="0"/>
              <a:t>Luckenbach</a:t>
            </a:r>
          </a:p>
        </p:txBody>
      </p:sp>
      <p:pic>
        <p:nvPicPr>
          <p:cNvPr id="6" name="Picture Placeholder 5"/>
          <p:cNvPicPr>
            <a:picLocks noGrp="1" noChangeAspect="1"/>
          </p:cNvPicPr>
          <p:nvPr>
            <p:ph type="pic" idx="1"/>
          </p:nvPr>
        </p:nvPicPr>
        <p:blipFill>
          <a:blip r:embed="rId3">
            <a:extLst>
              <a:ext uri="{28A0092B-C50C-407E-A947-70E740481C1C}">
                <a14:useLocalDpi xmlns:a14="http://schemas.microsoft.com/office/drawing/2010/main" val="0"/>
              </a:ext>
            </a:extLst>
          </a:blip>
          <a:srcRect l="9044" r="9044"/>
          <a:stretch>
            <a:fillRect/>
          </a:stretch>
        </p:blipFill>
        <p:spPr/>
      </p:pic>
      <p:sp>
        <p:nvSpPr>
          <p:cNvPr id="4" name="Text Placeholder 3"/>
          <p:cNvSpPr>
            <a:spLocks noGrp="1"/>
          </p:cNvSpPr>
          <p:nvPr>
            <p:ph type="body" sz="half" idx="2"/>
          </p:nvPr>
        </p:nvSpPr>
        <p:spPr>
          <a:xfrm>
            <a:off x="466532" y="1912776"/>
            <a:ext cx="4305494" cy="3956212"/>
          </a:xfrm>
        </p:spPr>
        <p:txBody>
          <a:bodyPr/>
          <a:lstStyle/>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Collided </a:t>
            </a:r>
            <a:r>
              <a:rPr lang="en-US" sz="2000" dirty="0">
                <a:solidFill>
                  <a:schemeClr val="tx1"/>
                </a:solidFill>
                <a:latin typeface="Arial" panose="020B0604020202020204" pitchFamily="34" charset="0"/>
                <a:cs typeface="Arial" panose="020B0604020202020204" pitchFamily="34" charset="0"/>
              </a:rPr>
              <a:t>with its sister ship and </a:t>
            </a:r>
            <a:r>
              <a:rPr lang="en-US" sz="2000" dirty="0" smtClean="0">
                <a:solidFill>
                  <a:schemeClr val="tx1"/>
                </a:solidFill>
                <a:latin typeface="Arial" panose="020B0604020202020204" pitchFamily="34" charset="0"/>
                <a:cs typeface="Arial" panose="020B0604020202020204" pitchFamily="34" charset="0"/>
              </a:rPr>
              <a:t>sank off the </a:t>
            </a:r>
            <a:r>
              <a:rPr lang="en-US" sz="2000" dirty="0" err="1" smtClean="0">
                <a:solidFill>
                  <a:schemeClr val="tx1"/>
                </a:solidFill>
                <a:latin typeface="Arial" panose="020B0604020202020204" pitchFamily="34" charset="0"/>
                <a:cs typeface="Arial" panose="020B0604020202020204" pitchFamily="34" charset="0"/>
              </a:rPr>
              <a:t>Farallon</a:t>
            </a:r>
            <a:r>
              <a:rPr lang="en-US" sz="2000" dirty="0" smtClean="0">
                <a:solidFill>
                  <a:schemeClr val="tx1"/>
                </a:solidFill>
                <a:latin typeface="Arial" panose="020B0604020202020204" pitchFamily="34" charset="0"/>
                <a:cs typeface="Arial" panose="020B0604020202020204" pitchFamily="34" charset="0"/>
              </a:rPr>
              <a:t> Islands </a:t>
            </a:r>
            <a:r>
              <a:rPr lang="en-US" sz="2000" dirty="0">
                <a:solidFill>
                  <a:schemeClr val="tx1"/>
                </a:solidFill>
                <a:latin typeface="Arial" panose="020B0604020202020204" pitchFamily="34" charset="0"/>
                <a:cs typeface="Arial" panose="020B0604020202020204" pitchFamily="34" charset="0"/>
              </a:rPr>
              <a:t>on July 14, </a:t>
            </a:r>
            <a:r>
              <a:rPr lang="en-US" sz="2000" dirty="0" smtClean="0">
                <a:solidFill>
                  <a:schemeClr val="tx1"/>
                </a:solidFill>
                <a:latin typeface="Arial" panose="020B0604020202020204" pitchFamily="34" charset="0"/>
                <a:cs typeface="Arial" panose="020B0604020202020204" pitchFamily="34" charset="0"/>
              </a:rPr>
              <a:t>1953</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Loaded </a:t>
            </a:r>
            <a:r>
              <a:rPr lang="en-US" sz="2000" dirty="0">
                <a:solidFill>
                  <a:schemeClr val="tx1"/>
                </a:solidFill>
                <a:latin typeface="Arial" panose="020B0604020202020204" pitchFamily="34" charset="0"/>
                <a:cs typeface="Arial" panose="020B0604020202020204" pitchFamily="34" charset="0"/>
              </a:rPr>
              <a:t>with 457,000 gallons of bunker fuel</a:t>
            </a:r>
            <a:endParaRPr lang="en-US" sz="2000" dirty="0" smtClean="0">
              <a:solidFill>
                <a:schemeClr val="tx1"/>
              </a:solidFill>
              <a:latin typeface="Arial" panose="020B0604020202020204" pitchFamily="34" charset="0"/>
              <a:cs typeface="Arial" panose="020B0604020202020204" pitchFamily="34" charset="0"/>
            </a:endParaRP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Hull shifted during violent storms, releasing oil</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Cost $19 million to pump out tanks</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Cost $22.7 million for 14 different shoreline restoration Projects</a:t>
            </a:r>
          </a:p>
          <a:p>
            <a:pPr marL="285750" indent="-285750">
              <a:buFontTx/>
              <a:buChar char="-"/>
            </a:pPr>
            <a:endParaRPr lang="en-US" dirty="0"/>
          </a:p>
        </p:txBody>
      </p:sp>
    </p:spTree>
    <p:extLst>
      <p:ext uri="{BB962C8B-B14F-4D97-AF65-F5344CB8AC3E}">
        <p14:creationId xmlns:p14="http://schemas.microsoft.com/office/powerpoint/2010/main" val="35837706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669" y="0"/>
            <a:ext cx="3932237" cy="1600200"/>
          </a:xfrm>
        </p:spPr>
        <p:txBody>
          <a:bodyPr>
            <a:normAutofit/>
          </a:bodyPr>
          <a:lstStyle/>
          <a:p>
            <a:r>
              <a:rPr lang="en-US" sz="3600" dirty="0" smtClean="0"/>
              <a:t>After RULET:</a:t>
            </a:r>
            <a:br>
              <a:rPr lang="en-US" sz="3600" dirty="0" smtClean="0"/>
            </a:br>
            <a:r>
              <a:rPr lang="en-US" sz="3600" dirty="0" smtClean="0"/>
              <a:t>Argo</a:t>
            </a:r>
            <a:endParaRPr lang="en-US" sz="36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1076" b="11076"/>
          <a:stretch>
            <a:fillRect/>
          </a:stretch>
        </p:blipFill>
        <p:spPr/>
      </p:pic>
      <p:sp>
        <p:nvSpPr>
          <p:cNvPr id="4" name="Text Placeholder 3"/>
          <p:cNvSpPr>
            <a:spLocks noGrp="1"/>
          </p:cNvSpPr>
          <p:nvPr>
            <p:ph type="body" sz="half" idx="2"/>
          </p:nvPr>
        </p:nvSpPr>
        <p:spPr>
          <a:xfrm>
            <a:off x="606669" y="1898778"/>
            <a:ext cx="4301233" cy="4502021"/>
          </a:xfrm>
        </p:spPr>
        <p:txBody>
          <a:bodyPr/>
          <a:lstStyle/>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Oil tank barge, sank in Lake Erie in 1937</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Sank with 4,800 </a:t>
            </a:r>
            <a:r>
              <a:rPr lang="en-US" sz="2000" dirty="0">
                <a:solidFill>
                  <a:schemeClr val="tx1"/>
                </a:solidFill>
                <a:latin typeface="Arial" panose="020B0604020202020204" pitchFamily="34" charset="0"/>
                <a:cs typeface="Arial" panose="020B0604020202020204" pitchFamily="34" charset="0"/>
              </a:rPr>
              <a:t>barrels of </a:t>
            </a:r>
            <a:r>
              <a:rPr lang="en-US" sz="2000" dirty="0" smtClean="0">
                <a:solidFill>
                  <a:schemeClr val="tx1"/>
                </a:solidFill>
                <a:latin typeface="Arial" panose="020B0604020202020204" pitchFamily="34" charset="0"/>
                <a:cs typeface="Arial" panose="020B0604020202020204" pitchFamily="34" charset="0"/>
              </a:rPr>
              <a:t>oil</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Identified as an imminent threat by the RULET program in 2013</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Successful monitoring lead to identification of leaking oil in September 2015</a:t>
            </a:r>
          </a:p>
          <a:p>
            <a:pPr marL="285750" indent="-285750">
              <a:buFontTx/>
              <a:buChar char="-"/>
            </a:pPr>
            <a:r>
              <a:rPr lang="en-US" sz="2000" dirty="0" smtClean="0">
                <a:solidFill>
                  <a:schemeClr val="tx1"/>
                </a:solidFill>
                <a:latin typeface="Arial" panose="020B0604020202020204" pitchFamily="34" charset="0"/>
                <a:cs typeface="Arial" panose="020B0604020202020204" pitchFamily="34" charset="0"/>
              </a:rPr>
              <a:t>Oil product removal completion December 1, 2015</a:t>
            </a:r>
          </a:p>
          <a:p>
            <a:endParaRPr lang="en-US" dirty="0"/>
          </a:p>
        </p:txBody>
      </p:sp>
    </p:spTree>
    <p:extLst>
      <p:ext uri="{BB962C8B-B14F-4D97-AF65-F5344CB8AC3E}">
        <p14:creationId xmlns:p14="http://schemas.microsoft.com/office/powerpoint/2010/main" val="9142960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this all mean for USCG MER?</a:t>
            </a:r>
            <a:endParaRPr lang="en-US" dirty="0"/>
          </a:p>
        </p:txBody>
      </p:sp>
      <p:sp>
        <p:nvSpPr>
          <p:cNvPr id="3" name="Content Placeholder 2"/>
          <p:cNvSpPr>
            <a:spLocks noGrp="1"/>
          </p:cNvSpPr>
          <p:nvPr>
            <p:ph sz="half" idx="1"/>
          </p:nvPr>
        </p:nvSpPr>
        <p:spPr>
          <a:xfrm>
            <a:off x="838200" y="1690688"/>
            <a:ext cx="10811494" cy="5006995"/>
          </a:xfrm>
        </p:spPr>
        <p:txBody>
          <a:bodyPr>
            <a:normAutofit/>
          </a:bodyPr>
          <a:lstStyle/>
          <a:p>
            <a:r>
              <a:rPr lang="en-US" dirty="0" smtClean="0">
                <a:solidFill>
                  <a:schemeClr val="tx1"/>
                </a:solidFill>
                <a:latin typeface="Arial" panose="020B0604020202020204" pitchFamily="34" charset="0"/>
                <a:cs typeface="Arial" panose="020B0604020202020204" pitchFamily="34" charset="0"/>
              </a:rPr>
              <a:t>RULET vessels fall under the definition of abandoned vessels in the USCG MER Manual</a:t>
            </a:r>
          </a:p>
          <a:p>
            <a:endParaRPr lang="en-US" dirty="0" smtClean="0">
              <a:solidFill>
                <a:schemeClr val="tx1"/>
              </a:solidFill>
              <a:latin typeface="Arial" panose="020B0604020202020204" pitchFamily="34" charset="0"/>
              <a:cs typeface="Arial" panose="020B0604020202020204" pitchFamily="34" charset="0"/>
            </a:endParaRPr>
          </a:p>
          <a:p>
            <a:pPr lvl="2"/>
            <a:r>
              <a:rPr lang="en-US" i="1" dirty="0" smtClean="0">
                <a:solidFill>
                  <a:schemeClr val="tx1"/>
                </a:solidFill>
                <a:latin typeface="Arial" panose="020B0604020202020204" pitchFamily="34" charset="0"/>
                <a:cs typeface="Arial" panose="020B0604020202020204" pitchFamily="34" charset="0"/>
              </a:rPr>
              <a:t>“FOSCs </a:t>
            </a:r>
            <a:r>
              <a:rPr lang="en-US" i="1" dirty="0">
                <a:solidFill>
                  <a:schemeClr val="tx1"/>
                </a:solidFill>
                <a:latin typeface="Arial" panose="020B0604020202020204" pitchFamily="34" charset="0"/>
                <a:cs typeface="Arial" panose="020B0604020202020204" pitchFamily="34" charset="0"/>
              </a:rPr>
              <a:t>should incorporate information about known abandoned vessels and vessels captured in the RULET program into their area planning </a:t>
            </a:r>
            <a:r>
              <a:rPr lang="en-US" i="1" dirty="0" smtClean="0">
                <a:solidFill>
                  <a:schemeClr val="tx1"/>
                </a:solidFill>
                <a:latin typeface="Arial" panose="020B0604020202020204" pitchFamily="34" charset="0"/>
                <a:cs typeface="Arial" panose="020B0604020202020204" pitchFamily="34" charset="0"/>
              </a:rPr>
              <a:t>process”</a:t>
            </a:r>
          </a:p>
          <a:p>
            <a:pPr lvl="1"/>
            <a:endParaRPr lang="en-US" i="1" dirty="0" smtClean="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Guidance in the USCG MER Manual states that there are no programmatic expectations</a:t>
            </a:r>
          </a:p>
          <a:p>
            <a:endParaRPr lang="en-US" dirty="0" smtClean="0">
              <a:solidFill>
                <a:schemeClr val="tx1"/>
              </a:solidFill>
              <a:latin typeface="Arial" panose="020B0604020202020204" pitchFamily="34" charset="0"/>
              <a:cs typeface="Arial" panose="020B0604020202020204" pitchFamily="34" charset="0"/>
            </a:endParaRPr>
          </a:p>
          <a:p>
            <a:pPr lvl="2"/>
            <a:r>
              <a:rPr lang="en-US" dirty="0" smtClean="0">
                <a:solidFill>
                  <a:schemeClr val="tx1"/>
                </a:solidFill>
                <a:latin typeface="Arial" panose="020B0604020202020204" pitchFamily="34" charset="0"/>
                <a:cs typeface="Arial" panose="020B0604020202020204" pitchFamily="34" charset="0"/>
              </a:rPr>
              <a:t>FOSC should evaluate RULET threat assessments with local area committees to determine if any are deemed a “substantial threat.”</a:t>
            </a:r>
          </a:p>
          <a:p>
            <a:pPr lvl="1"/>
            <a:endParaRPr lang="en-US"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870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Pollution Potential Factors</a:t>
            </a:r>
            <a:endParaRPr lang="en-US" dirty="0"/>
          </a:p>
        </p:txBody>
      </p:sp>
      <p:sp>
        <p:nvSpPr>
          <p:cNvPr id="3" name="Content Placeholder 2"/>
          <p:cNvSpPr>
            <a:spLocks noGrp="1"/>
          </p:cNvSpPr>
          <p:nvPr>
            <p:ph idx="1"/>
          </p:nvPr>
        </p:nvSpPr>
        <p:spPr/>
        <p:txBody>
          <a:bodyPr>
            <a:normAutofit/>
          </a:bodyPr>
          <a:lstStyle/>
          <a:p>
            <a:r>
              <a:rPr lang="en-US" dirty="0" smtClean="0">
                <a:solidFill>
                  <a:schemeClr val="tx1"/>
                </a:solidFill>
                <a:latin typeface="Arial" panose="020B0604020202020204" pitchFamily="34" charset="0"/>
                <a:cs typeface="Arial" panose="020B0604020202020204" pitchFamily="34" charset="0"/>
              </a:rPr>
              <a:t>1) Total oil volume potentially onboard as cargo and bunker fuels</a:t>
            </a:r>
          </a:p>
          <a:p>
            <a:r>
              <a:rPr lang="en-US" dirty="0" smtClean="0">
                <a:solidFill>
                  <a:schemeClr val="tx1"/>
                </a:solidFill>
                <a:latin typeface="Arial" panose="020B0604020202020204" pitchFamily="34" charset="0"/>
                <a:cs typeface="Arial" panose="020B0604020202020204" pitchFamily="34" charset="0"/>
              </a:rPr>
              <a:t>2) Oil type</a:t>
            </a:r>
          </a:p>
          <a:p>
            <a:r>
              <a:rPr lang="en-US" dirty="0" smtClean="0">
                <a:solidFill>
                  <a:schemeClr val="tx1"/>
                </a:solidFill>
                <a:latin typeface="Arial" panose="020B0604020202020204" pitchFamily="34" charset="0"/>
                <a:cs typeface="Arial" panose="020B0604020202020204" pitchFamily="34" charset="0"/>
              </a:rPr>
              <a:t>3) If the wreck was reported to have been cleared as a hazard to navigation or demolished</a:t>
            </a:r>
          </a:p>
          <a:p>
            <a:r>
              <a:rPr lang="en-US" dirty="0" smtClean="0">
                <a:solidFill>
                  <a:schemeClr val="tx1"/>
                </a:solidFill>
                <a:latin typeface="Arial" panose="020B0604020202020204" pitchFamily="34" charset="0"/>
                <a:cs typeface="Arial" panose="020B0604020202020204" pitchFamily="34" charset="0"/>
              </a:rPr>
              <a:t>4) If significant amount of oil was lost during the casualty</a:t>
            </a:r>
          </a:p>
          <a:p>
            <a:r>
              <a:rPr lang="en-US" dirty="0" smtClean="0">
                <a:solidFill>
                  <a:schemeClr val="tx1"/>
                </a:solidFill>
                <a:latin typeface="Arial" panose="020B0604020202020204" pitchFamily="34" charset="0"/>
                <a:cs typeface="Arial" panose="020B0604020202020204" pitchFamily="34" charset="0"/>
              </a:rPr>
              <a:t>5) The nature of the casualty</a:t>
            </a: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5522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Operations Impact Factors</a:t>
            </a:r>
            <a:endParaRPr lang="en-US" dirty="0"/>
          </a:p>
        </p:txBody>
      </p:sp>
      <p:sp>
        <p:nvSpPr>
          <p:cNvPr id="3" name="Content Placeholder 2"/>
          <p:cNvSpPr>
            <a:spLocks noGrp="1"/>
          </p:cNvSpPr>
          <p:nvPr>
            <p:ph idx="1"/>
          </p:nvPr>
        </p:nvSpPr>
        <p:spPr/>
        <p:txBody>
          <a:bodyPr/>
          <a:lstStyle/>
          <a:p>
            <a:r>
              <a:rPr lang="en-US" dirty="0" smtClean="0">
                <a:solidFill>
                  <a:schemeClr val="tx1"/>
                </a:solidFill>
                <a:latin typeface="Arial" panose="020B0604020202020204" pitchFamily="34" charset="0"/>
                <a:cs typeface="Arial" panose="020B0604020202020204" pitchFamily="34" charset="0"/>
              </a:rPr>
              <a:t>1) Wreck orientation on the seafloor</a:t>
            </a:r>
          </a:p>
          <a:p>
            <a:r>
              <a:rPr lang="en-US" dirty="0" smtClean="0">
                <a:solidFill>
                  <a:schemeClr val="tx1"/>
                </a:solidFill>
                <a:latin typeface="Arial" panose="020B0604020202020204" pitchFamily="34" charset="0"/>
                <a:cs typeface="Arial" panose="020B0604020202020204" pitchFamily="34" charset="0"/>
              </a:rPr>
              <a:t>2) Water depth</a:t>
            </a:r>
          </a:p>
          <a:p>
            <a:r>
              <a:rPr lang="en-US" dirty="0" smtClean="0">
                <a:solidFill>
                  <a:schemeClr val="tx1"/>
                </a:solidFill>
                <a:latin typeface="Arial" panose="020B0604020202020204" pitchFamily="34" charset="0"/>
                <a:cs typeface="Arial" panose="020B0604020202020204" pitchFamily="34" charset="0"/>
              </a:rPr>
              <a:t>3) Visual or remote sensing confirmation of the site conditions</a:t>
            </a:r>
          </a:p>
          <a:p>
            <a:r>
              <a:rPr lang="en-US" dirty="0" smtClean="0">
                <a:solidFill>
                  <a:schemeClr val="tx1"/>
                </a:solidFill>
                <a:latin typeface="Arial" panose="020B0604020202020204" pitchFamily="34" charset="0"/>
                <a:cs typeface="Arial" panose="020B0604020202020204" pitchFamily="34" charset="0"/>
              </a:rPr>
              <a:t>4) If other hazardous materials were onboard</a:t>
            </a:r>
          </a:p>
          <a:p>
            <a:r>
              <a:rPr lang="en-US" dirty="0" smtClean="0">
                <a:solidFill>
                  <a:schemeClr val="tx1"/>
                </a:solidFill>
                <a:latin typeface="Arial" panose="020B0604020202020204" pitchFamily="34" charset="0"/>
                <a:cs typeface="Arial" panose="020B0604020202020204" pitchFamily="34" charset="0"/>
              </a:rPr>
              <a:t>5) If munitions were onboard</a:t>
            </a:r>
          </a:p>
          <a:p>
            <a:r>
              <a:rPr lang="en-US" dirty="0" smtClean="0">
                <a:solidFill>
                  <a:schemeClr val="tx1"/>
                </a:solidFill>
                <a:latin typeface="Arial" panose="020B0604020202020204" pitchFamily="34" charset="0"/>
                <a:cs typeface="Arial" panose="020B0604020202020204" pitchFamily="34" charset="0"/>
              </a:rPr>
              <a:t>6) If the wreck is of historic significance and will require appropriate actions to be taken under the National Historic Preservation Act and the Sunken Military Craft Act </a:t>
            </a:r>
          </a:p>
          <a:p>
            <a:endParaRPr lang="en-US" dirty="0"/>
          </a:p>
        </p:txBody>
      </p:sp>
    </p:spTree>
    <p:extLst>
      <p:ext uri="{BB962C8B-B14F-4D97-AF65-F5344CB8AC3E}">
        <p14:creationId xmlns:p14="http://schemas.microsoft.com/office/powerpoint/2010/main" val="20920198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348" y="103868"/>
            <a:ext cx="10515600" cy="1325563"/>
          </a:xfrm>
        </p:spPr>
        <p:txBody>
          <a:bodyPr>
            <a:normAutofit/>
          </a:bodyPr>
          <a:lstStyle/>
          <a:p>
            <a:r>
              <a:rPr lang="en-US" dirty="0" smtClean="0"/>
              <a:t>SERT Analysis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2014" y="103868"/>
            <a:ext cx="4643253" cy="6724712"/>
          </a:xfrm>
          <a:prstGeom prst="rect">
            <a:avLst/>
          </a:prstGeom>
        </p:spPr>
      </p:pic>
    </p:spTree>
    <p:extLst>
      <p:ext uri="{BB962C8B-B14F-4D97-AF65-F5344CB8AC3E}">
        <p14:creationId xmlns:p14="http://schemas.microsoft.com/office/powerpoint/2010/main" val="222767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53" y="112707"/>
            <a:ext cx="10515600" cy="1325563"/>
          </a:xfrm>
        </p:spPr>
        <p:txBody>
          <a:bodyPr/>
          <a:lstStyle/>
          <a:p>
            <a:r>
              <a:rPr lang="en-US" dirty="0" smtClean="0"/>
              <a:t>RULET Vessels in USCG District 5</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69128" y="1438270"/>
            <a:ext cx="6538942" cy="50611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162562" y="1438270"/>
            <a:ext cx="4733969" cy="50616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16118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Clusters </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8752" y="1908500"/>
            <a:ext cx="5024438" cy="4198113"/>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95999" y="1908499"/>
            <a:ext cx="5206485" cy="4198113"/>
          </a:xfrm>
        </p:spPr>
      </p:pic>
    </p:spTree>
    <p:extLst>
      <p:ext uri="{BB962C8B-B14F-4D97-AF65-F5344CB8AC3E}">
        <p14:creationId xmlns:p14="http://schemas.microsoft.com/office/powerpoint/2010/main" val="67274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RULET Vessels in USCG </a:t>
            </a:r>
            <a:r>
              <a:rPr lang="en-US" dirty="0" smtClean="0"/>
              <a:t>Sector VA AOR</a:t>
            </a:r>
            <a:endParaRPr lang="en-US" dirty="0"/>
          </a:p>
        </p:txBody>
      </p:sp>
      <p:pic>
        <p:nvPicPr>
          <p:cNvPr id="5" name="Content Placeholder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6545" t="22569" r="20977" b="47257"/>
          <a:stretch/>
        </p:blipFill>
        <p:spPr>
          <a:xfrm>
            <a:off x="188258" y="1775012"/>
            <a:ext cx="5359969" cy="2385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t="1092"/>
          <a:stretch/>
        </p:blipFill>
        <p:spPr>
          <a:xfrm>
            <a:off x="5783497" y="3325091"/>
            <a:ext cx="6225496" cy="23869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16353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Francis E. Powell</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08992" y="1920146"/>
            <a:ext cx="2907949" cy="16970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6394214" y="1144308"/>
            <a:ext cx="5578151" cy="4351338"/>
          </a:xfrm>
        </p:spPr>
        <p:txBody>
          <a:bodyPr>
            <a:normAutofit fontScale="85000" lnSpcReduction="20000"/>
          </a:bodyPr>
          <a:lstStyle/>
          <a:p>
            <a:r>
              <a:rPr lang="en-US" dirty="0" smtClean="0">
                <a:solidFill>
                  <a:schemeClr val="tx1"/>
                </a:solidFill>
                <a:latin typeface="Arial" panose="020B0604020202020204" pitchFamily="34" charset="0"/>
                <a:cs typeface="Arial" panose="020B0604020202020204" pitchFamily="34" charset="0"/>
              </a:rPr>
              <a:t>Tanker</a:t>
            </a:r>
          </a:p>
          <a:p>
            <a:r>
              <a:rPr lang="en-US" dirty="0" smtClean="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on </a:t>
            </a:r>
            <a:r>
              <a:rPr lang="en-US" dirty="0" smtClean="0">
                <a:solidFill>
                  <a:schemeClr val="tx1"/>
                </a:solidFill>
                <a:latin typeface="Arial" panose="020B0604020202020204" pitchFamily="34" charset="0"/>
                <a:cs typeface="Arial" panose="020B0604020202020204" pitchFamily="34" charset="0"/>
              </a:rPr>
              <a:t>27JAN1942</a:t>
            </a:r>
          </a:p>
          <a:p>
            <a:r>
              <a:rPr lang="en-US" dirty="0" smtClean="0">
                <a:solidFill>
                  <a:schemeClr val="tx1"/>
                </a:solidFill>
                <a:latin typeface="Arial" panose="020B0604020202020204" pitchFamily="34" charset="0"/>
                <a:cs typeface="Arial" panose="020B0604020202020204" pitchFamily="34" charset="0"/>
              </a:rPr>
              <a:t>Location: Confirmed</a:t>
            </a:r>
          </a:p>
          <a:p>
            <a:r>
              <a:rPr lang="en-US" dirty="0" smtClean="0">
                <a:solidFill>
                  <a:schemeClr val="tx1"/>
                </a:solidFill>
                <a:latin typeface="Arial" panose="020B0604020202020204" pitchFamily="34" charset="0"/>
                <a:cs typeface="Arial" panose="020B0604020202020204" pitchFamily="34" charset="0"/>
              </a:rPr>
              <a:t>Nearest Point of Land: 20NM</a:t>
            </a:r>
          </a:p>
          <a:p>
            <a:r>
              <a:rPr lang="en-US" dirty="0" smtClean="0">
                <a:solidFill>
                  <a:schemeClr val="tx1"/>
                </a:solidFill>
                <a:latin typeface="Arial" panose="020B0604020202020204" pitchFamily="34" charset="0"/>
                <a:cs typeface="Arial" panose="020B0604020202020204" pitchFamily="34" charset="0"/>
              </a:rPr>
              <a:t>Approximate Water Depth: 95ft</a:t>
            </a:r>
          </a:p>
          <a:p>
            <a:r>
              <a:rPr lang="en-US" dirty="0" smtClean="0">
                <a:solidFill>
                  <a:schemeClr val="tx1"/>
                </a:solidFill>
                <a:latin typeface="Arial" panose="020B0604020202020204" pitchFamily="34" charset="0"/>
                <a:cs typeface="Arial" panose="020B0604020202020204" pitchFamily="34" charset="0"/>
              </a:rPr>
              <a:t>WWII Torpedo Casualty</a:t>
            </a:r>
          </a:p>
          <a:p>
            <a:r>
              <a:rPr lang="en-US" dirty="0" smtClean="0">
                <a:solidFill>
                  <a:schemeClr val="tx1"/>
                </a:solidFill>
                <a:latin typeface="Arial" panose="020B0604020202020204" pitchFamily="34" charset="0"/>
                <a:cs typeface="Arial" panose="020B0604020202020204" pitchFamily="34" charset="0"/>
              </a:rPr>
              <a:t>09 cargo tanks</a:t>
            </a:r>
          </a:p>
          <a:p>
            <a:r>
              <a:rPr lang="en-US" dirty="0" smtClean="0">
                <a:solidFill>
                  <a:schemeClr val="tx1"/>
                </a:solidFill>
                <a:latin typeface="Arial" panose="020B0604020202020204" pitchFamily="34" charset="0"/>
                <a:cs typeface="Arial" panose="020B0604020202020204" pitchFamily="34" charset="0"/>
              </a:rPr>
              <a:t>Cargo: 81,000 </a:t>
            </a:r>
            <a:r>
              <a:rPr lang="en-US" dirty="0" err="1" smtClean="0">
                <a:solidFill>
                  <a:schemeClr val="tx1"/>
                </a:solidFill>
                <a:latin typeface="Arial" panose="020B0604020202020204" pitchFamily="34" charset="0"/>
                <a:cs typeface="Arial" panose="020B0604020202020204" pitchFamily="34" charset="0"/>
              </a:rPr>
              <a:t>bbls</a:t>
            </a:r>
            <a:r>
              <a:rPr lang="en-US" dirty="0" smtClean="0">
                <a:solidFill>
                  <a:schemeClr val="tx1"/>
                </a:solidFill>
                <a:latin typeface="Arial" panose="020B0604020202020204" pitchFamily="34" charset="0"/>
                <a:cs typeface="Arial" panose="020B0604020202020204" pitchFamily="34" charset="0"/>
              </a:rPr>
              <a:t> Furnace Oil &amp; Gasoline</a:t>
            </a:r>
          </a:p>
          <a:p>
            <a:r>
              <a:rPr lang="en-US" dirty="0" smtClean="0">
                <a:solidFill>
                  <a:schemeClr val="tx1"/>
                </a:solidFill>
                <a:latin typeface="Arial" panose="020B0604020202020204" pitchFamily="34" charset="0"/>
                <a:cs typeface="Arial" panose="020B0604020202020204" pitchFamily="34" charset="0"/>
              </a:rPr>
              <a:t>Probable Potential Remaining: &lt;9,074 </a:t>
            </a:r>
            <a:r>
              <a:rPr lang="en-US" dirty="0" err="1" smtClean="0">
                <a:solidFill>
                  <a:schemeClr val="tx1"/>
                </a:solidFill>
                <a:latin typeface="Arial" panose="020B0604020202020204" pitchFamily="34" charset="0"/>
                <a:cs typeface="Arial" panose="020B0604020202020204" pitchFamily="34" charset="0"/>
              </a:rPr>
              <a:t>bbls</a:t>
            </a:r>
            <a:endParaRPr lang="en-US" dirty="0" smtClean="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Reported Leaking: Yes</a:t>
            </a:r>
            <a:endParaRPr lang="en-US" dirty="0">
              <a:solidFill>
                <a:schemeClr val="tx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9390" y="3846672"/>
            <a:ext cx="3713882" cy="2676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35959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China Arrow</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6226" y="1825625"/>
            <a:ext cx="2836598" cy="1739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6777040" y="796911"/>
            <a:ext cx="5033960" cy="4351338"/>
          </a:xfrm>
        </p:spPr>
        <p:txBody>
          <a:bodyPr>
            <a:normAutofit fontScale="85000" lnSpcReduction="20000"/>
          </a:bodyPr>
          <a:lstStyle/>
          <a:p>
            <a:r>
              <a:rPr lang="en-US" dirty="0">
                <a:solidFill>
                  <a:schemeClr val="tx1"/>
                </a:solidFill>
                <a:latin typeface="Arial" panose="020B0604020202020204" pitchFamily="34" charset="0"/>
                <a:cs typeface="Arial" panose="020B0604020202020204" pitchFamily="34" charset="0"/>
              </a:rPr>
              <a:t>Tanker</a:t>
            </a:r>
          </a:p>
          <a:p>
            <a:r>
              <a:rPr lang="en-US" dirty="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on </a:t>
            </a:r>
            <a:r>
              <a:rPr lang="en-US" dirty="0" smtClean="0">
                <a:solidFill>
                  <a:schemeClr val="tx1"/>
                </a:solidFill>
                <a:latin typeface="Arial" panose="020B0604020202020204" pitchFamily="34" charset="0"/>
                <a:cs typeface="Arial" panose="020B0604020202020204" pitchFamily="34" charset="0"/>
              </a:rPr>
              <a:t>05FEB1942</a:t>
            </a:r>
          </a:p>
          <a:p>
            <a:r>
              <a:rPr lang="en-US" dirty="0" smtClean="0">
                <a:solidFill>
                  <a:schemeClr val="tx1"/>
                </a:solidFill>
                <a:latin typeface="Arial" panose="020B0604020202020204" pitchFamily="34" charset="0"/>
                <a:cs typeface="Arial" panose="020B0604020202020204" pitchFamily="34" charset="0"/>
              </a:rPr>
              <a:t>Location: Not Confirmed</a:t>
            </a:r>
          </a:p>
          <a:p>
            <a:r>
              <a:rPr lang="en-US" dirty="0" smtClean="0">
                <a:solidFill>
                  <a:schemeClr val="tx1"/>
                </a:solidFill>
                <a:latin typeface="Arial" panose="020B0604020202020204" pitchFamily="34" charset="0"/>
                <a:cs typeface="Arial" panose="020B0604020202020204" pitchFamily="34" charset="0"/>
              </a:rPr>
              <a:t>Nearest Point of Land: 90NM</a:t>
            </a:r>
          </a:p>
          <a:p>
            <a:r>
              <a:rPr lang="en-US" dirty="0" smtClean="0">
                <a:solidFill>
                  <a:schemeClr val="tx1"/>
                </a:solidFill>
                <a:latin typeface="Arial" panose="020B0604020202020204" pitchFamily="34" charset="0"/>
                <a:cs typeface="Arial" panose="020B0604020202020204" pitchFamily="34" charset="0"/>
              </a:rPr>
              <a:t>Approximate Water Depth: 6,500ft</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WWII Torpedo Casualty</a:t>
            </a:r>
          </a:p>
          <a:p>
            <a:r>
              <a:rPr lang="en-US" dirty="0" smtClean="0">
                <a:solidFill>
                  <a:schemeClr val="tx1"/>
                </a:solidFill>
                <a:latin typeface="Arial" panose="020B0604020202020204" pitchFamily="34" charset="0"/>
                <a:cs typeface="Arial" panose="020B0604020202020204" pitchFamily="34" charset="0"/>
              </a:rPr>
              <a:t>10 cargo </a:t>
            </a:r>
            <a:r>
              <a:rPr lang="en-US" dirty="0">
                <a:solidFill>
                  <a:schemeClr val="tx1"/>
                </a:solidFill>
                <a:latin typeface="Arial" panose="020B0604020202020204" pitchFamily="34" charset="0"/>
                <a:cs typeface="Arial" panose="020B0604020202020204" pitchFamily="34" charset="0"/>
              </a:rPr>
              <a:t>tanks</a:t>
            </a:r>
          </a:p>
          <a:p>
            <a:r>
              <a:rPr lang="en-US" dirty="0">
                <a:solidFill>
                  <a:schemeClr val="tx1"/>
                </a:solidFill>
                <a:latin typeface="Arial" panose="020B0604020202020204" pitchFamily="34" charset="0"/>
                <a:cs typeface="Arial" panose="020B0604020202020204" pitchFamily="34" charset="0"/>
              </a:rPr>
              <a:t>Cargo: </a:t>
            </a:r>
            <a:r>
              <a:rPr lang="en-US" dirty="0" smtClean="0">
                <a:solidFill>
                  <a:schemeClr val="tx1"/>
                </a:solidFill>
                <a:latin typeface="Arial" panose="020B0604020202020204" pitchFamily="34" charset="0"/>
                <a:cs typeface="Arial" panose="020B0604020202020204" pitchFamily="34" charset="0"/>
              </a:rPr>
              <a:t>81,773 </a:t>
            </a:r>
            <a:r>
              <a:rPr lang="en-US" dirty="0" err="1" smtClean="0">
                <a:solidFill>
                  <a:schemeClr val="tx1"/>
                </a:solidFill>
                <a:latin typeface="Arial" panose="020B0604020202020204" pitchFamily="34" charset="0"/>
                <a:cs typeface="Arial" panose="020B0604020202020204" pitchFamily="34" charset="0"/>
              </a:rPr>
              <a:t>bbls</a:t>
            </a:r>
            <a:r>
              <a:rPr lang="en-US" dirty="0" smtClean="0">
                <a:solidFill>
                  <a:schemeClr val="tx1"/>
                </a:solidFill>
                <a:latin typeface="Arial" panose="020B0604020202020204" pitchFamily="34" charset="0"/>
                <a:cs typeface="Arial" panose="020B0604020202020204" pitchFamily="34" charset="0"/>
              </a:rPr>
              <a:t> Fuel Oil</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Probable Potential Remaining</a:t>
            </a:r>
            <a:r>
              <a:rPr lang="en-US" dirty="0" smtClean="0">
                <a:solidFill>
                  <a:schemeClr val="tx1"/>
                </a:solidFill>
                <a:latin typeface="Arial" panose="020B0604020202020204" pitchFamily="34" charset="0"/>
                <a:cs typeface="Arial" panose="020B0604020202020204" pitchFamily="34" charset="0"/>
              </a:rPr>
              <a:t>: ≤10,870 </a:t>
            </a:r>
            <a:r>
              <a:rPr lang="en-US" dirty="0" err="1" smtClean="0">
                <a:solidFill>
                  <a:schemeClr val="tx1"/>
                </a:solidFill>
                <a:latin typeface="Arial" panose="020B0604020202020204" pitchFamily="34" charset="0"/>
                <a:cs typeface="Arial" panose="020B0604020202020204" pitchFamily="34" charset="0"/>
              </a:rPr>
              <a:t>bbls</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Reported Leaking: </a:t>
            </a:r>
            <a:r>
              <a:rPr lang="en-US" dirty="0" smtClean="0">
                <a:solidFill>
                  <a:schemeClr val="tx1"/>
                </a:solidFill>
                <a:latin typeface="Arial" panose="020B0604020202020204" pitchFamily="34" charset="0"/>
                <a:cs typeface="Arial" panose="020B0604020202020204" pitchFamily="34" charset="0"/>
              </a:rPr>
              <a:t>No</a:t>
            </a:r>
            <a:endParaRPr lang="en-US" dirty="0">
              <a:solidFill>
                <a:schemeClr val="tx1"/>
              </a:solidFill>
              <a:latin typeface="Arial" panose="020B0604020202020204" pitchFamily="34" charset="0"/>
              <a:cs typeface="Arial" panose="020B0604020202020204" pitchFamily="34" charset="0"/>
            </a:endParaRP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953" y="3921220"/>
            <a:ext cx="5653727" cy="2454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06108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Marine Electric</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21528" y="1690688"/>
            <a:ext cx="4229794" cy="16441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6638555" y="1027906"/>
            <a:ext cx="5033960" cy="4351338"/>
          </a:xfrm>
        </p:spPr>
        <p:txBody>
          <a:bodyPr>
            <a:normAutofit fontScale="85000" lnSpcReduction="20000"/>
          </a:bodyPr>
          <a:lstStyle/>
          <a:p>
            <a:r>
              <a:rPr lang="en-US" dirty="0" smtClean="0">
                <a:solidFill>
                  <a:schemeClr val="tx1"/>
                </a:solidFill>
                <a:latin typeface="Arial" panose="020B0604020202020204" pitchFamily="34" charset="0"/>
                <a:cs typeface="Arial" panose="020B0604020202020204" pitchFamily="34" charset="0"/>
              </a:rPr>
              <a:t>US Flag Dry Bulk Carrier</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on </a:t>
            </a:r>
            <a:r>
              <a:rPr lang="en-US" dirty="0" smtClean="0">
                <a:solidFill>
                  <a:schemeClr val="tx1"/>
                </a:solidFill>
                <a:latin typeface="Arial" panose="020B0604020202020204" pitchFamily="34" charset="0"/>
                <a:cs typeface="Arial" panose="020B0604020202020204" pitchFamily="34" charset="0"/>
              </a:rPr>
              <a:t>10FEB1983</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Location: </a:t>
            </a:r>
            <a:r>
              <a:rPr lang="en-US" dirty="0" smtClean="0">
                <a:solidFill>
                  <a:schemeClr val="tx1"/>
                </a:solidFill>
                <a:latin typeface="Arial" panose="020B0604020202020204" pitchFamily="34" charset="0"/>
                <a:cs typeface="Arial" panose="020B0604020202020204" pitchFamily="34" charset="0"/>
              </a:rPr>
              <a:t>Confirmed</a:t>
            </a:r>
          </a:p>
          <a:p>
            <a:r>
              <a:rPr lang="en-US" dirty="0" smtClean="0">
                <a:solidFill>
                  <a:schemeClr val="tx1"/>
                </a:solidFill>
                <a:latin typeface="Arial" panose="020B0604020202020204" pitchFamily="34" charset="0"/>
                <a:cs typeface="Arial" panose="020B0604020202020204" pitchFamily="34" charset="0"/>
              </a:rPr>
              <a:t>Nearest </a:t>
            </a:r>
            <a:r>
              <a:rPr lang="en-US" dirty="0">
                <a:solidFill>
                  <a:schemeClr val="tx1"/>
                </a:solidFill>
                <a:latin typeface="Arial" panose="020B0604020202020204" pitchFamily="34" charset="0"/>
                <a:cs typeface="Arial" panose="020B0604020202020204" pitchFamily="34" charset="0"/>
              </a:rPr>
              <a:t>Point of Land: </a:t>
            </a:r>
            <a:r>
              <a:rPr lang="en-US" dirty="0" smtClean="0">
                <a:solidFill>
                  <a:schemeClr val="tx1"/>
                </a:solidFill>
                <a:latin typeface="Arial" panose="020B0604020202020204" pitchFamily="34" charset="0"/>
                <a:cs typeface="Arial" panose="020B0604020202020204" pitchFamily="34" charset="0"/>
              </a:rPr>
              <a:t>23NM</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Approximate Water Depth: </a:t>
            </a:r>
            <a:r>
              <a:rPr lang="en-US" dirty="0" smtClean="0">
                <a:solidFill>
                  <a:schemeClr val="tx1"/>
                </a:solidFill>
                <a:latin typeface="Arial" panose="020B0604020202020204" pitchFamily="34" charset="0"/>
                <a:cs typeface="Arial" panose="020B0604020202020204" pitchFamily="34" charset="0"/>
              </a:rPr>
              <a:t>125ft</a:t>
            </a:r>
            <a:endParaRPr lang="en-US" dirty="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Heavy Weather and Hull Integrity</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10 </a:t>
            </a:r>
            <a:r>
              <a:rPr lang="en-US" dirty="0" smtClean="0">
                <a:solidFill>
                  <a:schemeClr val="tx1"/>
                </a:solidFill>
                <a:latin typeface="Arial" panose="020B0604020202020204" pitchFamily="34" charset="0"/>
                <a:cs typeface="Arial" panose="020B0604020202020204" pitchFamily="34" charset="0"/>
              </a:rPr>
              <a:t>dry cargo holds</a:t>
            </a:r>
            <a:endParaRPr lang="en-US" dirty="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Fuel Oil: 3,600 </a:t>
            </a:r>
            <a:r>
              <a:rPr lang="en-US" dirty="0" err="1">
                <a:solidFill>
                  <a:schemeClr val="tx1"/>
                </a:solidFill>
                <a:latin typeface="Arial" panose="020B0604020202020204" pitchFamily="34" charset="0"/>
                <a:cs typeface="Arial" panose="020B0604020202020204" pitchFamily="34" charset="0"/>
              </a:rPr>
              <a:t>bbls</a:t>
            </a:r>
            <a:r>
              <a:rPr lang="en-US" dirty="0">
                <a:solidFill>
                  <a:schemeClr val="tx1"/>
                </a:solidFill>
                <a:latin typeface="Arial" panose="020B0604020202020204" pitchFamily="34" charset="0"/>
                <a:cs typeface="Arial" panose="020B0604020202020204" pitchFamily="34" charset="0"/>
              </a:rPr>
              <a:t> </a:t>
            </a:r>
            <a:endParaRPr lang="en-US" dirty="0" smtClean="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Probable </a:t>
            </a:r>
            <a:r>
              <a:rPr lang="en-US" dirty="0">
                <a:solidFill>
                  <a:schemeClr val="tx1"/>
                </a:solidFill>
                <a:latin typeface="Arial" panose="020B0604020202020204" pitchFamily="34" charset="0"/>
                <a:cs typeface="Arial" panose="020B0604020202020204" pitchFamily="34" charset="0"/>
              </a:rPr>
              <a:t>Potential Remaining: </a:t>
            </a:r>
            <a:r>
              <a:rPr lang="en-US" dirty="0" smtClean="0">
                <a:solidFill>
                  <a:schemeClr val="tx1"/>
                </a:solidFill>
                <a:latin typeface="Arial" panose="020B0604020202020204" pitchFamily="34" charset="0"/>
                <a:cs typeface="Arial" panose="020B0604020202020204" pitchFamily="34" charset="0"/>
              </a:rPr>
              <a:t>3,600 </a:t>
            </a:r>
            <a:r>
              <a:rPr lang="en-US" dirty="0" err="1" smtClean="0">
                <a:solidFill>
                  <a:schemeClr val="tx1"/>
                </a:solidFill>
                <a:latin typeface="Arial" panose="020B0604020202020204" pitchFamily="34" charset="0"/>
                <a:cs typeface="Arial" panose="020B0604020202020204" pitchFamily="34" charset="0"/>
              </a:rPr>
              <a:t>bbls</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Reported Leaking: No</a:t>
            </a: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847" y="3736794"/>
            <a:ext cx="5564036" cy="2538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0789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Swiftscout</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4020" y="1690688"/>
            <a:ext cx="3636286" cy="17637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6565092" y="722967"/>
            <a:ext cx="5363547" cy="4351338"/>
          </a:xfrm>
        </p:spPr>
        <p:txBody>
          <a:bodyPr>
            <a:normAutofit fontScale="85000" lnSpcReduction="10000"/>
          </a:bodyPr>
          <a:lstStyle/>
          <a:p>
            <a:r>
              <a:rPr lang="en-US" dirty="0" smtClean="0">
                <a:solidFill>
                  <a:schemeClr val="tx1"/>
                </a:solidFill>
                <a:latin typeface="Arial" panose="020B0604020202020204" pitchFamily="34" charset="0"/>
                <a:cs typeface="Arial" panose="020B0604020202020204" pitchFamily="34" charset="0"/>
              </a:rPr>
              <a:t>Munitions Freighter &amp; Fuel Tanker</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on </a:t>
            </a:r>
            <a:r>
              <a:rPr lang="en-US" dirty="0" smtClean="0">
                <a:solidFill>
                  <a:schemeClr val="tx1"/>
                </a:solidFill>
                <a:latin typeface="Arial" panose="020B0604020202020204" pitchFamily="34" charset="0"/>
                <a:cs typeface="Arial" panose="020B0604020202020204" pitchFamily="34" charset="0"/>
              </a:rPr>
              <a:t>16APR1945</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Location: </a:t>
            </a:r>
            <a:r>
              <a:rPr lang="en-US" dirty="0" smtClean="0">
                <a:solidFill>
                  <a:schemeClr val="tx1"/>
                </a:solidFill>
                <a:latin typeface="Arial" panose="020B0604020202020204" pitchFamily="34" charset="0"/>
                <a:cs typeface="Arial" panose="020B0604020202020204" pitchFamily="34" charset="0"/>
              </a:rPr>
              <a:t>Not Confirmed</a:t>
            </a:r>
          </a:p>
          <a:p>
            <a:r>
              <a:rPr lang="en-US" dirty="0">
                <a:solidFill>
                  <a:schemeClr val="tx1"/>
                </a:solidFill>
                <a:latin typeface="Arial" panose="020B0604020202020204" pitchFamily="34" charset="0"/>
                <a:cs typeface="Arial" panose="020B0604020202020204" pitchFamily="34" charset="0"/>
              </a:rPr>
              <a:t>Nearest Point of Land: </a:t>
            </a:r>
            <a:r>
              <a:rPr lang="en-US" dirty="0" smtClean="0">
                <a:solidFill>
                  <a:schemeClr val="tx1"/>
                </a:solidFill>
                <a:latin typeface="Arial" panose="020B0604020202020204" pitchFamily="34" charset="0"/>
                <a:cs typeface="Arial" panose="020B0604020202020204" pitchFamily="34" charset="0"/>
              </a:rPr>
              <a:t>132NM</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Approximate Water Depth: </a:t>
            </a:r>
            <a:r>
              <a:rPr lang="en-US" dirty="0" smtClean="0">
                <a:solidFill>
                  <a:schemeClr val="tx1"/>
                </a:solidFill>
                <a:latin typeface="Arial" panose="020B0604020202020204" pitchFamily="34" charset="0"/>
                <a:cs typeface="Arial" panose="020B0604020202020204" pitchFamily="34" charset="0"/>
              </a:rPr>
              <a:t>9,350ft</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WWII Torpedo Casualty</a:t>
            </a:r>
          </a:p>
          <a:p>
            <a:r>
              <a:rPr lang="en-US" dirty="0" smtClean="0">
                <a:solidFill>
                  <a:schemeClr val="tx1"/>
                </a:solidFill>
                <a:latin typeface="Arial" panose="020B0604020202020204" pitchFamily="34" charset="0"/>
                <a:cs typeface="Arial" panose="020B0604020202020204" pitchFamily="34" charset="0"/>
              </a:rPr>
              <a:t>Cargo</a:t>
            </a:r>
            <a:r>
              <a:rPr lang="en-US" dirty="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≤3,941 </a:t>
            </a:r>
            <a:r>
              <a:rPr lang="en-US" dirty="0" err="1">
                <a:solidFill>
                  <a:schemeClr val="tx1"/>
                </a:solidFill>
                <a:latin typeface="Arial" panose="020B0604020202020204" pitchFamily="34" charset="0"/>
                <a:cs typeface="Arial" panose="020B0604020202020204" pitchFamily="34" charset="0"/>
              </a:rPr>
              <a:t>bbls</a:t>
            </a:r>
            <a:r>
              <a:rPr lang="en-US" dirty="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Fuel Oil</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Probable Potential Remaining: </a:t>
            </a:r>
            <a:r>
              <a:rPr lang="en-US" dirty="0" smtClean="0">
                <a:solidFill>
                  <a:schemeClr val="tx1"/>
                </a:solidFill>
                <a:latin typeface="Arial" panose="020B0604020202020204" pitchFamily="34" charset="0"/>
                <a:cs typeface="Arial" panose="020B0604020202020204" pitchFamily="34" charset="0"/>
              </a:rPr>
              <a:t>≤3,941 </a:t>
            </a:r>
            <a:r>
              <a:rPr lang="en-US" dirty="0" err="1">
                <a:solidFill>
                  <a:schemeClr val="tx1"/>
                </a:solidFill>
                <a:latin typeface="Arial" panose="020B0604020202020204" pitchFamily="34" charset="0"/>
                <a:cs typeface="Arial" panose="020B0604020202020204" pitchFamily="34" charset="0"/>
              </a:rPr>
              <a:t>bbls</a:t>
            </a:r>
            <a:r>
              <a:rPr lang="en-US" dirty="0">
                <a:solidFill>
                  <a:schemeClr val="tx1"/>
                </a:solidFill>
                <a:latin typeface="Arial" panose="020B0604020202020204" pitchFamily="34" charset="0"/>
                <a:cs typeface="Arial" panose="020B0604020202020204" pitchFamily="34" charset="0"/>
              </a:rPr>
              <a:t> Fuel Oil</a:t>
            </a:r>
          </a:p>
          <a:p>
            <a:r>
              <a:rPr lang="en-US" dirty="0" smtClean="0">
                <a:solidFill>
                  <a:schemeClr val="tx1"/>
                </a:solidFill>
                <a:latin typeface="Arial" panose="020B0604020202020204" pitchFamily="34" charset="0"/>
                <a:cs typeface="Arial" panose="020B0604020202020204" pitchFamily="34" charset="0"/>
              </a:rPr>
              <a:t>Reported </a:t>
            </a:r>
            <a:r>
              <a:rPr lang="en-US" dirty="0">
                <a:solidFill>
                  <a:schemeClr val="tx1"/>
                </a:solidFill>
                <a:latin typeface="Arial" panose="020B0604020202020204" pitchFamily="34" charset="0"/>
                <a:cs typeface="Arial" panose="020B0604020202020204" pitchFamily="34" charset="0"/>
              </a:rPr>
              <a:t>Leaking: </a:t>
            </a:r>
            <a:r>
              <a:rPr lang="en-US" dirty="0" smtClean="0">
                <a:solidFill>
                  <a:schemeClr val="tx1"/>
                </a:solidFill>
                <a:latin typeface="Arial" panose="020B0604020202020204" pitchFamily="34" charset="0"/>
                <a:cs typeface="Arial" panose="020B0604020202020204" pitchFamily="34" charset="0"/>
              </a:rPr>
              <a:t>No</a:t>
            </a:r>
            <a:endParaRPr lang="en-US" dirty="0">
              <a:solidFill>
                <a:schemeClr val="tx1"/>
              </a:solidFill>
              <a:latin typeface="Arial" panose="020B0604020202020204" pitchFamily="34" charset="0"/>
              <a:cs typeface="Arial" panose="020B0604020202020204" pitchFamily="34" charset="0"/>
            </a:endParaRP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361" y="4288445"/>
            <a:ext cx="6306772" cy="18885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10768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Oneida</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9282" y="1690688"/>
            <a:ext cx="4137212" cy="20617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7001157" y="956049"/>
            <a:ext cx="5033960" cy="4351338"/>
          </a:xfrm>
        </p:spPr>
        <p:txBody>
          <a:bodyPr>
            <a:normAutofit fontScale="77500" lnSpcReduction="20000"/>
          </a:bodyPr>
          <a:lstStyle/>
          <a:p>
            <a:r>
              <a:rPr lang="en-US" dirty="0">
                <a:solidFill>
                  <a:schemeClr val="tx1"/>
                </a:solidFill>
                <a:latin typeface="Arial" panose="020B0604020202020204" pitchFamily="34" charset="0"/>
                <a:cs typeface="Arial" panose="020B0604020202020204" pitchFamily="34" charset="0"/>
              </a:rPr>
              <a:t>Munitions </a:t>
            </a:r>
            <a:r>
              <a:rPr lang="en-US" dirty="0" smtClean="0">
                <a:solidFill>
                  <a:schemeClr val="tx1"/>
                </a:solidFill>
                <a:latin typeface="Arial" panose="020B0604020202020204" pitchFamily="34" charset="0"/>
                <a:cs typeface="Arial" panose="020B0604020202020204" pitchFamily="34" charset="0"/>
              </a:rPr>
              <a:t>Freighter, Troop Transport &amp; </a:t>
            </a:r>
            <a:r>
              <a:rPr lang="en-US" dirty="0">
                <a:solidFill>
                  <a:schemeClr val="tx1"/>
                </a:solidFill>
                <a:latin typeface="Arial" panose="020B0604020202020204" pitchFamily="34" charset="0"/>
                <a:cs typeface="Arial" panose="020B0604020202020204" pitchFamily="34" charset="0"/>
              </a:rPr>
              <a:t>Fuel Tanker</a:t>
            </a:r>
          </a:p>
          <a:p>
            <a:r>
              <a:rPr lang="en-US" dirty="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a:t>
            </a:r>
            <a:r>
              <a:rPr lang="en-US" dirty="0" smtClean="0">
                <a:solidFill>
                  <a:schemeClr val="tx1"/>
                </a:solidFill>
                <a:latin typeface="Arial" panose="020B0604020202020204" pitchFamily="34" charset="0"/>
                <a:cs typeface="Arial" panose="020B0604020202020204" pitchFamily="34" charset="0"/>
              </a:rPr>
              <a:t>n 04MAY1943</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Location: </a:t>
            </a:r>
            <a:r>
              <a:rPr lang="en-US" dirty="0" smtClean="0">
                <a:solidFill>
                  <a:schemeClr val="tx1"/>
                </a:solidFill>
                <a:latin typeface="Arial" panose="020B0604020202020204" pitchFamily="34" charset="0"/>
                <a:cs typeface="Arial" panose="020B0604020202020204" pitchFamily="34" charset="0"/>
              </a:rPr>
              <a:t>Not Confirmed</a:t>
            </a:r>
          </a:p>
          <a:p>
            <a:r>
              <a:rPr lang="en-US" dirty="0">
                <a:solidFill>
                  <a:schemeClr val="tx1"/>
                </a:solidFill>
                <a:latin typeface="Arial" panose="020B0604020202020204" pitchFamily="34" charset="0"/>
                <a:cs typeface="Arial" panose="020B0604020202020204" pitchFamily="34" charset="0"/>
              </a:rPr>
              <a:t>Nearest Point of Land: </a:t>
            </a:r>
            <a:r>
              <a:rPr lang="en-US" dirty="0" smtClean="0">
                <a:solidFill>
                  <a:schemeClr val="tx1"/>
                </a:solidFill>
                <a:latin typeface="Arial" panose="020B0604020202020204" pitchFamily="34" charset="0"/>
                <a:cs typeface="Arial" panose="020B0604020202020204" pitchFamily="34" charset="0"/>
              </a:rPr>
              <a:t>171NM</a:t>
            </a:r>
          </a:p>
          <a:p>
            <a:r>
              <a:rPr lang="en-US" dirty="0" smtClean="0">
                <a:solidFill>
                  <a:schemeClr val="tx1"/>
                </a:solidFill>
                <a:latin typeface="Arial" panose="020B0604020202020204" pitchFamily="34" charset="0"/>
                <a:cs typeface="Arial" panose="020B0604020202020204" pitchFamily="34" charset="0"/>
              </a:rPr>
              <a:t>Approximate </a:t>
            </a:r>
            <a:r>
              <a:rPr lang="en-US" dirty="0">
                <a:solidFill>
                  <a:schemeClr val="tx1"/>
                </a:solidFill>
                <a:latin typeface="Arial" panose="020B0604020202020204" pitchFamily="34" charset="0"/>
                <a:cs typeface="Arial" panose="020B0604020202020204" pitchFamily="34" charset="0"/>
              </a:rPr>
              <a:t>Water Depth: </a:t>
            </a:r>
            <a:r>
              <a:rPr lang="en-US" dirty="0" smtClean="0">
                <a:solidFill>
                  <a:schemeClr val="tx1"/>
                </a:solidFill>
                <a:latin typeface="Arial" panose="020B0604020202020204" pitchFamily="34" charset="0"/>
                <a:cs typeface="Arial" panose="020B0604020202020204" pitchFamily="34" charset="0"/>
              </a:rPr>
              <a:t>10,647ft</a:t>
            </a:r>
            <a:endParaRPr lang="en-US" dirty="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Loss due to Foundering</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Cargo: </a:t>
            </a:r>
            <a:r>
              <a:rPr lang="en-US" dirty="0" smtClean="0">
                <a:solidFill>
                  <a:schemeClr val="tx1"/>
                </a:solidFill>
                <a:latin typeface="Arial" panose="020B0604020202020204" pitchFamily="34" charset="0"/>
                <a:cs typeface="Arial" panose="020B0604020202020204" pitchFamily="34" charset="0"/>
              </a:rPr>
              <a:t>48 Tons of TNT, 1800 Tons Castor Oil, &amp; ≤18,068 </a:t>
            </a:r>
            <a:r>
              <a:rPr lang="en-US" dirty="0" err="1">
                <a:solidFill>
                  <a:schemeClr val="tx1"/>
                </a:solidFill>
                <a:latin typeface="Arial" panose="020B0604020202020204" pitchFamily="34" charset="0"/>
                <a:cs typeface="Arial" panose="020B0604020202020204" pitchFamily="34" charset="0"/>
              </a:rPr>
              <a:t>bbls</a:t>
            </a:r>
            <a:r>
              <a:rPr lang="en-US" dirty="0">
                <a:solidFill>
                  <a:schemeClr val="tx1"/>
                </a:solidFill>
                <a:latin typeface="Arial" panose="020B0604020202020204" pitchFamily="34" charset="0"/>
                <a:cs typeface="Arial" panose="020B0604020202020204" pitchFamily="34" charset="0"/>
              </a:rPr>
              <a:t> Fuel Oil</a:t>
            </a:r>
          </a:p>
          <a:p>
            <a:r>
              <a:rPr lang="en-US" dirty="0">
                <a:solidFill>
                  <a:schemeClr val="tx1"/>
                </a:solidFill>
                <a:latin typeface="Arial" panose="020B0604020202020204" pitchFamily="34" charset="0"/>
                <a:cs typeface="Arial" panose="020B0604020202020204" pitchFamily="34" charset="0"/>
              </a:rPr>
              <a:t>Probable Potential Remaining:  </a:t>
            </a:r>
            <a:r>
              <a:rPr lang="en-US" dirty="0" smtClean="0">
                <a:solidFill>
                  <a:schemeClr val="tx1"/>
                </a:solidFill>
                <a:latin typeface="Arial" panose="020B0604020202020204" pitchFamily="34" charset="0"/>
                <a:cs typeface="Arial" panose="020B0604020202020204" pitchFamily="34" charset="0"/>
              </a:rPr>
              <a:t>      ≤4,928 </a:t>
            </a:r>
            <a:r>
              <a:rPr lang="en-US" dirty="0" err="1">
                <a:solidFill>
                  <a:schemeClr val="tx1"/>
                </a:solidFill>
                <a:latin typeface="Arial" panose="020B0604020202020204" pitchFamily="34" charset="0"/>
                <a:cs typeface="Arial" panose="020B0604020202020204" pitchFamily="34" charset="0"/>
              </a:rPr>
              <a:t>bbls</a:t>
            </a:r>
            <a:r>
              <a:rPr lang="en-US" dirty="0">
                <a:solidFill>
                  <a:schemeClr val="tx1"/>
                </a:solidFill>
                <a:latin typeface="Arial" panose="020B0604020202020204" pitchFamily="34" charset="0"/>
                <a:cs typeface="Arial" panose="020B0604020202020204" pitchFamily="34" charset="0"/>
              </a:rPr>
              <a:t> Fuel Oil</a:t>
            </a:r>
          </a:p>
          <a:p>
            <a:r>
              <a:rPr lang="en-US" dirty="0">
                <a:solidFill>
                  <a:schemeClr val="tx1"/>
                </a:solidFill>
                <a:latin typeface="Arial" panose="020B0604020202020204" pitchFamily="34" charset="0"/>
                <a:cs typeface="Arial" panose="020B0604020202020204" pitchFamily="34" charset="0"/>
              </a:rPr>
              <a:t>Reported Leaking: No</a:t>
            </a:r>
          </a:p>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869" y="4209902"/>
            <a:ext cx="6858288" cy="1736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0332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Buarque</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44560" y="1610005"/>
            <a:ext cx="4002375" cy="1988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6983228" y="781217"/>
            <a:ext cx="5033960" cy="4351338"/>
          </a:xfrm>
        </p:spPr>
        <p:txBody>
          <a:bodyPr>
            <a:normAutofit fontScale="85000" lnSpcReduction="20000"/>
          </a:bodyPr>
          <a:lstStyle/>
          <a:p>
            <a:r>
              <a:rPr lang="en-US" dirty="0" smtClean="0">
                <a:solidFill>
                  <a:schemeClr val="tx1"/>
                </a:solidFill>
                <a:latin typeface="Arial" panose="020B0604020202020204" pitchFamily="34" charset="0"/>
                <a:cs typeface="Arial" panose="020B0604020202020204" pitchFamily="34" charset="0"/>
              </a:rPr>
              <a:t>Freighter</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on </a:t>
            </a:r>
            <a:r>
              <a:rPr lang="en-US" dirty="0" smtClean="0">
                <a:solidFill>
                  <a:schemeClr val="tx1"/>
                </a:solidFill>
                <a:latin typeface="Arial" panose="020B0604020202020204" pitchFamily="34" charset="0"/>
                <a:cs typeface="Arial" panose="020B0604020202020204" pitchFamily="34" charset="0"/>
              </a:rPr>
              <a:t>16JAN1942</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Location: </a:t>
            </a:r>
            <a:r>
              <a:rPr lang="en-US" dirty="0" smtClean="0">
                <a:solidFill>
                  <a:schemeClr val="tx1"/>
                </a:solidFill>
                <a:latin typeface="Arial" panose="020B0604020202020204" pitchFamily="34" charset="0"/>
                <a:cs typeface="Arial" panose="020B0604020202020204" pitchFamily="34" charset="0"/>
              </a:rPr>
              <a:t>Not Confirmed*</a:t>
            </a:r>
          </a:p>
          <a:p>
            <a:r>
              <a:rPr lang="en-US" dirty="0">
                <a:solidFill>
                  <a:schemeClr val="tx1"/>
                </a:solidFill>
                <a:latin typeface="Arial" panose="020B0604020202020204" pitchFamily="34" charset="0"/>
                <a:cs typeface="Arial" panose="020B0604020202020204" pitchFamily="34" charset="0"/>
              </a:rPr>
              <a:t>Nearest Point of Land: </a:t>
            </a:r>
            <a:r>
              <a:rPr lang="en-US" dirty="0" smtClean="0">
                <a:solidFill>
                  <a:schemeClr val="tx1"/>
                </a:solidFill>
                <a:latin typeface="Arial" panose="020B0604020202020204" pitchFamily="34" charset="0"/>
                <a:cs typeface="Arial" panose="020B0604020202020204" pitchFamily="34" charset="0"/>
              </a:rPr>
              <a:t>40NM</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Approximate Water Depth: </a:t>
            </a:r>
            <a:r>
              <a:rPr lang="en-US" dirty="0" smtClean="0">
                <a:solidFill>
                  <a:schemeClr val="tx1"/>
                </a:solidFill>
                <a:latin typeface="Arial" panose="020B0604020202020204" pitchFamily="34" charset="0"/>
                <a:cs typeface="Arial" panose="020B0604020202020204" pitchFamily="34" charset="0"/>
              </a:rPr>
              <a:t>250ft</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WWII Torpedo Casualty</a:t>
            </a:r>
          </a:p>
          <a:p>
            <a:r>
              <a:rPr lang="en-US" dirty="0" smtClean="0">
                <a:solidFill>
                  <a:schemeClr val="tx1"/>
                </a:solidFill>
                <a:latin typeface="Arial" panose="020B0604020202020204" pitchFamily="34" charset="0"/>
                <a:cs typeface="Arial" panose="020B0604020202020204" pitchFamily="34" charset="0"/>
              </a:rPr>
              <a:t>Dry Bulk Carrier</a:t>
            </a:r>
            <a:endParaRPr lang="en-US" dirty="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Fuel: ≤8,900 </a:t>
            </a:r>
            <a:r>
              <a:rPr lang="en-US" dirty="0" err="1" smtClean="0">
                <a:solidFill>
                  <a:schemeClr val="tx1"/>
                </a:solidFill>
                <a:latin typeface="Arial" panose="020B0604020202020204" pitchFamily="34" charset="0"/>
                <a:cs typeface="Arial" panose="020B0604020202020204" pitchFamily="34" charset="0"/>
              </a:rPr>
              <a:t>bbls</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Probable Potential Remaining: </a:t>
            </a:r>
            <a:r>
              <a:rPr lang="en-US" dirty="0" smtClean="0">
                <a:solidFill>
                  <a:schemeClr val="tx1"/>
                </a:solidFill>
                <a:latin typeface="Arial" panose="020B0604020202020204" pitchFamily="34" charset="0"/>
                <a:cs typeface="Arial" panose="020B0604020202020204" pitchFamily="34" charset="0"/>
              </a:rPr>
              <a:t>≤8,900 </a:t>
            </a:r>
            <a:r>
              <a:rPr lang="en-US" dirty="0" err="1">
                <a:solidFill>
                  <a:schemeClr val="tx1"/>
                </a:solidFill>
                <a:latin typeface="Arial" panose="020B0604020202020204" pitchFamily="34" charset="0"/>
                <a:cs typeface="Arial" panose="020B0604020202020204" pitchFamily="34" charset="0"/>
              </a:rPr>
              <a:t>bbls</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Reported Leaking: No</a:t>
            </a:r>
          </a:p>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001293"/>
            <a:ext cx="5687255" cy="22625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63829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Mormackite</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36143" y="1690688"/>
            <a:ext cx="3997700" cy="19325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2"/>
          </p:nvPr>
        </p:nvSpPr>
        <p:spPr>
          <a:xfrm>
            <a:off x="6821897" y="1027906"/>
            <a:ext cx="5033960" cy="4351338"/>
          </a:xfrm>
        </p:spPr>
        <p:txBody>
          <a:bodyPr>
            <a:normAutofit fontScale="85000" lnSpcReduction="20000"/>
          </a:bodyPr>
          <a:lstStyle/>
          <a:p>
            <a:r>
              <a:rPr lang="en-US" dirty="0" smtClean="0">
                <a:solidFill>
                  <a:schemeClr val="tx1"/>
                </a:solidFill>
                <a:latin typeface="Arial" panose="020B0604020202020204" pitchFamily="34" charset="0"/>
                <a:cs typeface="Arial" panose="020B0604020202020204" pitchFamily="34" charset="0"/>
              </a:rPr>
              <a:t>Freighter</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Lost </a:t>
            </a:r>
            <a:r>
              <a:rPr lang="en-US" dirty="0" smtClean="0">
                <a:solidFill>
                  <a:schemeClr val="tx1"/>
                </a:solidFill>
                <a:latin typeface="Arial" panose="020B0604020202020204" pitchFamily="34" charset="0"/>
                <a:cs typeface="Arial" panose="020B0604020202020204" pitchFamily="34" charset="0"/>
              </a:rPr>
              <a:t>on </a:t>
            </a:r>
            <a:r>
              <a:rPr lang="en-US" dirty="0">
                <a:solidFill>
                  <a:schemeClr val="tx1"/>
                </a:solidFill>
                <a:latin typeface="Arial" panose="020B0604020202020204" pitchFamily="34" charset="0"/>
                <a:cs typeface="Arial" panose="020B0604020202020204" pitchFamily="34" charset="0"/>
              </a:rPr>
              <a:t>05FEB1942</a:t>
            </a:r>
          </a:p>
          <a:p>
            <a:r>
              <a:rPr lang="en-US" dirty="0">
                <a:solidFill>
                  <a:schemeClr val="tx1"/>
                </a:solidFill>
                <a:latin typeface="Arial" panose="020B0604020202020204" pitchFamily="34" charset="0"/>
                <a:cs typeface="Arial" panose="020B0604020202020204" pitchFamily="34" charset="0"/>
              </a:rPr>
              <a:t>Location: </a:t>
            </a:r>
            <a:r>
              <a:rPr lang="en-US" dirty="0" smtClean="0">
                <a:solidFill>
                  <a:schemeClr val="tx1"/>
                </a:solidFill>
                <a:latin typeface="Arial" panose="020B0604020202020204" pitchFamily="34" charset="0"/>
                <a:cs typeface="Arial" panose="020B0604020202020204" pitchFamily="34" charset="0"/>
              </a:rPr>
              <a:t>Not Confirmed</a:t>
            </a:r>
          </a:p>
          <a:p>
            <a:r>
              <a:rPr lang="en-US" dirty="0">
                <a:solidFill>
                  <a:schemeClr val="tx1"/>
                </a:solidFill>
                <a:latin typeface="Arial" panose="020B0604020202020204" pitchFamily="34" charset="0"/>
                <a:cs typeface="Arial" panose="020B0604020202020204" pitchFamily="34" charset="0"/>
              </a:rPr>
              <a:t>Nearest Point of Land: </a:t>
            </a:r>
            <a:r>
              <a:rPr lang="en-US" dirty="0" smtClean="0">
                <a:solidFill>
                  <a:schemeClr val="tx1"/>
                </a:solidFill>
                <a:latin typeface="Arial" panose="020B0604020202020204" pitchFamily="34" charset="0"/>
                <a:cs typeface="Arial" panose="020B0604020202020204" pitchFamily="34" charset="0"/>
              </a:rPr>
              <a:t>132NM</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Approximate Water Depth: </a:t>
            </a:r>
            <a:r>
              <a:rPr lang="en-US" dirty="0" smtClean="0">
                <a:solidFill>
                  <a:schemeClr val="tx1"/>
                </a:solidFill>
                <a:latin typeface="Arial" panose="020B0604020202020204" pitchFamily="34" charset="0"/>
                <a:cs typeface="Arial" panose="020B0604020202020204" pitchFamily="34" charset="0"/>
              </a:rPr>
              <a:t>11,890ft</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WWII Torpedo Casualty</a:t>
            </a:r>
          </a:p>
          <a:p>
            <a:r>
              <a:rPr lang="en-US" dirty="0" smtClean="0">
                <a:solidFill>
                  <a:schemeClr val="tx1"/>
                </a:solidFill>
                <a:latin typeface="Arial" panose="020B0604020202020204" pitchFamily="34" charset="0"/>
                <a:cs typeface="Arial" panose="020B0604020202020204" pitchFamily="34" charset="0"/>
              </a:rPr>
              <a:t>Dry Bulk Cargo</a:t>
            </a:r>
            <a:endParaRPr lang="en-US" dirty="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Fuel Oil: ≤5,145 </a:t>
            </a:r>
            <a:r>
              <a:rPr lang="en-US" dirty="0" err="1">
                <a:solidFill>
                  <a:schemeClr val="tx1"/>
                </a:solidFill>
                <a:latin typeface="Arial" panose="020B0604020202020204" pitchFamily="34" charset="0"/>
                <a:cs typeface="Arial" panose="020B0604020202020204" pitchFamily="34" charset="0"/>
              </a:rPr>
              <a:t>bbls</a:t>
            </a:r>
            <a:r>
              <a:rPr lang="en-US" dirty="0">
                <a:solidFill>
                  <a:schemeClr val="tx1"/>
                </a:solidFill>
                <a:latin typeface="Arial" panose="020B0604020202020204" pitchFamily="34" charset="0"/>
                <a:cs typeface="Arial" panose="020B0604020202020204" pitchFamily="34" charset="0"/>
              </a:rPr>
              <a:t> </a:t>
            </a:r>
            <a:endParaRPr lang="en-US" dirty="0" smtClean="0">
              <a:solidFill>
                <a:schemeClr val="tx1"/>
              </a:solidFill>
              <a:latin typeface="Arial" panose="020B0604020202020204" pitchFamily="34" charset="0"/>
              <a:cs typeface="Arial" panose="020B0604020202020204" pitchFamily="34" charset="0"/>
            </a:endParaRPr>
          </a:p>
          <a:p>
            <a:r>
              <a:rPr lang="en-US" dirty="0" smtClean="0">
                <a:solidFill>
                  <a:schemeClr val="tx1"/>
                </a:solidFill>
                <a:latin typeface="Arial" panose="020B0604020202020204" pitchFamily="34" charset="0"/>
                <a:cs typeface="Arial" panose="020B0604020202020204" pitchFamily="34" charset="0"/>
              </a:rPr>
              <a:t>Probable </a:t>
            </a:r>
            <a:r>
              <a:rPr lang="en-US" dirty="0">
                <a:solidFill>
                  <a:schemeClr val="tx1"/>
                </a:solidFill>
                <a:latin typeface="Arial" panose="020B0604020202020204" pitchFamily="34" charset="0"/>
                <a:cs typeface="Arial" panose="020B0604020202020204" pitchFamily="34" charset="0"/>
              </a:rPr>
              <a:t>Potential Remaining: </a:t>
            </a:r>
            <a:r>
              <a:rPr lang="en-US" dirty="0" smtClean="0">
                <a:solidFill>
                  <a:schemeClr val="tx1"/>
                </a:solidFill>
                <a:latin typeface="Arial" panose="020B0604020202020204" pitchFamily="34" charset="0"/>
                <a:cs typeface="Arial" panose="020B0604020202020204" pitchFamily="34" charset="0"/>
              </a:rPr>
              <a:t>  ≤5,145 </a:t>
            </a:r>
            <a:r>
              <a:rPr lang="en-US" dirty="0" err="1">
                <a:solidFill>
                  <a:schemeClr val="tx1"/>
                </a:solidFill>
                <a:latin typeface="Arial" panose="020B0604020202020204" pitchFamily="34" charset="0"/>
                <a:cs typeface="Arial" panose="020B0604020202020204" pitchFamily="34" charset="0"/>
              </a:rPr>
              <a:t>bbls</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Reported Leaking: No</a:t>
            </a: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382" y="4137355"/>
            <a:ext cx="6679515" cy="15910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04472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5" name="Content Placeholder 4"/>
          <p:cNvPicPr>
            <a:picLocks noGrp="1" noChangeAspect="1"/>
          </p:cNvPicPr>
          <p:nvPr>
            <p:ph idx="1"/>
          </p:nvPr>
        </p:nvPicPr>
        <p:blipFill>
          <a:blip r:embed="rId3"/>
          <a:stretch>
            <a:fillRect/>
          </a:stretch>
        </p:blipFill>
        <p:spPr>
          <a:xfrm>
            <a:off x="2308494" y="1592360"/>
            <a:ext cx="7096763" cy="4740638"/>
          </a:xfrm>
          <a:prstGeom prst="rect">
            <a:avLst/>
          </a:prstGeom>
        </p:spPr>
      </p:pic>
    </p:spTree>
    <p:extLst>
      <p:ext uri="{BB962C8B-B14F-4D97-AF65-F5344CB8AC3E}">
        <p14:creationId xmlns:p14="http://schemas.microsoft.com/office/powerpoint/2010/main" val="875391675"/>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1716</TotalTime>
  <Words>1800</Words>
  <Application>Microsoft Office PowerPoint</Application>
  <PresentationFormat>Widescreen</PresentationFormat>
  <Paragraphs>186</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Corbel</vt:lpstr>
      <vt:lpstr>Depth</vt:lpstr>
      <vt:lpstr>RULET Vessels Remediation of  Underwater Legacy Environmental Threats  </vt:lpstr>
      <vt:lpstr>References</vt:lpstr>
      <vt:lpstr>Objectives</vt:lpstr>
      <vt:lpstr>Background</vt:lpstr>
      <vt:lpstr>History</vt:lpstr>
      <vt:lpstr>RUST vs. RULET</vt:lpstr>
      <vt:lpstr>Before RULET: Jacob Luckenbach</vt:lpstr>
      <vt:lpstr>After RULET: Argo</vt:lpstr>
      <vt:lpstr>What does this all mean for USCG MER?</vt:lpstr>
      <vt:lpstr>Pollution Potential Factors</vt:lpstr>
      <vt:lpstr>Potential Operations Impact Factors</vt:lpstr>
      <vt:lpstr>SERT Analysis</vt:lpstr>
      <vt:lpstr>RULET Vessels in USCG District 5</vt:lpstr>
      <vt:lpstr>Geographic Clusters </vt:lpstr>
      <vt:lpstr>RULET Vessels in USCG Sector VA AOR</vt:lpstr>
      <vt:lpstr>Francis E. Powell</vt:lpstr>
      <vt:lpstr>China Arrow</vt:lpstr>
      <vt:lpstr>Marine Electric</vt:lpstr>
      <vt:lpstr>Swiftscout</vt:lpstr>
      <vt:lpstr>Oneida</vt:lpstr>
      <vt:lpstr>Buarque</vt:lpstr>
      <vt:lpstr>Mormackite</vt:lpstr>
      <vt:lpstr>Questions?</vt:lpstr>
    </vt:vector>
  </TitlesOfParts>
  <Company>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Leatherman, Alexander D MST3</dc:creator>
  <cp:lastModifiedBy>Leatherman, Alexander D MST3</cp:lastModifiedBy>
  <cp:revision>105</cp:revision>
  <cp:lastPrinted>2021-02-02T14:51:25Z</cp:lastPrinted>
  <dcterms:created xsi:type="dcterms:W3CDTF">2020-12-02T14:47:40Z</dcterms:created>
  <dcterms:modified xsi:type="dcterms:W3CDTF">2021-03-02T16:41:42Z</dcterms:modified>
</cp:coreProperties>
</file>