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61" r:id="rId3"/>
    <p:sldId id="262" r:id="rId4"/>
    <p:sldId id="263" r:id="rId5"/>
    <p:sldId id="264" r:id="rId6"/>
    <p:sldId id="266" r:id="rId7"/>
    <p:sldId id="265" r:id="rId8"/>
    <p:sldId id="267" r:id="rId9"/>
    <p:sldId id="268" r:id="rId10"/>
    <p:sldId id="269" r:id="rId11"/>
    <p:sldId id="27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0175" autoAdjust="0"/>
  </p:normalViewPr>
  <p:slideViewPr>
    <p:cSldViewPr snapToGrid="0">
      <p:cViewPr varScale="1">
        <p:scale>
          <a:sx n="47" d="100"/>
          <a:sy n="47" d="100"/>
        </p:scale>
        <p:origin x="69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41B2D6-5EC8-4A9C-9887-80DF9339D7AE}" type="datetimeFigureOut">
              <a:rPr lang="en-US" smtClean="0"/>
              <a:t>12/5/2022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E325AE-43D0-401B-BA35-6D2A3970562B}" type="slidenum">
              <a:rPr lang="en-US" smtClean="0"/>
              <a:t>‹#›</a:t>
            </a:fld>
            <a:endParaRPr lang="en-US"/>
          </a:p>
        </p:txBody>
      </p:sp>
    </p:spTree>
    <p:extLst>
      <p:ext uri="{BB962C8B-B14F-4D97-AF65-F5344CB8AC3E}">
        <p14:creationId xmlns:p14="http://schemas.microsoft.com/office/powerpoint/2010/main" val="2056932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Historic Preservation Act requires Federal Agencies to consider impacts to historic properties for every federal action.  The process can sometimes be lengthy.  Recognizing this, a Programmatic Agreement was created that provided an alternate and streamlined process that can be followed and still </a:t>
            </a:r>
            <a:r>
              <a:rPr lang="en-US" dirty="0" err="1"/>
              <a:t>stasify</a:t>
            </a:r>
            <a:r>
              <a:rPr lang="en-US" dirty="0"/>
              <a:t> the requirements under the NHPA. </a:t>
            </a:r>
          </a:p>
          <a:p>
            <a:endParaRPr lang="en-US" dirty="0"/>
          </a:p>
          <a:p>
            <a:endParaRPr lang="en-US" dirty="0"/>
          </a:p>
          <a:p>
            <a:r>
              <a:rPr lang="en-US" dirty="0"/>
              <a:t>Planning </a:t>
            </a:r>
          </a:p>
          <a:p>
            <a:pPr marL="171450" indent="-171450">
              <a:buFontTx/>
              <a:buChar char="-"/>
            </a:pPr>
            <a:r>
              <a:rPr lang="en-US" dirty="0"/>
              <a:t>Identify all parties that should be consulted.  Parties should pre-</a:t>
            </a:r>
            <a:r>
              <a:rPr lang="en-US" dirty="0" err="1"/>
              <a:t>idneitfy</a:t>
            </a:r>
            <a:r>
              <a:rPr lang="en-US" dirty="0"/>
              <a:t> historic properties (sites either on or eligible for listing on the National Register of Historic Places) that might be affected by a spill response.  IN some cases, with consensus from all parties, certain areas could be excluded as they are areas where historic properties are unlikely to be affected; however, these areas are likely few and far between.</a:t>
            </a:r>
          </a:p>
          <a:p>
            <a:pPr marL="171450" indent="-171450">
              <a:buFontTx/>
              <a:buChar char="-"/>
            </a:pPr>
            <a:r>
              <a:rPr lang="en-US" dirty="0"/>
              <a:t>Parties should work to develop strategies that can reasonably be expected to protect historic properties.  These strategies and the resources needed to carry them out should be included in ACPs and Geographic Response Strategies.</a:t>
            </a:r>
          </a:p>
          <a:p>
            <a:pPr marL="171450" indent="-171450">
              <a:buFontTx/>
              <a:buChar char="-"/>
            </a:pPr>
            <a:r>
              <a:rPr lang="en-US" dirty="0"/>
              <a:t>Identify applicable laws and other resources that might be mad available to a FOSC to assist in the event of an oil spill</a:t>
            </a:r>
          </a:p>
          <a:p>
            <a:pPr marL="0" indent="0">
              <a:buFontTx/>
              <a:buNone/>
            </a:pPr>
            <a:endParaRPr lang="en-US" dirty="0"/>
          </a:p>
          <a:p>
            <a:pPr marL="0" indent="0">
              <a:buFontTx/>
              <a:buNone/>
            </a:pPr>
            <a:r>
              <a:rPr lang="en-US" dirty="0"/>
              <a:t>Response</a:t>
            </a:r>
          </a:p>
          <a:p>
            <a:pPr marL="171450" indent="-171450">
              <a:buFontTx/>
              <a:buChar char="-"/>
            </a:pPr>
            <a:r>
              <a:rPr lang="en-US" dirty="0"/>
              <a:t>Notify and consult with all parties (identified through planning) on historic properties.  This would include both known resources as well as whether or not there is the likelihood of discovering previously unknown historic properties in the response area. </a:t>
            </a:r>
          </a:p>
          <a:p>
            <a:pPr marL="171450" indent="-171450">
              <a:buFontTx/>
              <a:buChar char="-"/>
            </a:pPr>
            <a:r>
              <a:rPr lang="en-US" dirty="0"/>
              <a:t>Assess the impact to historic properties based on the recommended response strategies.  Such assessments will be made in consultation with all parties of interest. If decision has to be made that will adversely affect a historic property, decision has to be documented with a brief rationale for why decision was made</a:t>
            </a:r>
          </a:p>
          <a:p>
            <a:pPr marL="171450" indent="-171450">
              <a:buFontTx/>
              <a:buChar char="-"/>
            </a:pPr>
            <a:r>
              <a:rPr lang="en-US" dirty="0"/>
              <a:t>Documents and records need to be kept and confidentially of sites need to be maintained</a:t>
            </a:r>
          </a:p>
          <a:p>
            <a:pPr marL="171450" indent="-171450">
              <a:buFontTx/>
              <a:buChar char="-"/>
            </a:pPr>
            <a:endParaRPr lang="en-US" dirty="0"/>
          </a:p>
          <a:p>
            <a:pPr marL="0" indent="0">
              <a:buFontTx/>
              <a:buNone/>
            </a:pPr>
            <a:r>
              <a:rPr lang="en-US" dirty="0"/>
              <a:t>Lots of responsibilities for the FOSC to take on so the PA has a historic property specialist position.  The HPS is a qualified individual knowledgeable of the National Historic Preservation Act who can advise the FOSC on meeting their requirements under the NHPA</a:t>
            </a:r>
          </a:p>
          <a:p>
            <a:pPr marL="171450" indent="-171450">
              <a:buFontTx/>
              <a:buChar char="-"/>
            </a:pPr>
            <a:endParaRPr lang="en-US" dirty="0"/>
          </a:p>
          <a:p>
            <a:endParaRPr lang="en-US" dirty="0"/>
          </a:p>
          <a:p>
            <a:endParaRPr lang="en-US" dirty="0"/>
          </a:p>
          <a:p>
            <a:r>
              <a:rPr lang="en-US" dirty="0"/>
              <a:t>g pre-incident planning, as described in Section IV.B of this PA, to: 1. Identify historic properties. a. Identify: 1) historic properties that have been listed in or determined eligible for inclusion in the National Register of Historic Places that might be affected by response to a release or spill; and 2) </a:t>
            </a:r>
            <a:r>
              <a:rPr lang="en-US" dirty="0" err="1"/>
              <a:t>unsurveyed</a:t>
            </a:r>
            <a:r>
              <a:rPr lang="en-US" dirty="0"/>
              <a:t> areas where there is a high potential for the presence of historic properties. b. Identify exclusions. These may be specific geographic areas or types of areas where, should a release or spill occur, historic properties are unlikely to be affected. This includes the specifics listed in Appendix I and any additional exclusions agreed on by the signatories to this or a regional PA. Incidents in areas covered by exclusions would not require consideration for protection of historic properties, except as provided in Section VI.A.1.(3) 2. Develop a list of parties that are to be notified in the event of an incident in a non-excluded area. This list should include the SHPO for the State in which the incident occurred, Federal and Indian tribal land owners or land managers and Hawaiian Native organizations in the area where the incident occurred, if any. 3. Develop emergency response strategies that can be reasonably anticipated to protect historic properties. The Federal OSC shall ensure that response strategies, including personnel and equipment needed, are developed to protect or help protect historic properties at risk. This includes consideration of the sensitivity of historic properties to emergency response measures proposed in ACPs or other response plans, including chemical countermeasures and in situ burning. B. The Federal OSC shall ensure that historic properties protection strategies can be carried out by: 1. Identifying who will be responsible for providing expertise on historic properties matters to the Federal OSC during emergency response. Depending on the size and complexity of the incident, a Federal OSC historic properties specialist or a historic properties technical advisory group convened by the specialist may be the most effective mechanism; 2. Providing information on availability of appropriate training for historic property specialists to participate in emergency response, ~g., Hazardous Waste Operations and Emergency Response (HAZWOPER) training, familiarity with all relevant contingency plans and response management systems, etc.; and 3. Working with the parties listed in section V.A. to obtain information for response personnel on laws protecting and activities that may potentially affect historic properties. </a:t>
            </a:r>
          </a:p>
        </p:txBody>
      </p:sp>
      <p:sp>
        <p:nvSpPr>
          <p:cNvPr id="4" name="Slide Number Placeholder 3"/>
          <p:cNvSpPr>
            <a:spLocks noGrp="1"/>
          </p:cNvSpPr>
          <p:nvPr>
            <p:ph type="sldNum" sz="quarter" idx="5"/>
          </p:nvPr>
        </p:nvSpPr>
        <p:spPr/>
        <p:txBody>
          <a:bodyPr/>
          <a:lstStyle/>
          <a:p>
            <a:fld id="{FE8427B3-8365-42E6-9FA1-08FC96F61B2E}" type="slidenum">
              <a:rPr lang="en-US" smtClean="0"/>
              <a:t>1</a:t>
            </a:fld>
            <a:endParaRPr lang="en-US"/>
          </a:p>
        </p:txBody>
      </p:sp>
    </p:spTree>
    <p:extLst>
      <p:ext uri="{BB962C8B-B14F-4D97-AF65-F5344CB8AC3E}">
        <p14:creationId xmlns:p14="http://schemas.microsoft.com/office/powerpoint/2010/main" val="2427329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1997 PA has identified categorical exclusions for which consultation is not needed.  These are limited to developed areas like road, paved parking areas, gravel pads, etc. (Attachment 1) </a:t>
            </a:r>
          </a:p>
          <a:p>
            <a:endParaRPr lang="en-US" dirty="0"/>
          </a:p>
          <a:p>
            <a:r>
              <a:rPr lang="en-US" dirty="0"/>
              <a:t>Coordination and consultation, especially when FOSC discovers potential historic property. Historic property data should be included in ACPs but aren’t always.  Guidance document encourages FOSC to reach out to SHPOs and Tribes to provide them information on response operations being undertaken so as to understand if there are known or the potential for historic properties in the response area. (Attachment 2) </a:t>
            </a:r>
          </a:p>
          <a:p>
            <a:endParaRPr lang="en-US" dirty="0"/>
          </a:p>
          <a:p>
            <a:r>
              <a:rPr lang="en-US" dirty="0"/>
              <a:t>Suggests FOSC include historic properties as part of the Incident – include protection of historic properties as part of the incident objectives (ISC-202), provide special instruction to workers who may be engaging in ground disturbing activity to ensure they aware of the need to protect historic properties, insure historic properties are included as part of the resources at risk summary, and require documentation of decisions made regarding historic properties. </a:t>
            </a:r>
          </a:p>
          <a:p>
            <a:endParaRPr lang="en-US" dirty="0"/>
          </a:p>
          <a:p>
            <a:r>
              <a:rPr lang="en-US" dirty="0"/>
              <a:t>Number of forms and templates are included as attachments to ensure FOSC takes the proper steps – information FOSC should provide to a SHPO/Tribe to share regarding nature and response to a spill, documentation for decisions made, etc. Attachments 6, 7, and 8 ensure FOSC document decisions that were made that either did or did not effect historic properties, with the attachment 8 documenting decisions that had to be done in order to protect life, property, and the environment. </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E8427B3-8365-42E6-9FA1-08FC96F61B2E}" type="slidenum">
              <a:rPr lang="en-US" smtClean="0"/>
              <a:t>4</a:t>
            </a:fld>
            <a:endParaRPr lang="en-US"/>
          </a:p>
        </p:txBody>
      </p:sp>
    </p:spTree>
    <p:extLst>
      <p:ext uri="{BB962C8B-B14F-4D97-AF65-F5344CB8AC3E}">
        <p14:creationId xmlns:p14="http://schemas.microsoft.com/office/powerpoint/2010/main" val="1462450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If a spill or release does not meet the characteristics of an excluded spill or release (</a:t>
            </a:r>
            <a:r>
              <a:rPr lang="en-US" sz="1200" b="1" kern="1200" dirty="0">
                <a:solidFill>
                  <a:schemeClr val="tx1"/>
                </a:solidFill>
                <a:effectLst/>
                <a:latin typeface="+mn-lt"/>
                <a:ea typeface="+mn-ea"/>
                <a:cs typeface="+mn-cs"/>
              </a:rPr>
              <a:t>Attachment 1</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Uncertainty on applicability of the spill categories in </a:t>
            </a:r>
            <a:r>
              <a:rPr lang="en-US" sz="1200" b="1" kern="1200" dirty="0">
                <a:solidFill>
                  <a:schemeClr val="tx1"/>
                </a:solidFill>
                <a:effectLst/>
                <a:latin typeface="+mn-lt"/>
                <a:ea typeface="+mn-ea"/>
                <a:cs typeface="+mn-cs"/>
              </a:rPr>
              <a:t>Attachment 1</a:t>
            </a:r>
            <a:r>
              <a:rPr lang="en-US" sz="1200" kern="1200" dirty="0">
                <a:solidFill>
                  <a:schemeClr val="tx1"/>
                </a:solidFill>
                <a:effectLst/>
                <a:latin typeface="+mn-lt"/>
                <a:ea typeface="+mn-ea"/>
                <a:cs typeface="+mn-cs"/>
              </a:rPr>
              <a:t> excluded from additional Section 106 NHPA compliance</a:t>
            </a:r>
          </a:p>
          <a:p>
            <a:pPr lvl="0"/>
            <a:r>
              <a:rPr lang="en-US" sz="1200" kern="1200" dirty="0">
                <a:solidFill>
                  <a:schemeClr val="tx1"/>
                </a:solidFill>
                <a:effectLst/>
                <a:latin typeface="+mn-lt"/>
                <a:ea typeface="+mn-ea"/>
                <a:cs typeface="+mn-cs"/>
              </a:rPr>
              <a:t>SHPO/THPO/Tribal Representative or resource manager/trustee responds to determination (</a:t>
            </a:r>
            <a:r>
              <a:rPr lang="en-US" sz="1200" b="1" kern="1200" dirty="0">
                <a:solidFill>
                  <a:schemeClr val="tx1"/>
                </a:solidFill>
                <a:effectLst/>
                <a:latin typeface="+mn-lt"/>
                <a:ea typeface="+mn-ea"/>
                <a:cs typeface="+mn-cs"/>
              </a:rPr>
              <a:t>Attachment 1</a:t>
            </a:r>
            <a:r>
              <a:rPr lang="en-US" sz="1200" kern="1200" dirty="0">
                <a:solidFill>
                  <a:schemeClr val="tx1"/>
                </a:solidFill>
                <a:effectLst/>
                <a:latin typeface="+mn-lt"/>
                <a:ea typeface="+mn-ea"/>
                <a:cs typeface="+mn-cs"/>
              </a:rPr>
              <a:t>) that a Historic Property is at risk</a:t>
            </a:r>
          </a:p>
          <a:p>
            <a:pPr lvl="0"/>
            <a:r>
              <a:rPr lang="en-US" sz="1200" kern="1200" dirty="0">
                <a:solidFill>
                  <a:schemeClr val="tx1"/>
                </a:solidFill>
                <a:effectLst/>
                <a:latin typeface="+mn-lt"/>
                <a:ea typeface="+mn-ea"/>
                <a:cs typeface="+mn-cs"/>
              </a:rPr>
              <a:t>SHPO/THPO/Tribal Representative or other resource manager/trustee requests that an HPS be activated due to likelihood of encountering previously unknown historic properties as part of the 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HPS is a qualified individual who can be brought on by the FOSC to advise them on meeting their requirements under NHPA.  Responsible for guiding coordinating and consultation and advise the FOSC on strategies that would mitigate damage to resources.  Attachment 4 lays out the activities they may undertake in their role. </a:t>
            </a:r>
          </a:p>
          <a:p>
            <a:endParaRPr lang="en-US" dirty="0"/>
          </a:p>
        </p:txBody>
      </p:sp>
      <p:sp>
        <p:nvSpPr>
          <p:cNvPr id="4" name="Slide Number Placeholder 3"/>
          <p:cNvSpPr>
            <a:spLocks noGrp="1"/>
          </p:cNvSpPr>
          <p:nvPr>
            <p:ph type="sldNum" sz="quarter" idx="5"/>
          </p:nvPr>
        </p:nvSpPr>
        <p:spPr/>
        <p:txBody>
          <a:bodyPr/>
          <a:lstStyle/>
          <a:p>
            <a:fld id="{FE8427B3-8365-42E6-9FA1-08FC96F61B2E}" type="slidenum">
              <a:rPr lang="en-US" smtClean="0"/>
              <a:t>5</a:t>
            </a:fld>
            <a:endParaRPr lang="en-US"/>
          </a:p>
        </p:txBody>
      </p:sp>
    </p:spTree>
    <p:extLst>
      <p:ext uri="{BB962C8B-B14F-4D97-AF65-F5344CB8AC3E}">
        <p14:creationId xmlns:p14="http://schemas.microsoft.com/office/powerpoint/2010/main" val="3465353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If a spill or release does not meet the characteristics of an excluded spill or release (</a:t>
            </a:r>
            <a:r>
              <a:rPr lang="en-US" sz="1200" b="1" kern="1200" dirty="0">
                <a:solidFill>
                  <a:schemeClr val="tx1"/>
                </a:solidFill>
                <a:effectLst/>
                <a:latin typeface="+mn-lt"/>
                <a:ea typeface="+mn-ea"/>
                <a:cs typeface="+mn-cs"/>
              </a:rPr>
              <a:t>Attachment 1</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Uncertainty on applicability of the spill categories in </a:t>
            </a:r>
            <a:r>
              <a:rPr lang="en-US" sz="1200" b="1" kern="1200" dirty="0">
                <a:solidFill>
                  <a:schemeClr val="tx1"/>
                </a:solidFill>
                <a:effectLst/>
                <a:latin typeface="+mn-lt"/>
                <a:ea typeface="+mn-ea"/>
                <a:cs typeface="+mn-cs"/>
              </a:rPr>
              <a:t>Attachment 1</a:t>
            </a:r>
            <a:r>
              <a:rPr lang="en-US" sz="1200" kern="1200" dirty="0">
                <a:solidFill>
                  <a:schemeClr val="tx1"/>
                </a:solidFill>
                <a:effectLst/>
                <a:latin typeface="+mn-lt"/>
                <a:ea typeface="+mn-ea"/>
                <a:cs typeface="+mn-cs"/>
              </a:rPr>
              <a:t> excluded from additional Section 106 NHPA compliance</a:t>
            </a:r>
          </a:p>
          <a:p>
            <a:pPr lvl="0"/>
            <a:r>
              <a:rPr lang="en-US" sz="1200" kern="1200" dirty="0">
                <a:solidFill>
                  <a:schemeClr val="tx1"/>
                </a:solidFill>
                <a:effectLst/>
                <a:latin typeface="+mn-lt"/>
                <a:ea typeface="+mn-ea"/>
                <a:cs typeface="+mn-cs"/>
              </a:rPr>
              <a:t>SHPO/THPO/Tribal Representative or resource manager/trustee responds to determination (</a:t>
            </a:r>
            <a:r>
              <a:rPr lang="en-US" sz="1200" b="1" kern="1200" dirty="0">
                <a:solidFill>
                  <a:schemeClr val="tx1"/>
                </a:solidFill>
                <a:effectLst/>
                <a:latin typeface="+mn-lt"/>
                <a:ea typeface="+mn-ea"/>
                <a:cs typeface="+mn-cs"/>
              </a:rPr>
              <a:t>Attachment 1</a:t>
            </a:r>
            <a:r>
              <a:rPr lang="en-US" sz="1200" kern="1200" dirty="0">
                <a:solidFill>
                  <a:schemeClr val="tx1"/>
                </a:solidFill>
                <a:effectLst/>
                <a:latin typeface="+mn-lt"/>
                <a:ea typeface="+mn-ea"/>
                <a:cs typeface="+mn-cs"/>
              </a:rPr>
              <a:t>) that a Historic Property is at risk</a:t>
            </a:r>
          </a:p>
          <a:p>
            <a:pPr lvl="0"/>
            <a:r>
              <a:rPr lang="en-US" sz="1200" kern="1200" dirty="0">
                <a:solidFill>
                  <a:schemeClr val="tx1"/>
                </a:solidFill>
                <a:effectLst/>
                <a:latin typeface="+mn-lt"/>
                <a:ea typeface="+mn-ea"/>
                <a:cs typeface="+mn-cs"/>
              </a:rPr>
              <a:t>SHPO/THPO/Tribal Representative or other resource manager/trustee requests that an HPS be activated due to likelihood of encountering previously unknown historic properties as part of the 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HPS is a qualified individual who can be brought on by the FOSC to advise them on meeting their requirements under NHPA.  Responsible for guiding coordinating and consultation and advise the FOSC on strategies that would mitigate damage to resources.  Attachment 4 lays out the activities they may undertake in their role. </a:t>
            </a:r>
          </a:p>
          <a:p>
            <a:endParaRPr lang="en-US" dirty="0"/>
          </a:p>
        </p:txBody>
      </p:sp>
      <p:sp>
        <p:nvSpPr>
          <p:cNvPr id="4" name="Slide Number Placeholder 3"/>
          <p:cNvSpPr>
            <a:spLocks noGrp="1"/>
          </p:cNvSpPr>
          <p:nvPr>
            <p:ph type="sldNum" sz="quarter" idx="5"/>
          </p:nvPr>
        </p:nvSpPr>
        <p:spPr/>
        <p:txBody>
          <a:bodyPr/>
          <a:lstStyle/>
          <a:p>
            <a:fld id="{FE8427B3-8365-42E6-9FA1-08FC96F61B2E}" type="slidenum">
              <a:rPr lang="en-US" smtClean="0"/>
              <a:t>6</a:t>
            </a:fld>
            <a:endParaRPr lang="en-US"/>
          </a:p>
        </p:txBody>
      </p:sp>
    </p:spTree>
    <p:extLst>
      <p:ext uri="{BB962C8B-B14F-4D97-AF65-F5344CB8AC3E}">
        <p14:creationId xmlns:p14="http://schemas.microsoft.com/office/powerpoint/2010/main" val="2225935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E325AE-43D0-401B-BA35-6D2A3970562B}" type="slidenum">
              <a:rPr lang="en-US" smtClean="0"/>
              <a:t>8</a:t>
            </a:fld>
            <a:endParaRPr lang="en-US"/>
          </a:p>
        </p:txBody>
      </p:sp>
    </p:spTree>
    <p:extLst>
      <p:ext uri="{BB962C8B-B14F-4D97-AF65-F5344CB8AC3E}">
        <p14:creationId xmlns:p14="http://schemas.microsoft.com/office/powerpoint/2010/main" val="1125981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E325AE-43D0-401B-BA35-6D2A3970562B}" type="slidenum">
              <a:rPr lang="en-US" smtClean="0"/>
              <a:t>9</a:t>
            </a:fld>
            <a:endParaRPr lang="en-US"/>
          </a:p>
        </p:txBody>
      </p:sp>
    </p:spTree>
    <p:extLst>
      <p:ext uri="{BB962C8B-B14F-4D97-AF65-F5344CB8AC3E}">
        <p14:creationId xmlns:p14="http://schemas.microsoft.com/office/powerpoint/2010/main" val="3178899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E325AE-43D0-401B-BA35-6D2A3970562B}" type="slidenum">
              <a:rPr lang="en-US" smtClean="0"/>
              <a:t>10</a:t>
            </a:fld>
            <a:endParaRPr lang="en-US"/>
          </a:p>
        </p:txBody>
      </p:sp>
    </p:spTree>
    <p:extLst>
      <p:ext uri="{BB962C8B-B14F-4D97-AF65-F5344CB8AC3E}">
        <p14:creationId xmlns:p14="http://schemas.microsoft.com/office/powerpoint/2010/main" val="3931234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E325AE-43D0-401B-BA35-6D2A3970562B}" type="slidenum">
              <a:rPr lang="en-US" smtClean="0"/>
              <a:t>11</a:t>
            </a:fld>
            <a:endParaRPr lang="en-US"/>
          </a:p>
        </p:txBody>
      </p:sp>
    </p:spTree>
    <p:extLst>
      <p:ext uri="{BB962C8B-B14F-4D97-AF65-F5344CB8AC3E}">
        <p14:creationId xmlns:p14="http://schemas.microsoft.com/office/powerpoint/2010/main" val="100350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3609240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2985622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7AAE862-F919-4CB0-83DC-B425084C3DF3}" type="datetimeFigureOut">
              <a:rPr lang="en-US" smtClean="0"/>
              <a:t>12/5/2022</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E0C16204-2BCD-49D6-B3B9-27375D910C5F}" type="slidenum">
              <a:rPr lang="en-US" smtClean="0"/>
              <a:t>‹#›</a:t>
            </a:fld>
            <a:endParaRPr lang="en-US" dirty="0"/>
          </a:p>
        </p:txBody>
      </p:sp>
    </p:spTree>
    <p:extLst>
      <p:ext uri="{BB962C8B-B14F-4D97-AF65-F5344CB8AC3E}">
        <p14:creationId xmlns:p14="http://schemas.microsoft.com/office/powerpoint/2010/main" val="387487250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3660909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1939975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1016663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4004833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117121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1160388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AAE862-F919-4CB0-83DC-B425084C3DF3}" type="datetimeFigureOut">
              <a:rPr lang="en-US" smtClean="0"/>
              <a:t>12/5/2022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3306109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C7AAE862-F919-4CB0-83DC-B425084C3DF3}" type="datetimeFigureOut">
              <a:rPr lang="en-US" smtClean="0"/>
              <a:t>12/5/2022</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E0C16204-2BCD-49D6-B3B9-27375D910C5F}" type="slidenum">
              <a:rPr lang="en-US" smtClean="0"/>
              <a:t>‹#›</a:t>
            </a:fld>
            <a:endParaRPr lang="en-US" dirty="0"/>
          </a:p>
        </p:txBody>
      </p:sp>
    </p:spTree>
    <p:extLst>
      <p:ext uri="{BB962C8B-B14F-4D97-AF65-F5344CB8AC3E}">
        <p14:creationId xmlns:p14="http://schemas.microsoft.com/office/powerpoint/2010/main" val="5856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7AAE862-F919-4CB0-83DC-B425084C3DF3}" type="datetimeFigureOut">
              <a:rPr lang="en-US" smtClean="0"/>
              <a:t>12/5/2022</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E0C16204-2BCD-49D6-B3B9-27375D910C5F}" type="slidenum">
              <a:rPr lang="en-US" smtClean="0"/>
              <a:t>‹#›</a:t>
            </a:fld>
            <a:endParaRPr lang="en-US" dirty="0"/>
          </a:p>
        </p:txBody>
      </p:sp>
    </p:spTree>
    <p:extLst>
      <p:ext uri="{BB962C8B-B14F-4D97-AF65-F5344CB8AC3E}">
        <p14:creationId xmlns:p14="http://schemas.microsoft.com/office/powerpoint/2010/main" val="5799505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C1A58-DB6F-49DB-85F1-18DF05E84C16}"/>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FCA4CBA4-4A34-4FCF-B44F-76D60B602BD8}"/>
              </a:ext>
            </a:extLst>
          </p:cNvPr>
          <p:cNvSpPr>
            <a:spLocks noGrp="1"/>
          </p:cNvSpPr>
          <p:nvPr>
            <p:ph idx="1"/>
          </p:nvPr>
        </p:nvSpPr>
        <p:spPr/>
        <p:txBody>
          <a:bodyPr>
            <a:normAutofit fontScale="92500" lnSpcReduction="10000"/>
          </a:bodyPr>
          <a:lstStyle/>
          <a:p>
            <a:r>
              <a:rPr lang="en-US" dirty="0"/>
              <a:t>1997 </a:t>
            </a:r>
            <a:r>
              <a:rPr lang="en-US" b="1" dirty="0"/>
              <a:t>Programmatic Agreement on Protection of Historic Properties During Emergency Response Under the National Oil and Hazardous Substances Pollution Contingency Plan </a:t>
            </a:r>
          </a:p>
          <a:p>
            <a:pPr lvl="1"/>
            <a:r>
              <a:rPr lang="en-US" dirty="0"/>
              <a:t>FOSC is responsible for ensuring that historic properties are appropriately considered in planning and during emergency response </a:t>
            </a:r>
          </a:p>
          <a:p>
            <a:pPr lvl="1"/>
            <a:endParaRPr lang="en-US" dirty="0"/>
          </a:p>
          <a:p>
            <a:pPr lvl="1"/>
            <a:r>
              <a:rPr lang="en-US" dirty="0"/>
              <a:t>Planning</a:t>
            </a:r>
          </a:p>
          <a:p>
            <a:pPr lvl="2"/>
            <a:r>
              <a:rPr lang="en-US" dirty="0"/>
              <a:t>Identify historic properties</a:t>
            </a:r>
          </a:p>
          <a:p>
            <a:pPr lvl="2"/>
            <a:r>
              <a:rPr lang="en-US" dirty="0"/>
              <a:t>Develop strategies </a:t>
            </a:r>
          </a:p>
          <a:p>
            <a:pPr lvl="1"/>
            <a:r>
              <a:rPr lang="en-US" dirty="0"/>
              <a:t>Response</a:t>
            </a:r>
          </a:p>
          <a:p>
            <a:pPr lvl="2"/>
            <a:r>
              <a:rPr lang="en-US" dirty="0"/>
              <a:t>Consult with States/Tribes</a:t>
            </a:r>
          </a:p>
          <a:p>
            <a:pPr lvl="2"/>
            <a:r>
              <a:rPr lang="en-US" dirty="0"/>
              <a:t>Assess</a:t>
            </a:r>
          </a:p>
          <a:p>
            <a:pPr lvl="2"/>
            <a:r>
              <a:rPr lang="en-US" dirty="0"/>
              <a:t>Make decisions</a:t>
            </a:r>
          </a:p>
          <a:p>
            <a:pPr lvl="1"/>
            <a:r>
              <a:rPr lang="en-US" dirty="0"/>
              <a:t>Historic Property Specialist </a:t>
            </a:r>
          </a:p>
        </p:txBody>
      </p:sp>
    </p:spTree>
    <p:extLst>
      <p:ext uri="{BB962C8B-B14F-4D97-AF65-F5344CB8AC3E}">
        <p14:creationId xmlns:p14="http://schemas.microsoft.com/office/powerpoint/2010/main" val="3169606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FC60E-9673-4A77-B072-732C84040328}"/>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01CF777D-9F53-46F1-ADE0-A03A68F153C0}"/>
              </a:ext>
            </a:extLst>
          </p:cNvPr>
          <p:cNvSpPr>
            <a:spLocks noGrp="1"/>
          </p:cNvSpPr>
          <p:nvPr>
            <p:ph idx="1"/>
          </p:nvPr>
        </p:nvSpPr>
        <p:spPr>
          <a:xfrm>
            <a:off x="1202919" y="2011680"/>
            <a:ext cx="6350025" cy="4206240"/>
          </a:xfrm>
        </p:spPr>
        <p:txBody>
          <a:bodyPr>
            <a:normAutofit/>
          </a:bodyPr>
          <a:lstStyle/>
          <a:p>
            <a:r>
              <a:rPr lang="en-US" dirty="0"/>
              <a:t>Deepwater Horizon Oil Spill was the first event with large scale engagement of an Historic Property Specialist.</a:t>
            </a:r>
          </a:p>
          <a:p>
            <a:pPr lvl="1"/>
            <a:r>
              <a:rPr lang="en-US" dirty="0"/>
              <a:t>Confusion with how to implement the 1997 PA – not always clear on what needs to occur.</a:t>
            </a:r>
          </a:p>
          <a:p>
            <a:pPr lvl="1"/>
            <a:endParaRPr lang="en-US" dirty="0"/>
          </a:p>
          <a:p>
            <a:r>
              <a:rPr lang="en-US" dirty="0"/>
              <a:t>National Response Team has been working on national implementation guidance</a:t>
            </a:r>
          </a:p>
          <a:p>
            <a:pPr lvl="1"/>
            <a:r>
              <a:rPr lang="en-US" dirty="0"/>
              <a:t>Many RRTs have already begun adopting guidance – some of which may be  used as part of the NRT’s guidance</a:t>
            </a:r>
          </a:p>
        </p:txBody>
      </p:sp>
      <p:pic>
        <p:nvPicPr>
          <p:cNvPr id="5" name="Picture 4">
            <a:extLst>
              <a:ext uri="{FF2B5EF4-FFF2-40B4-BE49-F238E27FC236}">
                <a16:creationId xmlns:a16="http://schemas.microsoft.com/office/drawing/2014/main" id="{EE15FD7D-C0E3-4F58-B096-E14B7D967378}"/>
              </a:ext>
            </a:extLst>
          </p:cNvPr>
          <p:cNvPicPr>
            <a:picLocks noChangeAspect="1"/>
          </p:cNvPicPr>
          <p:nvPr/>
        </p:nvPicPr>
        <p:blipFill rotWithShape="1">
          <a:blip r:embed="rId2"/>
          <a:srcRect l="26481" r="12161"/>
          <a:stretch/>
        </p:blipFill>
        <p:spPr>
          <a:xfrm>
            <a:off x="7735824" y="2404541"/>
            <a:ext cx="4261104" cy="4032123"/>
          </a:xfrm>
          <a:prstGeom prst="rect">
            <a:avLst/>
          </a:prstGeom>
        </p:spPr>
      </p:pic>
    </p:spTree>
    <p:extLst>
      <p:ext uri="{BB962C8B-B14F-4D97-AF65-F5344CB8AC3E}">
        <p14:creationId xmlns:p14="http://schemas.microsoft.com/office/powerpoint/2010/main" val="2800004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E8E5A-EC01-4B3C-85D6-5BA0AE110AD0}"/>
              </a:ext>
            </a:extLst>
          </p:cNvPr>
          <p:cNvSpPr>
            <a:spLocks noGrp="1"/>
          </p:cNvSpPr>
          <p:nvPr>
            <p:ph type="title"/>
          </p:nvPr>
        </p:nvSpPr>
        <p:spPr/>
        <p:txBody>
          <a:bodyPr>
            <a:normAutofit fontScale="90000"/>
          </a:bodyPr>
          <a:lstStyle/>
          <a:p>
            <a:pPr algn="ctr"/>
            <a:r>
              <a:rPr lang="en-US" b="1" dirty="0"/>
              <a:t>COMPLIANCE GUIDE FOR NATIONAL HISTORIC PRESERVATION ACT DURING EMERGENCY RESPONSE (ER)</a:t>
            </a:r>
            <a:endParaRPr lang="en-US" dirty="0"/>
          </a:p>
        </p:txBody>
      </p:sp>
      <p:sp>
        <p:nvSpPr>
          <p:cNvPr id="3" name="Content Placeholder 2">
            <a:extLst>
              <a:ext uri="{FF2B5EF4-FFF2-40B4-BE49-F238E27FC236}">
                <a16:creationId xmlns:a16="http://schemas.microsoft.com/office/drawing/2014/main" id="{DFD57788-13C0-4419-8D9C-4B9FD8ACDCCA}"/>
              </a:ext>
            </a:extLst>
          </p:cNvPr>
          <p:cNvSpPr>
            <a:spLocks noGrp="1"/>
          </p:cNvSpPr>
          <p:nvPr>
            <p:ph idx="1"/>
          </p:nvPr>
        </p:nvSpPr>
        <p:spPr/>
        <p:txBody>
          <a:bodyPr/>
          <a:lstStyle/>
          <a:p>
            <a:r>
              <a:rPr lang="en-US" dirty="0"/>
              <a:t>What is it?</a:t>
            </a:r>
          </a:p>
          <a:p>
            <a:pPr lvl="1"/>
            <a:r>
              <a:rPr lang="en-US" dirty="0"/>
              <a:t>Guidance to ensure compliance with the National Historic Preservation Act and the 1997 Programmatic Agreement occurs during a response</a:t>
            </a:r>
          </a:p>
          <a:p>
            <a:r>
              <a:rPr lang="en-US" dirty="0"/>
              <a:t>Who is it for?</a:t>
            </a:r>
          </a:p>
          <a:p>
            <a:pPr lvl="1"/>
            <a:r>
              <a:rPr lang="en-US" dirty="0"/>
              <a:t>Federal On-Scene Coordinator</a:t>
            </a:r>
          </a:p>
          <a:p>
            <a:pPr lvl="1"/>
            <a:r>
              <a:rPr lang="en-US" dirty="0"/>
              <a:t>State Historic Preservation Offices</a:t>
            </a:r>
          </a:p>
          <a:p>
            <a:pPr lvl="1"/>
            <a:r>
              <a:rPr lang="en-US" dirty="0"/>
              <a:t>Tribal Historic Preservation Offices/Tribal Representatives</a:t>
            </a:r>
          </a:p>
          <a:p>
            <a:pPr lvl="1"/>
            <a:r>
              <a:rPr lang="en-US" dirty="0"/>
              <a:t>Historic Property Specialist</a:t>
            </a:r>
          </a:p>
          <a:p>
            <a:r>
              <a:rPr lang="en-US" dirty="0"/>
              <a:t>Why do we need this?</a:t>
            </a:r>
          </a:p>
          <a:p>
            <a:pPr lvl="1"/>
            <a:r>
              <a:rPr lang="en-US" dirty="0"/>
              <a:t>To provide clear instruction on how to work through the 1997 PA</a:t>
            </a:r>
          </a:p>
        </p:txBody>
      </p:sp>
    </p:spTree>
    <p:extLst>
      <p:ext uri="{BB962C8B-B14F-4D97-AF65-F5344CB8AC3E}">
        <p14:creationId xmlns:p14="http://schemas.microsoft.com/office/powerpoint/2010/main" val="1888176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F3CF-A39B-433D-BA88-6ECECA19003C}"/>
              </a:ext>
            </a:extLst>
          </p:cNvPr>
          <p:cNvSpPr>
            <a:spLocks noGrp="1"/>
          </p:cNvSpPr>
          <p:nvPr>
            <p:ph type="title"/>
          </p:nvPr>
        </p:nvSpPr>
        <p:spPr/>
        <p:txBody>
          <a:bodyPr/>
          <a:lstStyle/>
          <a:p>
            <a:r>
              <a:rPr lang="en-US" dirty="0"/>
              <a:t>Important Concepts</a:t>
            </a:r>
          </a:p>
        </p:txBody>
      </p:sp>
      <p:sp>
        <p:nvSpPr>
          <p:cNvPr id="3" name="Content Placeholder 2">
            <a:extLst>
              <a:ext uri="{FF2B5EF4-FFF2-40B4-BE49-F238E27FC236}">
                <a16:creationId xmlns:a16="http://schemas.microsoft.com/office/drawing/2014/main" id="{56B9B049-A510-426E-B62F-924B54C04770}"/>
              </a:ext>
            </a:extLst>
          </p:cNvPr>
          <p:cNvSpPr>
            <a:spLocks noGrp="1"/>
          </p:cNvSpPr>
          <p:nvPr>
            <p:ph idx="1"/>
          </p:nvPr>
        </p:nvSpPr>
        <p:spPr>
          <a:xfrm>
            <a:off x="5669445" y="2075561"/>
            <a:ext cx="5961723" cy="4910455"/>
          </a:xfrm>
        </p:spPr>
        <p:txBody>
          <a:bodyPr>
            <a:normAutofit fontScale="85000" lnSpcReduction="20000"/>
          </a:bodyPr>
          <a:lstStyle/>
          <a:p>
            <a:r>
              <a:rPr lang="en-US" sz="2800" dirty="0"/>
              <a:t>Categorical Exclusions</a:t>
            </a:r>
          </a:p>
          <a:p>
            <a:r>
              <a:rPr lang="en-US" sz="2800" dirty="0"/>
              <a:t>Early and often consultation/coordination with SHPOs and Tribes</a:t>
            </a:r>
          </a:p>
          <a:p>
            <a:r>
              <a:rPr lang="en-US" sz="2800" dirty="0"/>
              <a:t>Use of forms and templates to guide Federal On-Scene Coordinator </a:t>
            </a:r>
          </a:p>
          <a:p>
            <a:pPr lvl="1"/>
            <a:r>
              <a:rPr lang="en-US" sz="2600" dirty="0"/>
              <a:t>Information to provide HPS/SHPO/Tribes</a:t>
            </a:r>
          </a:p>
          <a:p>
            <a:pPr lvl="1"/>
            <a:r>
              <a:rPr lang="en-US" sz="2600" dirty="0"/>
              <a:t>Action Checklist for HPS</a:t>
            </a:r>
          </a:p>
          <a:p>
            <a:pPr lvl="1"/>
            <a:r>
              <a:rPr lang="en-US" sz="2600" dirty="0"/>
              <a:t>Language for use in IAP when historic properties are discovered</a:t>
            </a:r>
          </a:p>
          <a:p>
            <a:pPr lvl="1"/>
            <a:r>
              <a:rPr lang="en-US" sz="2600" dirty="0"/>
              <a:t>Decisions/Action Taken Documentation Forms</a:t>
            </a:r>
          </a:p>
          <a:p>
            <a:r>
              <a:rPr lang="en-US" sz="2800" dirty="0"/>
              <a:t>Provides an option for a Federal On-Scene Coordinator to take action that would adversely affect historic properties </a:t>
            </a:r>
          </a:p>
          <a:p>
            <a:r>
              <a:rPr lang="en-US" sz="2800" dirty="0"/>
              <a:t>Historic Property Specialist </a:t>
            </a:r>
          </a:p>
          <a:p>
            <a:pPr marL="457200" lvl="1" indent="0">
              <a:buNone/>
            </a:pPr>
            <a:endParaRPr lang="en-US" dirty="0"/>
          </a:p>
          <a:p>
            <a:endParaRPr lang="en-US" dirty="0"/>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5760" y="2779712"/>
            <a:ext cx="4623816" cy="3246120"/>
          </a:xfrm>
          <a:prstGeom prst="rect">
            <a:avLst/>
          </a:prstGeom>
        </p:spPr>
      </p:pic>
    </p:spTree>
    <p:extLst>
      <p:ext uri="{BB962C8B-B14F-4D97-AF65-F5344CB8AC3E}">
        <p14:creationId xmlns:p14="http://schemas.microsoft.com/office/powerpoint/2010/main" val="3882646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208F-8FFF-409E-812F-1C1CE17C0399}"/>
              </a:ext>
            </a:extLst>
          </p:cNvPr>
          <p:cNvSpPr>
            <a:spLocks noGrp="1"/>
          </p:cNvSpPr>
          <p:nvPr>
            <p:ph type="title"/>
          </p:nvPr>
        </p:nvSpPr>
        <p:spPr/>
        <p:txBody>
          <a:bodyPr/>
          <a:lstStyle/>
          <a:p>
            <a:r>
              <a:rPr lang="en-US" dirty="0"/>
              <a:t>What is a Historic Property Specialist?</a:t>
            </a:r>
          </a:p>
        </p:txBody>
      </p:sp>
      <p:sp>
        <p:nvSpPr>
          <p:cNvPr id="3" name="Content Placeholder 2">
            <a:extLst>
              <a:ext uri="{FF2B5EF4-FFF2-40B4-BE49-F238E27FC236}">
                <a16:creationId xmlns:a16="http://schemas.microsoft.com/office/drawing/2014/main" id="{02C97B02-E7C3-4A02-AD01-AB33EAC314B6}"/>
              </a:ext>
            </a:extLst>
          </p:cNvPr>
          <p:cNvSpPr>
            <a:spLocks noGrp="1"/>
          </p:cNvSpPr>
          <p:nvPr>
            <p:ph idx="1"/>
          </p:nvPr>
        </p:nvSpPr>
        <p:spPr/>
        <p:txBody>
          <a:bodyPr>
            <a:normAutofit/>
          </a:bodyPr>
          <a:lstStyle/>
          <a:p>
            <a:r>
              <a:rPr lang="en-US" sz="2000" dirty="0"/>
              <a:t>Can be activated by a Federal On-Scene Coordinator when a spill does not meet a categorical exclusion, or at the request of a SHPO/THPO/Tribe due to determination that historic properties are at risk or likelihood of risk</a:t>
            </a:r>
          </a:p>
          <a:p>
            <a:r>
              <a:rPr lang="en-US" sz="2000" dirty="0"/>
              <a:t>Responsible for helping the FOSC meet their Section 106 legal obligations</a:t>
            </a:r>
          </a:p>
          <a:p>
            <a:r>
              <a:rPr lang="en-US" sz="2000" dirty="0"/>
              <a:t>Must meet Secretary of the Interior Standards </a:t>
            </a:r>
          </a:p>
          <a:p>
            <a:r>
              <a:rPr lang="en-US" sz="2000" dirty="0"/>
              <a:t>Provide recommendations or alternatives that may minimize or avoid an adverse affect on an historic property. </a:t>
            </a:r>
          </a:p>
          <a:p>
            <a:endParaRPr lang="en-US" dirty="0"/>
          </a:p>
        </p:txBody>
      </p:sp>
    </p:spTree>
    <p:extLst>
      <p:ext uri="{BB962C8B-B14F-4D97-AF65-F5344CB8AC3E}">
        <p14:creationId xmlns:p14="http://schemas.microsoft.com/office/powerpoint/2010/main" val="296168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208F-8FFF-409E-812F-1C1CE17C0399}"/>
              </a:ext>
            </a:extLst>
          </p:cNvPr>
          <p:cNvSpPr>
            <a:spLocks noGrp="1"/>
          </p:cNvSpPr>
          <p:nvPr>
            <p:ph type="title"/>
          </p:nvPr>
        </p:nvSpPr>
        <p:spPr/>
        <p:txBody>
          <a:bodyPr/>
          <a:lstStyle/>
          <a:p>
            <a:r>
              <a:rPr lang="en-US" dirty="0"/>
              <a:t>Communication with SHPOs</a:t>
            </a:r>
          </a:p>
        </p:txBody>
      </p:sp>
      <p:sp>
        <p:nvSpPr>
          <p:cNvPr id="3" name="Content Placeholder 2">
            <a:extLst>
              <a:ext uri="{FF2B5EF4-FFF2-40B4-BE49-F238E27FC236}">
                <a16:creationId xmlns:a16="http://schemas.microsoft.com/office/drawing/2014/main" id="{02C97B02-E7C3-4A02-AD01-AB33EAC314B6}"/>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Questions about the timing of consultation and when that will occur as part of a response?</a:t>
            </a:r>
          </a:p>
          <a:p>
            <a:r>
              <a:rPr lang="en-US" sz="2400" dirty="0">
                <a:latin typeface="Calibri" panose="020F0502020204030204" pitchFamily="34" charset="0"/>
                <a:cs typeface="Calibri" panose="020F0502020204030204" pitchFamily="34" charset="0"/>
              </a:rPr>
              <a:t>How adverse effects to historic properties will be dealt with</a:t>
            </a:r>
          </a:p>
          <a:p>
            <a:r>
              <a:rPr lang="en-US" sz="2400" dirty="0">
                <a:latin typeface="Calibri" panose="020F0502020204030204" pitchFamily="34" charset="0"/>
                <a:cs typeface="Calibri" panose="020F0502020204030204" pitchFamily="34" charset="0"/>
              </a:rPr>
              <a:t>Request for maps and other materials when being notified of a spill or response actions</a:t>
            </a:r>
          </a:p>
          <a:p>
            <a:r>
              <a:rPr lang="en-US" sz="2400" dirty="0">
                <a:latin typeface="Calibri" panose="020F0502020204030204" pitchFamily="34" charset="0"/>
                <a:cs typeface="Calibri" panose="020F0502020204030204" pitchFamily="34" charset="0"/>
              </a:rPr>
              <a:t>Should guidance only be limited to ground-disturbing activities?  Are all of the categorical exclusions listed in the 97 PA relevant for our region (e.g. </a:t>
            </a:r>
            <a:r>
              <a:rPr lang="en-US" sz="2400" dirty="0">
                <a:effectLst/>
                <a:latin typeface="Calibri" panose="020F0502020204030204" pitchFamily="34" charset="0"/>
                <a:ea typeface="Big Caslon Medium"/>
                <a:cs typeface="Calibri" panose="020F0502020204030204" pitchFamily="34" charset="0"/>
              </a:rPr>
              <a:t>Tidal shorelines exposed to aggressive wave action resulting in erosion and sediment reworking </a:t>
            </a:r>
            <a:r>
              <a:rPr lang="en-US" sz="2400" dirty="0">
                <a:effectLst/>
                <a:latin typeface="Calibri" panose="020F0502020204030204" pitchFamily="34" charset="0"/>
                <a:ea typeface="Arial Unicode MS"/>
                <a:cs typeface="Calibri" panose="020F0502020204030204" pitchFamily="34" charset="0"/>
              </a:rPr>
              <a:t> </a:t>
            </a:r>
            <a:r>
              <a:rPr lang="en-US" sz="2000" dirty="0">
                <a:effectLst/>
                <a:latin typeface="Calibri" panose="020F0502020204030204" pitchFamily="34" charset="0"/>
                <a:ea typeface="Arial Unicode MS"/>
                <a:cs typeface="Calibri" panose="020F0502020204030204" pitchFamily="34" charset="0"/>
              </a:rPr>
              <a:t> </a:t>
            </a:r>
            <a:endParaRPr lang="en-US" sz="2000" dirty="0">
              <a:effectLst/>
              <a:latin typeface="Calibri" panose="020F0502020204030204" pitchFamily="34" charset="0"/>
              <a:ea typeface="Big Caslon Medium"/>
              <a:cs typeface="Calibri" panose="020F0502020204030204" pitchFamily="34" charset="0"/>
            </a:endParaRPr>
          </a:p>
          <a:p>
            <a:pPr marL="0" marR="0" algn="just">
              <a:spcBef>
                <a:spcPts val="0"/>
              </a:spcBef>
              <a:spcAft>
                <a:spcPts val="0"/>
              </a:spcAft>
            </a:pPr>
            <a:endParaRPr lang="en-US" dirty="0"/>
          </a:p>
          <a:p>
            <a:endParaRPr lang="en-US" dirty="0"/>
          </a:p>
        </p:txBody>
      </p:sp>
    </p:spTree>
    <p:extLst>
      <p:ext uri="{BB962C8B-B14F-4D97-AF65-F5344CB8AC3E}">
        <p14:creationId xmlns:p14="http://schemas.microsoft.com/office/powerpoint/2010/main" val="2823567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208F-8FFF-409E-812F-1C1CE17C0399}"/>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02C97B02-E7C3-4A02-AD01-AB33EAC314B6}"/>
              </a:ext>
            </a:extLst>
          </p:cNvPr>
          <p:cNvSpPr>
            <a:spLocks noGrp="1"/>
          </p:cNvSpPr>
          <p:nvPr>
            <p:ph idx="1"/>
          </p:nvPr>
        </p:nvSpPr>
        <p:spPr/>
        <p:txBody>
          <a:bodyPr>
            <a:normAutofit/>
          </a:bodyPr>
          <a:lstStyle/>
          <a:p>
            <a:r>
              <a:rPr lang="en-US" sz="3200" dirty="0"/>
              <a:t>Continue to work with SHPOs/Tribes in the Region to ensure relationships are in place before a spill occurs</a:t>
            </a:r>
          </a:p>
          <a:p>
            <a:pPr lvl="1"/>
            <a:r>
              <a:rPr lang="en-US" sz="3200" dirty="0"/>
              <a:t>Potential exercise(s) to examine how the guidance document performs in a simulated response?</a:t>
            </a:r>
          </a:p>
          <a:p>
            <a:r>
              <a:rPr lang="en-US" sz="3200" dirty="0"/>
              <a:t>Identify resources within the region to serve as HPS for response operations.  </a:t>
            </a:r>
          </a:p>
          <a:p>
            <a:pPr lvl="1"/>
            <a:r>
              <a:rPr lang="en-US" sz="3000" dirty="0"/>
              <a:t>Bring DOI developed course to train individuals to serve as HPS</a:t>
            </a:r>
          </a:p>
          <a:p>
            <a:endParaRPr lang="en-US" dirty="0"/>
          </a:p>
        </p:txBody>
      </p:sp>
    </p:spTree>
    <p:extLst>
      <p:ext uri="{BB962C8B-B14F-4D97-AF65-F5344CB8AC3E}">
        <p14:creationId xmlns:p14="http://schemas.microsoft.com/office/powerpoint/2010/main" val="2039487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208F-8FFF-409E-812F-1C1CE17C0399}"/>
              </a:ext>
            </a:extLst>
          </p:cNvPr>
          <p:cNvSpPr>
            <a:spLocks noGrp="1"/>
          </p:cNvSpPr>
          <p:nvPr>
            <p:ph type="title"/>
          </p:nvPr>
        </p:nvSpPr>
        <p:spPr/>
        <p:txBody>
          <a:bodyPr/>
          <a:lstStyle/>
          <a:p>
            <a:r>
              <a:rPr lang="en-US" sz="4000" b="0" i="0" u="none" strike="noStrike" baseline="0" dirty="0">
                <a:latin typeface="Times New Roman" panose="02020603050405020304" pitchFamily="18" charset="0"/>
              </a:rPr>
              <a:t>Unmanned Aerial System (UAS) Usage Regulations</a:t>
            </a:r>
            <a:endParaRPr lang="en-US" dirty="0"/>
          </a:p>
        </p:txBody>
      </p:sp>
      <p:sp>
        <p:nvSpPr>
          <p:cNvPr id="3" name="Content Placeholder 2">
            <a:extLst>
              <a:ext uri="{FF2B5EF4-FFF2-40B4-BE49-F238E27FC236}">
                <a16:creationId xmlns:a16="http://schemas.microsoft.com/office/drawing/2014/main" id="{02C97B02-E7C3-4A02-AD01-AB33EAC314B6}"/>
              </a:ext>
            </a:extLst>
          </p:cNvPr>
          <p:cNvSpPr>
            <a:spLocks noGrp="1"/>
          </p:cNvSpPr>
          <p:nvPr>
            <p:ph idx="1"/>
          </p:nvPr>
        </p:nvSpPr>
        <p:spPr>
          <a:xfrm>
            <a:off x="1202919" y="2011680"/>
            <a:ext cx="6972090" cy="4206240"/>
          </a:xfrm>
        </p:spPr>
        <p:txBody>
          <a:bodyPr>
            <a:normAutofit fontScale="92500" lnSpcReduction="20000"/>
          </a:bodyPr>
          <a:lstStyle/>
          <a:p>
            <a:pPr marL="342900" indent="-342900" algn="l">
              <a:buFont typeface="Arial" panose="020B0604020202020204" pitchFamily="34" charset="0"/>
              <a:buChar char="•"/>
            </a:pPr>
            <a:r>
              <a:rPr lang="en-US" sz="2400" dirty="0">
                <a:latin typeface="Calibri" panose="020F0502020204030204" pitchFamily="34" charset="0"/>
                <a:cs typeface="Calibri" panose="020F0502020204030204" pitchFamily="34" charset="0"/>
              </a:rPr>
              <a:t>In August 2022, Sector Delaware Bay contacted FWS/DOI regarding usage of a UAS for assessment of pollution spills and Environmentally Sensitive Surveys</a:t>
            </a:r>
          </a:p>
          <a:p>
            <a:pPr marL="342900" indent="-342900" algn="l">
              <a:buFont typeface="Arial" panose="020B0604020202020204" pitchFamily="34" charset="0"/>
              <a:buChar char="•"/>
            </a:pPr>
            <a:r>
              <a:rPr lang="en-US" sz="2400" dirty="0">
                <a:latin typeface="Calibri" panose="020F0502020204030204" pitchFamily="34" charset="0"/>
                <a:cs typeface="Calibri" panose="020F0502020204030204" pitchFamily="34" charset="0"/>
              </a:rPr>
              <a:t>USCG wanted to know how low/high UASs should be flown to minimize harassment of wildlife.</a:t>
            </a:r>
          </a:p>
          <a:p>
            <a:pPr marL="342900" indent="-342900" algn="l">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400" dirty="0">
                <a:latin typeface="Calibri" panose="020F0502020204030204" pitchFamily="34" charset="0"/>
                <a:cs typeface="Calibri" panose="020F0502020204030204" pitchFamily="34" charset="0"/>
              </a:rPr>
              <a:t>RRT 4 had similar questions about UASs usage following Hurricane Ian </a:t>
            </a:r>
          </a:p>
          <a:p>
            <a:pPr marL="342900" indent="-342900" algn="l">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400" dirty="0">
                <a:latin typeface="Calibri" panose="020F0502020204030204" pitchFamily="34" charset="0"/>
                <a:cs typeface="Calibri" panose="020F0502020204030204" pitchFamily="34" charset="0"/>
              </a:rPr>
              <a:t>DOI reached out to NPS/FWS and DOI’s Office of Aviation Services to find out if there special rules governing UASs usage on DOI managed lands, etc.</a:t>
            </a:r>
          </a:p>
          <a:p>
            <a:endParaRPr lang="en-US" dirty="0"/>
          </a:p>
        </p:txBody>
      </p:sp>
      <p:pic>
        <p:nvPicPr>
          <p:cNvPr id="4098" name="Picture 2" descr="See the source image">
            <a:extLst>
              <a:ext uri="{FF2B5EF4-FFF2-40B4-BE49-F238E27FC236}">
                <a16:creationId xmlns:a16="http://schemas.microsoft.com/office/drawing/2014/main" id="{0C43552F-0742-4649-AED9-FA8F8466EF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009" y="3000430"/>
            <a:ext cx="3604004" cy="2425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042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208F-8FFF-409E-812F-1C1CE17C0399}"/>
              </a:ext>
            </a:extLst>
          </p:cNvPr>
          <p:cNvSpPr>
            <a:spLocks noGrp="1"/>
          </p:cNvSpPr>
          <p:nvPr>
            <p:ph type="title"/>
          </p:nvPr>
        </p:nvSpPr>
        <p:spPr/>
        <p:txBody>
          <a:bodyPr/>
          <a:lstStyle/>
          <a:p>
            <a:r>
              <a:rPr lang="en-US" sz="4000" b="0" i="0" u="none" strike="noStrike" baseline="0" dirty="0">
                <a:latin typeface="Times New Roman" panose="02020603050405020304" pitchFamily="18" charset="0"/>
              </a:rPr>
              <a:t>Unmanned Aerial System (UAS) Usage Regulations</a:t>
            </a:r>
            <a:endParaRPr lang="en-US" dirty="0"/>
          </a:p>
        </p:txBody>
      </p:sp>
      <p:sp>
        <p:nvSpPr>
          <p:cNvPr id="3" name="Content Placeholder 2">
            <a:extLst>
              <a:ext uri="{FF2B5EF4-FFF2-40B4-BE49-F238E27FC236}">
                <a16:creationId xmlns:a16="http://schemas.microsoft.com/office/drawing/2014/main" id="{02C97B02-E7C3-4A02-AD01-AB33EAC314B6}"/>
              </a:ext>
            </a:extLst>
          </p:cNvPr>
          <p:cNvSpPr>
            <a:spLocks noGrp="1"/>
          </p:cNvSpPr>
          <p:nvPr>
            <p:ph idx="1"/>
          </p:nvPr>
        </p:nvSpPr>
        <p:spPr/>
        <p:txBody>
          <a:bodyPr>
            <a:normAutofit/>
          </a:bodyPr>
          <a:lstStyle/>
          <a:p>
            <a:pPr marL="342900" indent="-342900" algn="l">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000" dirty="0">
                <a:latin typeface="Calibri" panose="020F0502020204030204" pitchFamily="34" charset="0"/>
                <a:cs typeface="Calibri" panose="020F0502020204030204" pitchFamily="34" charset="0"/>
              </a:rPr>
              <a:t>No special use permit or permission is required to fly a UAS over a Park or Refuge IF the UAS launches/lands off-DOI land, flies at an altitude not resulting in harassment of wildlife, and does not violate any other regulations (airspace is under FAA administration).</a:t>
            </a:r>
          </a:p>
          <a:p>
            <a:pPr marL="342900" indent="-342900" algn="l">
              <a:buFont typeface="Arial" panose="020B0604020202020204" pitchFamily="34" charset="0"/>
              <a:buChar char="•"/>
            </a:pPr>
            <a:r>
              <a:rPr lang="en-US" sz="2000" dirty="0">
                <a:latin typeface="Calibri" panose="020F0502020204030204" pitchFamily="34" charset="0"/>
                <a:cs typeface="Calibri" panose="020F0502020204030204" pitchFamily="34" charset="0"/>
              </a:rPr>
              <a:t>Use of Park or Refuge lands to launch/land a UAS may require the action agency to acquire a special use permit</a:t>
            </a:r>
          </a:p>
          <a:p>
            <a:pPr marL="800100" lvl="1" indent="-342900" algn="l">
              <a:buFont typeface="Arial" panose="020B0604020202020204" pitchFamily="34" charset="0"/>
              <a:buChar char="•"/>
            </a:pPr>
            <a:r>
              <a:rPr lang="en-US" dirty="0">
                <a:latin typeface="Calibri" panose="020F0502020204030204" pitchFamily="34" charset="0"/>
                <a:cs typeface="Calibri" panose="020F0502020204030204" pitchFamily="34" charset="0"/>
              </a:rPr>
              <a:t>Ideally, UAS being used is on the DOD’s Defense Innovation Unit’s Blue UAS cleared list – there are the only ones approved for both emergency and non-emergency use operations by DOI bureaus</a:t>
            </a:r>
          </a:p>
          <a:p>
            <a:pPr marL="1257300" lvl="2" indent="-342900" algn="l">
              <a:buFont typeface="Arial" panose="020B0604020202020204" pitchFamily="34" charset="0"/>
              <a:buChar char="•"/>
            </a:pPr>
            <a:r>
              <a:rPr lang="en-US" sz="2000" dirty="0">
                <a:latin typeface="Calibri" panose="020F0502020204030204" pitchFamily="34" charset="0"/>
                <a:cs typeface="Calibri" panose="020F0502020204030204" pitchFamily="34" charset="0"/>
              </a:rPr>
              <a:t>However, waiver can be obtained if they are the only UAS available</a:t>
            </a:r>
          </a:p>
          <a:p>
            <a:pPr marL="342900" indent="-342900" algn="l">
              <a:buFont typeface="Arial" panose="020B0604020202020204" pitchFamily="34" charset="0"/>
              <a:buChar char="•"/>
            </a:pPr>
            <a:r>
              <a:rPr lang="en-US" sz="2000" dirty="0">
                <a:latin typeface="Calibri" panose="020F0502020204030204" pitchFamily="34" charset="0"/>
                <a:cs typeface="Calibri" panose="020F0502020204030204" pitchFamily="34" charset="0"/>
              </a:rPr>
              <a:t>Coordination with Refuge Manager/Park Superintendent is key</a:t>
            </a:r>
          </a:p>
          <a:p>
            <a:pPr marL="342900" indent="-342900" algn="l">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119933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208F-8FFF-409E-812F-1C1CE17C0399}"/>
              </a:ext>
            </a:extLst>
          </p:cNvPr>
          <p:cNvSpPr>
            <a:spLocks noGrp="1"/>
          </p:cNvSpPr>
          <p:nvPr>
            <p:ph type="title"/>
          </p:nvPr>
        </p:nvSpPr>
        <p:spPr/>
        <p:txBody>
          <a:bodyPr/>
          <a:lstStyle/>
          <a:p>
            <a:r>
              <a:rPr lang="en-US" sz="4000" b="0" i="0" u="none" strike="noStrike" baseline="0" dirty="0">
                <a:latin typeface="Times New Roman" panose="02020603050405020304" pitchFamily="18" charset="0"/>
              </a:rPr>
              <a:t>Unmanned Aerial System (UAS) Usage Regulations</a:t>
            </a:r>
            <a:endParaRPr lang="en-US" dirty="0"/>
          </a:p>
        </p:txBody>
      </p:sp>
      <p:sp>
        <p:nvSpPr>
          <p:cNvPr id="3" name="Content Placeholder 2">
            <a:extLst>
              <a:ext uri="{FF2B5EF4-FFF2-40B4-BE49-F238E27FC236}">
                <a16:creationId xmlns:a16="http://schemas.microsoft.com/office/drawing/2014/main" id="{02C97B02-E7C3-4A02-AD01-AB33EAC314B6}"/>
              </a:ext>
            </a:extLst>
          </p:cNvPr>
          <p:cNvSpPr>
            <a:spLocks noGrp="1"/>
          </p:cNvSpPr>
          <p:nvPr>
            <p:ph idx="1"/>
          </p:nvPr>
        </p:nvSpPr>
        <p:spPr/>
        <p:txBody>
          <a:bodyPr>
            <a:normAutofit/>
          </a:bodyPr>
          <a:lstStyle/>
          <a:p>
            <a:pPr marL="342900" indent="-342900" algn="l">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000" dirty="0">
                <a:latin typeface="Calibri" panose="020F0502020204030204" pitchFamily="34" charset="0"/>
                <a:cs typeface="Calibri" panose="020F0502020204030204" pitchFamily="34" charset="0"/>
              </a:rPr>
              <a:t>Are there other agencies that require special use permits or other requirements to use UASs?</a:t>
            </a:r>
          </a:p>
          <a:p>
            <a:pPr algn="l"/>
            <a:endParaRPr lang="en-US" sz="2000" dirty="0">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000" dirty="0">
                <a:latin typeface="Calibri" panose="020F0502020204030204" pitchFamily="34" charset="0"/>
                <a:cs typeface="Calibri" panose="020F0502020204030204" pitchFamily="34" charset="0"/>
              </a:rPr>
              <a:t>Should RRT guidance on use of UASs be prepared?</a:t>
            </a:r>
          </a:p>
          <a:p>
            <a:pPr algn="l"/>
            <a:endParaRPr lang="en-US" sz="2000" dirty="0">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000" dirty="0">
                <a:latin typeface="Calibri" panose="020F0502020204030204" pitchFamily="34" charset="0"/>
                <a:cs typeface="Calibri" panose="020F0502020204030204" pitchFamily="34" charset="0"/>
              </a:rPr>
              <a:t>Should we explore a MOA/MOU between USCG/EPA and Regional DOI bureaus focused on use of UASs?</a:t>
            </a:r>
          </a:p>
          <a:p>
            <a:pPr marL="342900" indent="-342900" algn="l">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689855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208F-8FFF-409E-812F-1C1CE17C0399}"/>
              </a:ext>
            </a:extLst>
          </p:cNvPr>
          <p:cNvSpPr>
            <a:spLocks noGrp="1"/>
          </p:cNvSpPr>
          <p:nvPr>
            <p:ph type="title"/>
          </p:nvPr>
        </p:nvSpPr>
        <p:spPr/>
        <p:txBody>
          <a:bodyPr/>
          <a:lstStyle/>
          <a:p>
            <a:r>
              <a:rPr lang="en-US" sz="4000" b="0" i="0" u="none" strike="noStrike" baseline="0" dirty="0">
                <a:latin typeface="Times New Roman" panose="02020603050405020304" pitchFamily="18" charset="0"/>
              </a:rPr>
              <a:t>CNRDA Appendices in the RCP</a:t>
            </a:r>
            <a:endParaRPr lang="en-US" dirty="0"/>
          </a:p>
        </p:txBody>
      </p:sp>
      <p:sp>
        <p:nvSpPr>
          <p:cNvPr id="3" name="Content Placeholder 2">
            <a:extLst>
              <a:ext uri="{FF2B5EF4-FFF2-40B4-BE49-F238E27FC236}">
                <a16:creationId xmlns:a16="http://schemas.microsoft.com/office/drawing/2014/main" id="{02C97B02-E7C3-4A02-AD01-AB33EAC314B6}"/>
              </a:ext>
            </a:extLst>
          </p:cNvPr>
          <p:cNvSpPr>
            <a:spLocks noGrp="1"/>
          </p:cNvSpPr>
          <p:nvPr>
            <p:ph idx="1"/>
          </p:nvPr>
        </p:nvSpPr>
        <p:spPr/>
        <p:txBody>
          <a:bodyPr>
            <a:normAutofit/>
          </a:bodyPr>
          <a:lstStyle/>
          <a:p>
            <a:pPr marL="342900" indent="-342900" algn="l">
              <a:buFont typeface="Arial" panose="020B0604020202020204" pitchFamily="34" charset="0"/>
              <a:buChar char="•"/>
            </a:pPr>
            <a:r>
              <a:rPr lang="en-US" dirty="0"/>
              <a:t> Appendix 3-C  1997 Interagency Agreement on ESA</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Appendix 9-E RRT3 NAGPRA Plan of Action Checklist [Reserved]</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Appendix 10 National Resource Damage Assessment (NRDA) [Reserved]</a:t>
            </a:r>
          </a:p>
          <a:p>
            <a:pPr marL="800100" lvl="1"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6813819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94</TotalTime>
  <Words>2196</Words>
  <Application>Microsoft Office PowerPoint</Application>
  <PresentationFormat>Widescreen</PresentationFormat>
  <Paragraphs>131</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Corbel</vt:lpstr>
      <vt:lpstr>Times New Roman</vt:lpstr>
      <vt:lpstr>Wingdings</vt:lpstr>
      <vt:lpstr>Banded</vt:lpstr>
      <vt:lpstr>History</vt:lpstr>
      <vt:lpstr>History</vt:lpstr>
      <vt:lpstr>COMPLIANCE GUIDE FOR NATIONAL HISTORIC PRESERVATION ACT DURING EMERGENCY RESPONSE (ER)</vt:lpstr>
      <vt:lpstr>Important Concepts</vt:lpstr>
      <vt:lpstr>What is a Historic Property Specialist?</vt:lpstr>
      <vt:lpstr>Communication with SHPOs</vt:lpstr>
      <vt:lpstr>Next Steps</vt:lpstr>
      <vt:lpstr>Unmanned Aerial System (UAS) Usage Regulations</vt:lpstr>
      <vt:lpstr>Unmanned Aerial System (UAS) Usage Regulations</vt:lpstr>
      <vt:lpstr>Unmanned Aerial System (UAS) Usage Regulations</vt:lpstr>
      <vt:lpstr>CNRDA Appendices in the RCP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dc:title>
  <dc:creator>Nelson, John V</dc:creator>
  <cp:lastModifiedBy>Nelson, John V</cp:lastModifiedBy>
  <cp:revision>1</cp:revision>
  <dcterms:created xsi:type="dcterms:W3CDTF">2022-12-05T13:33:45Z</dcterms:created>
  <dcterms:modified xsi:type="dcterms:W3CDTF">2022-12-05T15:08:07Z</dcterms:modified>
</cp:coreProperties>
</file>