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7" r:id="rId2"/>
    <p:sldId id="260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, John V" userId="7192d156-ad54-48ad-aba0-3dab32e95ea3" providerId="ADAL" clId="{72DB2598-6861-4B2A-A14D-5A18C92F6906}"/>
    <pc:docChg chg="undo custSel modSld">
      <pc:chgData name="Nelson, John V" userId="7192d156-ad54-48ad-aba0-3dab32e95ea3" providerId="ADAL" clId="{72DB2598-6861-4B2A-A14D-5A18C92F6906}" dt="2022-12-05T15:32:56.626" v="19" actId="207"/>
      <pc:docMkLst>
        <pc:docMk/>
      </pc:docMkLst>
      <pc:sldChg chg="modSp mod">
        <pc:chgData name="Nelson, John V" userId="7192d156-ad54-48ad-aba0-3dab32e95ea3" providerId="ADAL" clId="{72DB2598-6861-4B2A-A14D-5A18C92F6906}" dt="2022-12-05T15:32:56.626" v="19" actId="207"/>
        <pc:sldMkLst>
          <pc:docMk/>
          <pc:sldMk cId="978170105" sldId="260"/>
        </pc:sldMkLst>
        <pc:spChg chg="mod">
          <ac:chgData name="Nelson, John V" userId="7192d156-ad54-48ad-aba0-3dab32e95ea3" providerId="ADAL" clId="{72DB2598-6861-4B2A-A14D-5A18C92F6906}" dt="2022-12-05T15:32:56.626" v="19" actId="207"/>
          <ac:spMkLst>
            <pc:docMk/>
            <pc:sldMk cId="978170105" sldId="260"/>
            <ac:spMk id="11266" creationId="{00000000-0000-0000-0000-000000000000}"/>
          </ac:spMkLst>
        </pc:spChg>
        <pc:spChg chg="mod">
          <ac:chgData name="Nelson, John V" userId="7192d156-ad54-48ad-aba0-3dab32e95ea3" providerId="ADAL" clId="{72DB2598-6861-4B2A-A14D-5A18C92F6906}" dt="2022-12-05T15:32:56.313" v="17" actId="1076"/>
          <ac:spMkLst>
            <pc:docMk/>
            <pc:sldMk cId="978170105" sldId="260"/>
            <ac:spMk id="11267" creationId="{00000000-0000-0000-0000-000000000000}"/>
          </ac:spMkLst>
        </pc:spChg>
      </pc:sldChg>
      <pc:sldChg chg="modSp mod">
        <pc:chgData name="Nelson, John V" userId="7192d156-ad54-48ad-aba0-3dab32e95ea3" providerId="ADAL" clId="{72DB2598-6861-4B2A-A14D-5A18C92F6906}" dt="2022-12-05T15:32:56.167" v="16" actId="207"/>
        <pc:sldMkLst>
          <pc:docMk/>
          <pc:sldMk cId="1858200937" sldId="264"/>
        </pc:sldMkLst>
        <pc:spChg chg="mod">
          <ac:chgData name="Nelson, John V" userId="7192d156-ad54-48ad-aba0-3dab32e95ea3" providerId="ADAL" clId="{72DB2598-6861-4B2A-A14D-5A18C92F6906}" dt="2022-12-05T15:32:56.167" v="16" actId="207"/>
          <ac:spMkLst>
            <pc:docMk/>
            <pc:sldMk cId="1858200937" sldId="264"/>
            <ac:spMk id="2" creationId="{901F7922-B1B9-48A1-B359-7DF76BB34B70}"/>
          </ac:spMkLst>
        </pc:spChg>
        <pc:spChg chg="mod">
          <ac:chgData name="Nelson, John V" userId="7192d156-ad54-48ad-aba0-3dab32e95ea3" providerId="ADAL" clId="{72DB2598-6861-4B2A-A14D-5A18C92F6906}" dt="2022-12-05T15:32:56.018" v="15" actId="207"/>
          <ac:spMkLst>
            <pc:docMk/>
            <pc:sldMk cId="1858200937" sldId="264"/>
            <ac:spMk id="3" creationId="{20D23089-0001-4E91-B88E-9872A0197A1A}"/>
          </ac:spMkLst>
        </pc:spChg>
      </pc:sldChg>
      <pc:sldChg chg="modSp mod">
        <pc:chgData name="Nelson, John V" userId="7192d156-ad54-48ad-aba0-3dab32e95ea3" providerId="ADAL" clId="{72DB2598-6861-4B2A-A14D-5A18C92F6906}" dt="2022-12-05T15:32:55.850" v="14" actId="207"/>
        <pc:sldMkLst>
          <pc:docMk/>
          <pc:sldMk cId="213071836" sldId="265"/>
        </pc:sldMkLst>
        <pc:spChg chg="mod">
          <ac:chgData name="Nelson, John V" userId="7192d156-ad54-48ad-aba0-3dab32e95ea3" providerId="ADAL" clId="{72DB2598-6861-4B2A-A14D-5A18C92F6906}" dt="2022-12-05T15:32:55.850" v="14" actId="207"/>
          <ac:spMkLst>
            <pc:docMk/>
            <pc:sldMk cId="213071836" sldId="265"/>
            <ac:spMk id="2" creationId="{2DD7978F-F413-4BDD-B2C6-9FD64D3B0730}"/>
          </ac:spMkLst>
        </pc:spChg>
      </pc:sldChg>
      <pc:sldChg chg="modSp mod">
        <pc:chgData name="Nelson, John V" userId="7192d156-ad54-48ad-aba0-3dab32e95ea3" providerId="ADAL" clId="{72DB2598-6861-4B2A-A14D-5A18C92F6906}" dt="2022-12-05T15:32:55.706" v="13" actId="207"/>
        <pc:sldMkLst>
          <pc:docMk/>
          <pc:sldMk cId="142570484" sldId="266"/>
        </pc:sldMkLst>
        <pc:spChg chg="mod">
          <ac:chgData name="Nelson, John V" userId="7192d156-ad54-48ad-aba0-3dab32e95ea3" providerId="ADAL" clId="{72DB2598-6861-4B2A-A14D-5A18C92F6906}" dt="2022-12-05T15:32:55.560" v="12" actId="207"/>
          <ac:spMkLst>
            <pc:docMk/>
            <pc:sldMk cId="142570484" sldId="266"/>
            <ac:spMk id="2" creationId="{28F32A17-17D6-4D37-A548-AA0F4F936D47}"/>
          </ac:spMkLst>
        </pc:spChg>
        <pc:spChg chg="mod">
          <ac:chgData name="Nelson, John V" userId="7192d156-ad54-48ad-aba0-3dab32e95ea3" providerId="ADAL" clId="{72DB2598-6861-4B2A-A14D-5A18C92F6906}" dt="2022-12-05T15:32:55.706" v="13" actId="207"/>
          <ac:spMkLst>
            <pc:docMk/>
            <pc:sldMk cId="142570484" sldId="266"/>
            <ac:spMk id="3" creationId="{22A94FC9-A8E1-467E-8EBD-C0568A73518B}"/>
          </ac:spMkLst>
        </pc:spChg>
      </pc:sldChg>
      <pc:sldChg chg="modSp mod">
        <pc:chgData name="Nelson, John V" userId="7192d156-ad54-48ad-aba0-3dab32e95ea3" providerId="ADAL" clId="{72DB2598-6861-4B2A-A14D-5A18C92F6906}" dt="2022-12-05T15:32:55.431" v="11" actId="207"/>
        <pc:sldMkLst>
          <pc:docMk/>
          <pc:sldMk cId="2183789763" sldId="267"/>
        </pc:sldMkLst>
        <pc:spChg chg="mod">
          <ac:chgData name="Nelson, John V" userId="7192d156-ad54-48ad-aba0-3dab32e95ea3" providerId="ADAL" clId="{72DB2598-6861-4B2A-A14D-5A18C92F6906}" dt="2022-12-05T15:32:55.264" v="10" actId="207"/>
          <ac:spMkLst>
            <pc:docMk/>
            <pc:sldMk cId="2183789763" sldId="267"/>
            <ac:spMk id="2" creationId="{04694D73-4DDF-445C-BA31-E98B3C68EEDB}"/>
          </ac:spMkLst>
        </pc:spChg>
        <pc:spChg chg="mod">
          <ac:chgData name="Nelson, John V" userId="7192d156-ad54-48ad-aba0-3dab32e95ea3" providerId="ADAL" clId="{72DB2598-6861-4B2A-A14D-5A18C92F6906}" dt="2022-12-05T15:32:55.431" v="11" actId="207"/>
          <ac:spMkLst>
            <pc:docMk/>
            <pc:sldMk cId="2183789763" sldId="267"/>
            <ac:spMk id="3" creationId="{137EC1CD-8202-4F20-9AFF-2A81CE349682}"/>
          </ac:spMkLst>
        </pc:spChg>
      </pc:sldChg>
      <pc:sldChg chg="modSp mod">
        <pc:chgData name="Nelson, John V" userId="7192d156-ad54-48ad-aba0-3dab32e95ea3" providerId="ADAL" clId="{72DB2598-6861-4B2A-A14D-5A18C92F6906}" dt="2022-12-05T15:32:55.106" v="9" actId="207"/>
        <pc:sldMkLst>
          <pc:docMk/>
          <pc:sldMk cId="1215290668" sldId="268"/>
        </pc:sldMkLst>
        <pc:spChg chg="mod">
          <ac:chgData name="Nelson, John V" userId="7192d156-ad54-48ad-aba0-3dab32e95ea3" providerId="ADAL" clId="{72DB2598-6861-4B2A-A14D-5A18C92F6906}" dt="2022-12-05T15:32:55.106" v="9" actId="207"/>
          <ac:spMkLst>
            <pc:docMk/>
            <pc:sldMk cId="1215290668" sldId="268"/>
            <ac:spMk id="2" creationId="{7EA9C603-EF4F-4A2F-9BB4-744EF395FA76}"/>
          </ac:spMkLst>
        </pc:spChg>
        <pc:spChg chg="mod">
          <ac:chgData name="Nelson, John V" userId="7192d156-ad54-48ad-aba0-3dab32e95ea3" providerId="ADAL" clId="{72DB2598-6861-4B2A-A14D-5A18C92F6906}" dt="2022-12-05T15:32:54.827" v="8" actId="207"/>
          <ac:spMkLst>
            <pc:docMk/>
            <pc:sldMk cId="1215290668" sldId="268"/>
            <ac:spMk id="3" creationId="{218EFA22-C97C-4319-8E78-1D71FCFC7982}"/>
          </ac:spMkLst>
        </pc:spChg>
      </pc:sldChg>
      <pc:sldChg chg="modSp mod">
        <pc:chgData name="Nelson, John V" userId="7192d156-ad54-48ad-aba0-3dab32e95ea3" providerId="ADAL" clId="{72DB2598-6861-4B2A-A14D-5A18C92F6906}" dt="2022-12-05T15:32:54.536" v="6" actId="20577"/>
        <pc:sldMkLst>
          <pc:docMk/>
          <pc:sldMk cId="3938700801" sldId="269"/>
        </pc:sldMkLst>
        <pc:spChg chg="mod">
          <ac:chgData name="Nelson, John V" userId="7192d156-ad54-48ad-aba0-3dab32e95ea3" providerId="ADAL" clId="{72DB2598-6861-4B2A-A14D-5A18C92F6906}" dt="2022-12-05T15:32:54.536" v="6" actId="20577"/>
          <ac:spMkLst>
            <pc:docMk/>
            <pc:sldMk cId="3938700801" sldId="269"/>
            <ac:spMk id="5" creationId="{21E5F3E0-E0B4-4FA7-AF58-F29FF7C3F6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4312B-2B78-484D-8A69-EF10DE005C7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A20C9-9C57-4A89-8D0C-95B9875AF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1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National Response Team – Area Contingency Planning (NRT-ACP) Workgroup: </a:t>
            </a:r>
            <a:r>
              <a:rPr lang="en-US" dirty="0"/>
              <a:t>	</a:t>
            </a:r>
          </a:p>
          <a:p>
            <a:r>
              <a:rPr lang="en-US" dirty="0"/>
              <a:t>The final AAR from the September workshop was presented to the NRT in December 2019. CG-MER and EPA are seeking final, formal approval from the NRT. Data from the AAR was used to develop a detailed Plan of Action and Milestones (POA&amp;M) that will drive workgroup deliverables. The draft POA&amp;M was distributed and discussed with the workgroup on 28 Jan. The next step is for the workgroup to develop task forces to address the objectives/tasks within the POA&amp;M.</a:t>
            </a:r>
          </a:p>
          <a:p>
            <a:r>
              <a:rPr lang="en-US" dirty="0"/>
              <a:t>	</a:t>
            </a:r>
          </a:p>
          <a:p>
            <a:endParaRPr lang="en-US" b="1" dirty="0"/>
          </a:p>
          <a:p>
            <a:r>
              <a:rPr lang="en-US" b="1" dirty="0"/>
              <a:t>PREP Compliance, Coordination and Consistency Committee (PREP4C): </a:t>
            </a:r>
          </a:p>
          <a:p>
            <a:r>
              <a:rPr lang="en-US" dirty="0"/>
              <a:t>The PREP4C met on 04Dec19 and agreed to begin working on updated PREP Guidelines v2016.2. Additionally, MER-2 is looking at changing the request for </a:t>
            </a:r>
            <a:r>
              <a:rPr lang="en-US" b="1" dirty="0"/>
              <a:t>real world credit process</a:t>
            </a:r>
            <a:r>
              <a:rPr lang="en-US" dirty="0"/>
              <a:t> as well as evaluating the possibility of changing the full scale exercise cycle from over every four years to </a:t>
            </a:r>
            <a:r>
              <a:rPr lang="en-US" b="1" dirty="0"/>
              <a:t>one every five years.</a:t>
            </a:r>
            <a:r>
              <a:rPr lang="en-US" dirty="0"/>
              <a:t> This would be in alignment with the Area Maritime Security Plan exercise cycle. </a:t>
            </a:r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43C4C3-D5FB-4AA2-9E53-C5FBD0F02B6D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9143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A20C9-9C57-4A89-8D0C-95B9875AF3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6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31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7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26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36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5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29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0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5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6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AA747B8-B174-4465-BB42-08CB4DCF96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95DD6C7-236E-4989-96BD-46FC2C78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2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Orphanedwells@ios.doi.gov" TargetMode="External"/><Relationship Id="rId2" Type="http://schemas.openxmlformats.org/officeDocument/2006/relationships/hyperlink" Target="http://www.doi.gov/priorities/investing-americas-infrastructur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oi.gov/oepc/legacy-pollution-remediation-and-reclamation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180B70-3E50-4409-95F7-B7D3BDCEB9A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282187"/>
              </p:ext>
            </p:extLst>
          </p:nvPr>
        </p:nvGraphicFramePr>
        <p:xfrm>
          <a:off x="770791" y="2386380"/>
          <a:ext cx="10744199" cy="444198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09001">
                  <a:extLst>
                    <a:ext uri="{9D8B030D-6E8A-4147-A177-3AD203B41FA5}">
                      <a16:colId xmlns:a16="http://schemas.microsoft.com/office/drawing/2014/main" val="1098089135"/>
                    </a:ext>
                  </a:extLst>
                </a:gridCol>
                <a:gridCol w="2803632">
                  <a:extLst>
                    <a:ext uri="{9D8B030D-6E8A-4147-A177-3AD203B41FA5}">
                      <a16:colId xmlns:a16="http://schemas.microsoft.com/office/drawing/2014/main" val="1619191525"/>
                    </a:ext>
                  </a:extLst>
                </a:gridCol>
                <a:gridCol w="2557090">
                  <a:extLst>
                    <a:ext uri="{9D8B030D-6E8A-4147-A177-3AD203B41FA5}">
                      <a16:colId xmlns:a16="http://schemas.microsoft.com/office/drawing/2014/main" val="459729538"/>
                    </a:ext>
                  </a:extLst>
                </a:gridCol>
                <a:gridCol w="3874476">
                  <a:extLst>
                    <a:ext uri="{9D8B030D-6E8A-4147-A177-3AD203B41FA5}">
                      <a16:colId xmlns:a16="http://schemas.microsoft.com/office/drawing/2014/main" val="3293066641"/>
                    </a:ext>
                  </a:extLst>
                </a:gridCol>
              </a:tblGrid>
              <a:tr h="43253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Role</a:t>
                      </a:r>
                    </a:p>
                  </a:txBody>
                  <a:tcPr marL="91447" marR="9144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RRT Member</a:t>
                      </a:r>
                    </a:p>
                  </a:txBody>
                  <a:tcPr marL="91447" marR="9144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Agency</a:t>
                      </a:r>
                    </a:p>
                  </a:txBody>
                  <a:tcPr marL="91447" marR="9144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Contact Info</a:t>
                      </a:r>
                    </a:p>
                  </a:txBody>
                  <a:tcPr marL="91447" marR="9144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25310"/>
                  </a:ext>
                </a:extLst>
              </a:tr>
              <a:tr h="9597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Primary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+mn-lt"/>
                        </a:rPr>
                        <a:t>John Nelson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DOI/OEPC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215-266-5155</a:t>
                      </a:r>
                    </a:p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john_nelson@ios.doi.gov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65711"/>
                  </a:ext>
                </a:extLst>
              </a:tr>
              <a:tr h="9181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VA, PA, WV, MD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Jo Ann Banda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USFWS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804-824-2413</a:t>
                      </a:r>
                    </a:p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Joann_banda@fws.gov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432214"/>
                  </a:ext>
                </a:extLst>
              </a:tr>
              <a:tr h="9181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PA, DE (Delaware Bay)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Sarah Scheaffer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USFWS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609-867-9005</a:t>
                      </a:r>
                    </a:p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Sarah_Scheaffer@fws.gov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82812"/>
                  </a:ext>
                </a:extLst>
              </a:tr>
              <a:tr h="918143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n-lt"/>
                      </a:endParaRP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John Calvin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BSEE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504-616-0147</a:t>
                      </a:r>
                    </a:p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John.calvin@bsee.gov</a:t>
                      </a:r>
                    </a:p>
                  </a:txBody>
                  <a:tcPr marL="91447" marR="91447" marT="45735" marB="457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69510"/>
                  </a:ext>
                </a:extLst>
              </a:tr>
            </a:tbl>
          </a:graphicData>
        </a:graphic>
      </p:graphicFrame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8C9891E-F627-404F-B861-F8C77B2D1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307118"/>
            <a:ext cx="2508249" cy="187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8A4420E9-629B-4187-8207-C9BADD0E6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1" y="323871"/>
            <a:ext cx="1962148" cy="196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31BE5840-AB57-4E98-8EA4-B1046A80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1700"/>
            <a:ext cx="2395538" cy="171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245896" y="142875"/>
            <a:ext cx="8261684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Infrastructure Investment and Jobs Act </a:t>
            </a:r>
            <a:endParaRPr lang="en-US" altLang="en-US" sz="1800" b="1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285876"/>
            <a:ext cx="10744200" cy="5070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Title VI – Methane Reduction Infrastructure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Section 40601: Orphaned Well Site Plugging, Remediation, &amp; Restoration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$4.677 billion total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Expires 9/30/2030</a:t>
            </a:r>
          </a:p>
          <a:p>
            <a:pPr lvl="3"/>
            <a:endParaRPr lang="en-US" sz="2800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1. </a:t>
            </a:r>
            <a:r>
              <a:rPr lang="en-US" sz="2400" u="sng" dirty="0">
                <a:solidFill>
                  <a:schemeClr val="tx1"/>
                </a:solidFill>
              </a:rPr>
              <a:t>State and Tribal Grant Program</a:t>
            </a:r>
            <a:r>
              <a:rPr lang="en-US" sz="2400" dirty="0">
                <a:solidFill>
                  <a:schemeClr val="tx1"/>
                </a:solidFill>
              </a:rPr>
              <a:t> – OEPC</a:t>
            </a:r>
          </a:p>
          <a:p>
            <a:pPr lvl="3"/>
            <a:r>
              <a:rPr lang="en-US" sz="2800" dirty="0">
                <a:solidFill>
                  <a:schemeClr val="tx1"/>
                </a:solidFill>
              </a:rPr>
              <a:t>$4.3 billion for State and private lands [91.4%]</a:t>
            </a:r>
          </a:p>
          <a:p>
            <a:pPr lvl="3"/>
            <a:r>
              <a:rPr lang="en-US" sz="2800" dirty="0">
                <a:solidFill>
                  <a:schemeClr val="tx1"/>
                </a:solidFill>
              </a:rPr>
              <a:t>$150 million for work on Tribal lands [3.2%]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DA2ABD-7806-409C-81AD-A5A8C3C7B6E5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70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F7922-B1B9-48A1-B359-7DF76BB34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Infrastructure Investment and Jobs Act </a:t>
            </a:r>
            <a:br>
              <a:rPr lang="en-US" altLang="en-US" b="1" dirty="0"/>
            </a:br>
            <a:r>
              <a:rPr lang="en-US" altLang="en-US" b="1" dirty="0"/>
              <a:t>What is an Orphaned Well?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23089-0001-4E91-B88E-9872A019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sz="2000" dirty="0"/>
              <a:t>with respect to </a:t>
            </a:r>
            <a:r>
              <a:rPr lang="en-US" sz="2000" b="1" dirty="0"/>
              <a:t>Federal land or Tribal land</a:t>
            </a:r>
            <a:r>
              <a:rPr lang="en-US" sz="2000" dirty="0"/>
              <a:t> = a well…</a:t>
            </a:r>
          </a:p>
          <a:p>
            <a:pPr marL="914400" lvl="1" indent="-457200">
              <a:buAutoNum type="alphaUcParenBoth"/>
            </a:pPr>
            <a:endParaRPr lang="en-US" sz="1100" dirty="0"/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that is not used for an authorized purpose, such as production, injection, or monitoring;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for which no operator can be located;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the operator of which is unable—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to plug the well; and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to remediate and reclaim the well site; or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that is within the National Petroleum Reserve AK</a:t>
            </a:r>
          </a:p>
          <a:p>
            <a:pPr marL="457200" lvl="1" indent="0">
              <a:buNone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respect to </a:t>
            </a:r>
            <a:r>
              <a:rPr lang="en-US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State or private land</a:t>
            </a: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</a:p>
          <a:p>
            <a:pPr marL="457200" lvl="1" indent="0">
              <a:buNone/>
            </a:pPr>
            <a:endParaRPr lang="en-US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meaning given the term by the applicable State; or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that State uses different terminology, has the meaning given another term used by the State to describe a well eligible for plugging, remediation, and reclamation by the State.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0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978F-F413-4BDD-B2C6-9FD64D3B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Infrastructure Investment and Jobs Act</a:t>
            </a:r>
            <a:br>
              <a:rPr lang="en-US" altLang="en-US" b="1" dirty="0"/>
            </a:br>
            <a:r>
              <a:rPr lang="en-US" altLang="en-US" b="1" dirty="0"/>
              <a:t>Eligible Uses of Funds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6AFD3-4E4F-47D8-B4A0-AE3B12551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lug, remediate, &amp; reclaim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orphaned wells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Identify and characterize </a:t>
            </a:r>
            <a:r>
              <a:rPr lang="en-US" sz="20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undocumented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orphaned wells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Rank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orphaned wells based on factors including, public health / safety, potential environmental harm, &amp; other land use priorities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ake information available on a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public website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easure and track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emissions of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methane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and other gases associated with orphaned wells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contamination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of groundwater or surface water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emediate soil &amp;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restore native species habitat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that has been degraded due to the presence of orphaned wells &amp; associated pipelines, facilities, infrastructure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Remediate land adjacent to orphaned wells and decommission or remove associated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pipelines, facilities, infrastructure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dentify and address any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disproportionate burden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of adverse human health or environmental effects of orphaned wells on communities of color, low-income communities, and Tribal &amp; indigenous communities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32A17-17D6-4D37-A548-AA0F4F93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Infrastructure Investment and Jobs Act</a:t>
            </a:r>
            <a:br>
              <a:rPr lang="en-US" altLang="en-US" b="1" dirty="0"/>
            </a:br>
            <a:r>
              <a:rPr lang="en-US" altLang="en-US" b="1" dirty="0"/>
              <a:t>State Grants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94FC9-A8E1-467E-8EBD-C0568A735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/>
              <a:t>Initial Grant ($775M)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Small-scale: up to $5M (capacity)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Large-scale: up to $25M</a:t>
            </a:r>
          </a:p>
          <a:p>
            <a:pPr lvl="2"/>
            <a:r>
              <a:rPr lang="en-US" sz="1200" dirty="0"/>
              <a:t>Lg-scale app deadline 5/13/22</a:t>
            </a:r>
          </a:p>
          <a:p>
            <a:pPr lvl="2"/>
            <a:r>
              <a:rPr lang="en-US" sz="1200" dirty="0"/>
              <a:t>Awards in July/August</a:t>
            </a:r>
          </a:p>
          <a:p>
            <a:pPr marL="914400" lvl="2" indent="0">
              <a:buNone/>
            </a:pPr>
            <a:endParaRPr lang="en-US" sz="1400" dirty="0"/>
          </a:p>
          <a:p>
            <a:r>
              <a:rPr lang="en-US" sz="1800" dirty="0"/>
              <a:t>Formula Grant ($2B)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Job losses in O&amp;G industry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# documented orphaned wells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Cost of plugging, reclamation, </a:t>
            </a:r>
            <a:r>
              <a:rPr lang="en-US" sz="1600" dirty="0" err="1"/>
              <a:t>etc</a:t>
            </a:r>
            <a:endParaRPr lang="en-US" sz="1600" dirty="0"/>
          </a:p>
          <a:p>
            <a:pPr lvl="2"/>
            <a:r>
              <a:rPr lang="en-US" sz="1200" dirty="0"/>
              <a:t>State NOI deadline 12/31/21</a:t>
            </a:r>
          </a:p>
          <a:p>
            <a:pPr lvl="2"/>
            <a:r>
              <a:rPr lang="en-US" sz="1200" dirty="0"/>
              <a:t>State eligibility published 1/31/22</a:t>
            </a:r>
          </a:p>
          <a:p>
            <a:pPr lvl="2"/>
            <a:r>
              <a:rPr lang="en-US" sz="1200" dirty="0"/>
              <a:t>Draft guidance under internal review</a:t>
            </a:r>
          </a:p>
          <a:p>
            <a:pPr lvl="2"/>
            <a:r>
              <a:rPr lang="en-US" sz="1200" dirty="0"/>
              <a:t>Apps to begin ~August/Sept 2022 (60 days)</a:t>
            </a:r>
          </a:p>
          <a:p>
            <a:pPr marL="914400" lvl="2" indent="0">
              <a:buNone/>
            </a:pPr>
            <a:endParaRPr lang="en-US" sz="1400" dirty="0"/>
          </a:p>
          <a:p>
            <a:r>
              <a:rPr lang="en-US" sz="1800" dirty="0"/>
              <a:t>Performance Grants ($1.5B)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Matching Grants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Regulatory Improvements Grants</a:t>
            </a:r>
          </a:p>
          <a:p>
            <a:pPr lvl="2"/>
            <a:r>
              <a:rPr lang="en-US" sz="1200" dirty="0"/>
              <a:t>No sooner than 180 days &gt; Initial Grant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257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94D73-4DDF-445C-BA31-E98B3C68E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Infrastructure Investment and Jobs Act</a:t>
            </a:r>
            <a:br>
              <a:rPr lang="en-US" altLang="en-US" b="1" dirty="0"/>
            </a:br>
            <a:r>
              <a:rPr lang="en-US" altLang="en-US" b="1" dirty="0"/>
              <a:t>Tribal Well Options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EC1CD-8202-4F20-9AFF-2A81CE349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Direct Grant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5 years to obligate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May be Competitive, Formula, or other</a:t>
            </a:r>
          </a:p>
          <a:p>
            <a:pPr marL="0" indent="0" algn="ctr">
              <a:buNone/>
            </a:pPr>
            <a:r>
              <a:rPr lang="en-US" sz="2400" i="1" dirty="0"/>
              <a:t>or</a:t>
            </a:r>
            <a:endParaRPr lang="en-US" sz="1100" i="1" dirty="0"/>
          </a:p>
          <a:p>
            <a:pPr marL="0" indent="0">
              <a:buNone/>
            </a:pPr>
            <a:r>
              <a:rPr lang="en-US" u="sng" dirty="0"/>
              <a:t>In Lieu of a Grant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Request that DOI perform P&amp;A on behalf of the Tribe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OEPC &amp; IESC</a:t>
            </a:r>
          </a:p>
          <a:p>
            <a:pPr marL="0" indent="0" algn="ctr">
              <a:buNone/>
            </a:pPr>
            <a:r>
              <a:rPr lang="en-US" sz="2400" dirty="0"/>
              <a:t>*****</a:t>
            </a:r>
          </a:p>
          <a:p>
            <a:pPr lvl="2"/>
            <a:r>
              <a:rPr lang="en-US" sz="2400" dirty="0"/>
              <a:t>Tribal listening sessions Feb 8-10, 2022</a:t>
            </a:r>
          </a:p>
          <a:p>
            <a:pPr lvl="2"/>
            <a:r>
              <a:rPr lang="en-US" sz="2400" dirty="0"/>
              <a:t>Draft guidance under internal review</a:t>
            </a:r>
          </a:p>
          <a:p>
            <a:pPr lvl="2"/>
            <a:r>
              <a:rPr lang="en-US" sz="2400" dirty="0"/>
              <a:t>Listening sessions late July</a:t>
            </a:r>
          </a:p>
          <a:p>
            <a:pPr lvl="2"/>
            <a:r>
              <a:rPr lang="en-US" sz="2400" dirty="0"/>
              <a:t>Apps to begin ~ Aug/Sept (60 days)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8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9C603-EF4F-4A2F-9BB4-744EF395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Infrastructure Investment and Jobs Act</a:t>
            </a:r>
            <a:br>
              <a:rPr lang="en-US" altLang="en-US" b="1" dirty="0"/>
            </a:br>
            <a:r>
              <a:rPr lang="en-US" altLang="en-US" b="1" dirty="0"/>
              <a:t>Contacts &amp;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EFA22-C97C-4319-8E78-1D71FCFC7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DOI Infrastructure Site</a:t>
            </a:r>
          </a:p>
          <a:p>
            <a:endParaRPr lang="en-US" sz="18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www.doi.gov/priorities/investing-americas-infrastructure</a:t>
            </a:r>
            <a:endParaRPr lang="en-US" sz="2000" dirty="0"/>
          </a:p>
          <a:p>
            <a:pPr lvl="0"/>
            <a:endParaRPr lang="en-US" sz="1800" dirty="0"/>
          </a:p>
          <a:p>
            <a:pPr lvl="0"/>
            <a:r>
              <a:rPr lang="en-US" sz="2400" dirty="0"/>
              <a:t>State &amp; Tribal Grants Program</a:t>
            </a:r>
          </a:p>
          <a:p>
            <a:pPr marL="457200" lvl="1" indent="0">
              <a:buNone/>
            </a:pPr>
            <a:endParaRPr lang="en-US" sz="1800" dirty="0">
              <a:hlinkClick r:id="rId3"/>
            </a:endParaRPr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Orphanedwells@ios.doi.gov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www.doi.gov/oepc/legacy-pollution-remediation-and-reclamation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90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E5F3E0-E0B4-4FA7-AF58-F29FF7C3F6D2}"/>
              </a:ext>
            </a:extLst>
          </p:cNvPr>
          <p:cNvSpPr txBox="1"/>
          <p:nvPr/>
        </p:nvSpPr>
        <p:spPr>
          <a:xfrm>
            <a:off x="666750" y="1602671"/>
            <a:ext cx="1085850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Guidance for State and Tribal Historic Preservation Leaders  on Working with FEMA, NPS, and Other Federal Agencies has been completed. </a:t>
            </a:r>
            <a:endParaRPr lang="en-US" sz="2800" b="0" i="0" u="none" strike="noStrike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Guide designed to provide SHPOs, THPOs, and other historic preservation leaders with information on the ways the federal government assists historic preservation offices following a disaster.</a:t>
            </a:r>
          </a:p>
          <a:p>
            <a:pPr lvl="1"/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DOI will be meeting with SHPOs in Re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gion 3 to share guidance and follow-up on role of ESF #11 and others in disasters.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2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Already met with SHPOs from PA, MD, DC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If you’re interested in obtaining a copy of the guidance, please email John Nelson at john_nelson@ios.doi.gov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870080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478</TotalTime>
  <Words>927</Words>
  <Application>Microsoft Office PowerPoint</Application>
  <PresentationFormat>Widescreen</PresentationFormat>
  <Paragraphs>119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Times New Roman</vt:lpstr>
      <vt:lpstr>Basis</vt:lpstr>
      <vt:lpstr>PowerPoint Presentation</vt:lpstr>
      <vt:lpstr>Infrastructure Investment and Jobs Act </vt:lpstr>
      <vt:lpstr>Infrastructure Investment and Jobs Act  What is an Orphaned Well?</vt:lpstr>
      <vt:lpstr>Infrastructure Investment and Jobs Act Eligible Uses of Funds</vt:lpstr>
      <vt:lpstr>Infrastructure Investment and Jobs Act State Grants</vt:lpstr>
      <vt:lpstr>Infrastructure Investment and Jobs Act Tribal Well Options</vt:lpstr>
      <vt:lpstr>Infrastructure Investment and Jobs Act Contacts &amp; Resources</vt:lpstr>
      <vt:lpstr>PowerPoint Presentation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Report Outs</dc:title>
  <dc:creator>Peterson, Todd M CIV</dc:creator>
  <cp:lastModifiedBy>Nelson, John V</cp:lastModifiedBy>
  <cp:revision>15</cp:revision>
  <dcterms:created xsi:type="dcterms:W3CDTF">2021-06-22T18:16:24Z</dcterms:created>
  <dcterms:modified xsi:type="dcterms:W3CDTF">2022-12-05T15:33:00Z</dcterms:modified>
</cp:coreProperties>
</file>