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36" r:id="rId1"/>
  </p:sldMasterIdLst>
  <p:sldIdLst>
    <p:sldId id="296" r:id="rId2"/>
    <p:sldId id="257" r:id="rId3"/>
    <p:sldId id="258" r:id="rId4"/>
    <p:sldId id="298" r:id="rId5"/>
    <p:sldId id="300" r:id="rId6"/>
    <p:sldId id="301" r:id="rId7"/>
    <p:sldId id="302" r:id="rId8"/>
    <p:sldId id="303" r:id="rId9"/>
    <p:sldId id="299" r:id="rId10"/>
    <p:sldId id="304" r:id="rId11"/>
    <p:sldId id="305" r:id="rId12"/>
    <p:sldId id="306" r:id="rId13"/>
    <p:sldId id="307" r:id="rId14"/>
    <p:sldId id="308" r:id="rId15"/>
    <p:sldId id="309" r:id="rId16"/>
    <p:sldId id="310" r:id="rId17"/>
    <p:sldId id="311" r:id="rId18"/>
  </p:sldIdLst>
  <p:sldSz cx="10058400" cy="7772400"/>
  <p:notesSz cx="10058400" cy="7772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055" autoAdjust="0"/>
    <p:restoredTop sz="94660"/>
  </p:normalViewPr>
  <p:slideViewPr>
    <p:cSldViewPr>
      <p:cViewPr>
        <p:scale>
          <a:sx n="82" d="100"/>
          <a:sy n="82" d="100"/>
        </p:scale>
        <p:origin x="1890" y="57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36658" y="2849882"/>
            <a:ext cx="7260496" cy="2564485"/>
          </a:xfrm>
        </p:spPr>
        <p:txBody>
          <a:bodyPr anchor="b">
            <a:normAutofit/>
          </a:bodyPr>
          <a:lstStyle>
            <a:lvl1pPr>
              <a:defRPr sz="594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6658" y="5414365"/>
            <a:ext cx="7260496" cy="127645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502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5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087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116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14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175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20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23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34890" y="4897313"/>
            <a:ext cx="1535020" cy="886018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5667" y="5133481"/>
            <a:ext cx="643476" cy="413808"/>
          </a:xfrm>
        </p:spPr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2643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9722" y="707325"/>
            <a:ext cx="7248119" cy="1451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6657" y="2418080"/>
            <a:ext cx="7251184" cy="428130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64" y="806020"/>
            <a:ext cx="1494192" cy="575739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997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6657" y="2351170"/>
            <a:ext cx="7251184" cy="1664640"/>
          </a:xfrm>
        </p:spPr>
        <p:txBody>
          <a:bodyPr anchor="b"/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6657" y="4058920"/>
            <a:ext cx="7251184" cy="975120"/>
          </a:xfrm>
        </p:spPr>
        <p:txBody>
          <a:bodyPr anchor="t"/>
          <a:lstStyle>
            <a:lvl1pPr marL="0" indent="0" algn="l"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502920" indent="0">
              <a:buNone/>
              <a:defRPr sz="1980">
                <a:solidFill>
                  <a:schemeClr val="tx1">
                    <a:tint val="75000"/>
                  </a:schemeClr>
                </a:solidFill>
              </a:defRPr>
            </a:lvl2pPr>
            <a:lvl3pPr marL="100584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3pPr>
            <a:lvl4pPr marL="150876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4pPr>
            <a:lvl5pPr marL="201168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5pPr>
            <a:lvl6pPr marL="251460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6pPr>
            <a:lvl7pPr marL="301752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7pPr>
            <a:lvl8pPr marL="352044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8pPr>
            <a:lvl9pPr marL="402336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64" y="3588731"/>
            <a:ext cx="1494192" cy="575739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62351" y="3676693"/>
            <a:ext cx="643476" cy="413808"/>
          </a:xfrm>
        </p:spPr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9829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36658" y="2421601"/>
            <a:ext cx="3517284" cy="42697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71038" y="2421601"/>
            <a:ext cx="3516802" cy="42697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64" y="806020"/>
            <a:ext cx="1494192" cy="575739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62351" y="892821"/>
            <a:ext cx="643476" cy="413808"/>
          </a:xfrm>
        </p:spPr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7955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91887" y="2523509"/>
            <a:ext cx="3162056" cy="653097"/>
          </a:xfrm>
        </p:spPr>
        <p:txBody>
          <a:bodyPr anchor="b">
            <a:noAutofit/>
          </a:bodyPr>
          <a:lstStyle>
            <a:lvl1pPr marL="0" indent="0">
              <a:buNone/>
              <a:defRPr sz="2640" b="0"/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36657" y="3176607"/>
            <a:ext cx="3517285" cy="351979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21770" y="2519851"/>
            <a:ext cx="3160563" cy="653097"/>
          </a:xfrm>
        </p:spPr>
        <p:txBody>
          <a:bodyPr anchor="b">
            <a:noAutofit/>
          </a:bodyPr>
          <a:lstStyle>
            <a:lvl1pPr marL="0" indent="0">
              <a:buNone/>
              <a:defRPr sz="2640" b="0"/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67087" y="3172948"/>
            <a:ext cx="3515248" cy="351979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1/17/2023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64" y="806020"/>
            <a:ext cx="1494192" cy="575739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62351" y="892821"/>
            <a:ext cx="643476" cy="413808"/>
          </a:xfrm>
        </p:spPr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2614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9720" y="707325"/>
            <a:ext cx="7248120" cy="1451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1/17/2023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64" y="806020"/>
            <a:ext cx="1494192" cy="575739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8831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1/17/2023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64" y="806020"/>
            <a:ext cx="1494192" cy="575739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4388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6657" y="505566"/>
            <a:ext cx="2892542" cy="1106487"/>
          </a:xfrm>
        </p:spPr>
        <p:txBody>
          <a:bodyPr anchor="b"/>
          <a:lstStyle>
            <a:lvl1pPr algn="l">
              <a:defRPr sz="2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17843" y="505568"/>
            <a:ext cx="4169997" cy="6136958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36657" y="1811761"/>
            <a:ext cx="2892542" cy="4830761"/>
          </a:xfrm>
        </p:spPr>
        <p:txBody>
          <a:bodyPr/>
          <a:lstStyle>
            <a:lvl1pPr marL="0" indent="0">
              <a:buNone/>
              <a:defRPr sz="1540"/>
            </a:lvl1pPr>
            <a:lvl2pPr marL="502920" indent="0">
              <a:buNone/>
              <a:defRPr sz="1320"/>
            </a:lvl2pPr>
            <a:lvl3pPr marL="1005840" indent="0">
              <a:buNone/>
              <a:defRPr sz="1100"/>
            </a:lvl3pPr>
            <a:lvl4pPr marL="1508760" indent="0">
              <a:buNone/>
              <a:defRPr sz="990"/>
            </a:lvl4pPr>
            <a:lvl5pPr marL="2011680" indent="0">
              <a:buNone/>
              <a:defRPr sz="990"/>
            </a:lvl5pPr>
            <a:lvl6pPr marL="2514600" indent="0">
              <a:buNone/>
              <a:defRPr sz="990"/>
            </a:lvl6pPr>
            <a:lvl7pPr marL="3017520" indent="0">
              <a:buNone/>
              <a:defRPr sz="990"/>
            </a:lvl7pPr>
            <a:lvl8pPr marL="3520440" indent="0">
              <a:buNone/>
              <a:defRPr sz="990"/>
            </a:lvl8pPr>
            <a:lvl9pPr marL="4023360" indent="0">
              <a:buNone/>
              <a:defRPr sz="99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64" y="806020"/>
            <a:ext cx="1494192" cy="575739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6269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6657" y="5440680"/>
            <a:ext cx="7251184" cy="642303"/>
          </a:xfrm>
        </p:spPr>
        <p:txBody>
          <a:bodyPr anchor="b">
            <a:normAutofit/>
          </a:bodyPr>
          <a:lstStyle>
            <a:lvl1pPr algn="l">
              <a:defRPr sz="264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36657" y="719627"/>
            <a:ext cx="7251184" cy="4368966"/>
          </a:xfrm>
        </p:spPr>
        <p:txBody>
          <a:bodyPr anchor="t">
            <a:normAutofit/>
          </a:bodyPr>
          <a:lstStyle>
            <a:lvl1pPr marL="0" indent="0" algn="ctr">
              <a:buNone/>
              <a:defRPr sz="1760"/>
            </a:lvl1pPr>
            <a:lvl2pPr marL="502920" indent="0">
              <a:buNone/>
              <a:defRPr sz="1760"/>
            </a:lvl2pPr>
            <a:lvl3pPr marL="1005840" indent="0">
              <a:buNone/>
              <a:defRPr sz="1760"/>
            </a:lvl3pPr>
            <a:lvl4pPr marL="1508760" indent="0">
              <a:buNone/>
              <a:defRPr sz="1760"/>
            </a:lvl4pPr>
            <a:lvl5pPr marL="2011680" indent="0">
              <a:buNone/>
              <a:defRPr sz="1760"/>
            </a:lvl5pPr>
            <a:lvl6pPr marL="2514600" indent="0">
              <a:buNone/>
              <a:defRPr sz="1760"/>
            </a:lvl6pPr>
            <a:lvl7pPr marL="3017520" indent="0">
              <a:buNone/>
              <a:defRPr sz="1760"/>
            </a:lvl7pPr>
            <a:lvl8pPr marL="3520440" indent="0">
              <a:buNone/>
              <a:defRPr sz="1760"/>
            </a:lvl8pPr>
            <a:lvl9pPr marL="4023360" indent="0">
              <a:buNone/>
              <a:defRPr sz="176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36657" y="6082983"/>
            <a:ext cx="7251184" cy="559540"/>
          </a:xfrm>
        </p:spPr>
        <p:txBody>
          <a:bodyPr>
            <a:normAutofit/>
          </a:bodyPr>
          <a:lstStyle>
            <a:lvl1pPr marL="0" indent="0">
              <a:buNone/>
              <a:defRPr sz="1320"/>
            </a:lvl1pPr>
            <a:lvl2pPr marL="502920" indent="0">
              <a:buNone/>
              <a:defRPr sz="1320"/>
            </a:lvl2pPr>
            <a:lvl3pPr marL="1005840" indent="0">
              <a:buNone/>
              <a:defRPr sz="1100"/>
            </a:lvl3pPr>
            <a:lvl4pPr marL="1508760" indent="0">
              <a:buNone/>
              <a:defRPr sz="990"/>
            </a:lvl4pPr>
            <a:lvl5pPr marL="2011680" indent="0">
              <a:buNone/>
              <a:defRPr sz="990"/>
            </a:lvl5pPr>
            <a:lvl6pPr marL="2514600" indent="0">
              <a:buNone/>
              <a:defRPr sz="990"/>
            </a:lvl6pPr>
            <a:lvl7pPr marL="3017520" indent="0">
              <a:buNone/>
              <a:defRPr sz="990"/>
            </a:lvl7pPr>
            <a:lvl8pPr marL="3520440" indent="0">
              <a:buNone/>
              <a:defRPr sz="990"/>
            </a:lvl8pPr>
            <a:lvl9pPr marL="4023360" indent="0">
              <a:buNone/>
              <a:defRPr sz="99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64" y="5565415"/>
            <a:ext cx="1494192" cy="575739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2351" y="5647500"/>
            <a:ext cx="643476" cy="413808"/>
          </a:xfrm>
        </p:spPr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3388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6657" y="690880"/>
            <a:ext cx="7251184" cy="3532645"/>
          </a:xfrm>
        </p:spPr>
        <p:txBody>
          <a:bodyPr anchor="ctr">
            <a:normAutofit/>
          </a:bodyPr>
          <a:lstStyle>
            <a:lvl1pPr algn="l">
              <a:defRPr sz="528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6657" y="4934585"/>
            <a:ext cx="7251184" cy="1763313"/>
          </a:xfrm>
        </p:spPr>
        <p:txBody>
          <a:bodyPr anchor="ctr">
            <a:normAutofit/>
          </a:bodyPr>
          <a:lstStyle>
            <a:lvl1pPr marL="0" indent="0" algn="l">
              <a:buNone/>
              <a:defRPr sz="198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502920" indent="0">
              <a:buNone/>
              <a:defRPr sz="1980">
                <a:solidFill>
                  <a:schemeClr val="tx1">
                    <a:tint val="75000"/>
                  </a:schemeClr>
                </a:solidFill>
              </a:defRPr>
            </a:lvl2pPr>
            <a:lvl3pPr marL="100584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3pPr>
            <a:lvl4pPr marL="150876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4pPr>
            <a:lvl5pPr marL="201168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5pPr>
            <a:lvl6pPr marL="251460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6pPr>
            <a:lvl7pPr marL="301752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7pPr>
            <a:lvl8pPr marL="352044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8pPr>
            <a:lvl9pPr marL="402336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64" y="3588731"/>
            <a:ext cx="1494192" cy="575739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62351" y="3676693"/>
            <a:ext cx="643476" cy="413808"/>
          </a:xfrm>
        </p:spPr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0697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06936" y="690880"/>
            <a:ext cx="6720546" cy="3281680"/>
          </a:xfrm>
        </p:spPr>
        <p:txBody>
          <a:bodyPr anchor="ctr">
            <a:normAutofit/>
          </a:bodyPr>
          <a:lstStyle>
            <a:lvl1pPr algn="l">
              <a:defRPr sz="528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657569" y="3972560"/>
            <a:ext cx="6219277" cy="4318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76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02920" indent="0">
              <a:buFontTx/>
              <a:buNone/>
              <a:defRPr/>
            </a:lvl2pPr>
            <a:lvl3pPr marL="1005840" indent="0">
              <a:buFontTx/>
              <a:buNone/>
              <a:defRPr/>
            </a:lvl3pPr>
            <a:lvl4pPr marL="1508760" indent="0">
              <a:buFontTx/>
              <a:buNone/>
              <a:defRPr/>
            </a:lvl4pPr>
            <a:lvl5pPr marL="201168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6657" y="4934585"/>
            <a:ext cx="7251184" cy="1763313"/>
          </a:xfrm>
        </p:spPr>
        <p:txBody>
          <a:bodyPr anchor="ctr">
            <a:normAutofit/>
          </a:bodyPr>
          <a:lstStyle>
            <a:lvl1pPr marL="0" indent="0" algn="l">
              <a:buNone/>
              <a:defRPr sz="198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502920" indent="0">
              <a:buNone/>
              <a:defRPr sz="1980">
                <a:solidFill>
                  <a:schemeClr val="tx1">
                    <a:tint val="75000"/>
                  </a:schemeClr>
                </a:solidFill>
              </a:defRPr>
            </a:lvl2pPr>
            <a:lvl3pPr marL="100584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3pPr>
            <a:lvl4pPr marL="150876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4pPr>
            <a:lvl5pPr marL="201168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5pPr>
            <a:lvl6pPr marL="251460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6pPr>
            <a:lvl7pPr marL="301752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7pPr>
            <a:lvl8pPr marL="352044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8pPr>
            <a:lvl9pPr marL="402336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64" y="3588731"/>
            <a:ext cx="1494192" cy="575739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62351" y="3676693"/>
            <a:ext cx="643476" cy="413808"/>
          </a:xfrm>
        </p:spPr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989148" y="734406"/>
            <a:ext cx="503051" cy="662746"/>
          </a:xfrm>
          <a:prstGeom prst="rect">
            <a:avLst/>
          </a:prstGeom>
        </p:spPr>
        <p:txBody>
          <a:bodyPr vert="horz" lIns="100584" tIns="50292" rIns="100584" bIns="50292" rtlCol="0" anchor="ctr">
            <a:noAutofit/>
          </a:bodyPr>
          <a:lstStyle/>
          <a:p>
            <a:pPr lvl="0"/>
            <a:r>
              <a:rPr lang="en-US" sz="88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986487" y="3292680"/>
            <a:ext cx="503051" cy="662746"/>
          </a:xfrm>
          <a:prstGeom prst="rect">
            <a:avLst/>
          </a:prstGeom>
        </p:spPr>
        <p:txBody>
          <a:bodyPr vert="horz" lIns="100584" tIns="50292" rIns="100584" bIns="50292" rtlCol="0" anchor="ctr">
            <a:noAutofit/>
          </a:bodyPr>
          <a:lstStyle/>
          <a:p>
            <a:pPr lvl="0"/>
            <a:r>
              <a:rPr lang="en-US" sz="88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112048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6657" y="2763522"/>
            <a:ext cx="7251184" cy="3088158"/>
          </a:xfrm>
        </p:spPr>
        <p:txBody>
          <a:bodyPr anchor="b">
            <a:normAutofit/>
          </a:bodyPr>
          <a:lstStyle>
            <a:lvl1pPr algn="l">
              <a:defRPr sz="528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36657" y="5872480"/>
            <a:ext cx="7251184" cy="826905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64" y="5565415"/>
            <a:ext cx="1494192" cy="575739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2351" y="5647500"/>
            <a:ext cx="643476" cy="413808"/>
          </a:xfrm>
        </p:spPr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6341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406936" y="690880"/>
            <a:ext cx="6720546" cy="3281680"/>
          </a:xfrm>
        </p:spPr>
        <p:txBody>
          <a:bodyPr anchor="ctr">
            <a:normAutofit/>
          </a:bodyPr>
          <a:lstStyle>
            <a:lvl1pPr algn="l">
              <a:defRPr sz="528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136657" y="4922520"/>
            <a:ext cx="7357121" cy="94996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640">
                <a:solidFill>
                  <a:schemeClr val="accent1"/>
                </a:solidFill>
              </a:defRPr>
            </a:lvl1pPr>
            <a:lvl2pPr marL="502920" indent="0">
              <a:buFontTx/>
              <a:buNone/>
              <a:defRPr/>
            </a:lvl2pPr>
            <a:lvl3pPr marL="1005840" indent="0">
              <a:buFontTx/>
              <a:buNone/>
              <a:defRPr/>
            </a:lvl3pPr>
            <a:lvl4pPr marL="1508760" indent="0">
              <a:buFontTx/>
              <a:buNone/>
              <a:defRPr/>
            </a:lvl4pPr>
            <a:lvl5pPr marL="201168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36657" y="5872480"/>
            <a:ext cx="7357121" cy="826905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64" y="5565415"/>
            <a:ext cx="1494192" cy="575739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2351" y="5647500"/>
            <a:ext cx="643476" cy="413808"/>
          </a:xfrm>
        </p:spPr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989148" y="734406"/>
            <a:ext cx="503051" cy="662746"/>
          </a:xfrm>
          <a:prstGeom prst="rect">
            <a:avLst/>
          </a:prstGeom>
        </p:spPr>
        <p:txBody>
          <a:bodyPr vert="horz" lIns="100584" tIns="50292" rIns="100584" bIns="50292" rtlCol="0" anchor="ctr">
            <a:noAutofit/>
          </a:bodyPr>
          <a:lstStyle/>
          <a:p>
            <a:pPr lvl="0"/>
            <a:r>
              <a:rPr lang="en-US" sz="88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986487" y="3292680"/>
            <a:ext cx="503051" cy="662746"/>
          </a:xfrm>
          <a:prstGeom prst="rect">
            <a:avLst/>
          </a:prstGeom>
        </p:spPr>
        <p:txBody>
          <a:bodyPr vert="horz" lIns="100584" tIns="50292" rIns="100584" bIns="50292" rtlCol="0" anchor="ctr">
            <a:noAutofit/>
          </a:bodyPr>
          <a:lstStyle/>
          <a:p>
            <a:pPr lvl="0"/>
            <a:r>
              <a:rPr lang="en-US" sz="88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851366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6658" y="711061"/>
            <a:ext cx="7251182" cy="3264023"/>
          </a:xfrm>
        </p:spPr>
        <p:txBody>
          <a:bodyPr anchor="ctr">
            <a:normAutofit/>
          </a:bodyPr>
          <a:lstStyle>
            <a:lvl1pPr algn="l">
              <a:defRPr sz="528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136657" y="4922520"/>
            <a:ext cx="7251184" cy="94996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640">
                <a:solidFill>
                  <a:schemeClr val="accent1"/>
                </a:solidFill>
              </a:defRPr>
            </a:lvl1pPr>
            <a:lvl2pPr marL="502920" indent="0">
              <a:buFontTx/>
              <a:buNone/>
              <a:defRPr/>
            </a:lvl2pPr>
            <a:lvl3pPr marL="1005840" indent="0">
              <a:buFontTx/>
              <a:buNone/>
              <a:defRPr/>
            </a:lvl3pPr>
            <a:lvl4pPr marL="1508760" indent="0">
              <a:buFontTx/>
              <a:buNone/>
              <a:defRPr/>
            </a:lvl4pPr>
            <a:lvl5pPr marL="201168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36657" y="5872480"/>
            <a:ext cx="7251184" cy="826905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64" y="5565415"/>
            <a:ext cx="1494192" cy="575739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2351" y="5647500"/>
            <a:ext cx="643476" cy="413808"/>
          </a:xfrm>
        </p:spPr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2732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64" y="806020"/>
            <a:ext cx="1494192" cy="575739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0195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66389" y="711061"/>
            <a:ext cx="1821745" cy="5988326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6658" y="711061"/>
            <a:ext cx="5187983" cy="598832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64" y="806020"/>
            <a:ext cx="1494192" cy="575739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0170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59080"/>
            <a:ext cx="2179320" cy="752377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2463" y="323"/>
            <a:ext cx="2147499" cy="7766697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201168" cy="77724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39720" y="707325"/>
            <a:ext cx="7248120" cy="145167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6657" y="2418080"/>
            <a:ext cx="7251184" cy="44043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49640" y="6953102"/>
            <a:ext cx="843018" cy="41952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6656" y="6953918"/>
            <a:ext cx="6288137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62351" y="892821"/>
            <a:ext cx="643476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200">
                <a:solidFill>
                  <a:srgbClr val="FEFFFF"/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479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</p:sldLayoutIdLst>
  <p:txStyles>
    <p:titleStyle>
      <a:lvl1pPr algn="l" defTabSz="502920" rtl="0" eaLnBrk="1" latinLnBrk="0" hangingPunct="1">
        <a:spcBef>
          <a:spcPct val="0"/>
        </a:spcBef>
        <a:buNone/>
        <a:defRPr sz="396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77190" indent="-377190" algn="l" defTabSz="502920" rtl="0" eaLnBrk="1" latinLnBrk="0" hangingPunct="1">
        <a:spcBef>
          <a:spcPts val="11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98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817245" indent="-314325" algn="l" defTabSz="502920" rtl="0" eaLnBrk="1" latinLnBrk="0" hangingPunct="1">
        <a:spcBef>
          <a:spcPts val="11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76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257300" indent="-251460" algn="l" defTabSz="502920" rtl="0" eaLnBrk="1" latinLnBrk="0" hangingPunct="1">
        <a:spcBef>
          <a:spcPts val="11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54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760220" indent="-251460" algn="l" defTabSz="502920" rtl="0" eaLnBrk="1" latinLnBrk="0" hangingPunct="1">
        <a:spcBef>
          <a:spcPts val="11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3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263140" indent="-251460" algn="l" defTabSz="502920" rtl="0" eaLnBrk="1" latinLnBrk="0" hangingPunct="1">
        <a:spcBef>
          <a:spcPts val="11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3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766060" indent="-251460" algn="l" defTabSz="502920" rtl="0" eaLnBrk="1" latinLnBrk="0" hangingPunct="1">
        <a:spcBef>
          <a:spcPts val="11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3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3268980" indent="-251460" algn="l" defTabSz="502920" rtl="0" eaLnBrk="1" latinLnBrk="0" hangingPunct="1">
        <a:spcBef>
          <a:spcPts val="11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3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771900" indent="-251460" algn="l" defTabSz="502920" rtl="0" eaLnBrk="1" latinLnBrk="0" hangingPunct="1">
        <a:spcBef>
          <a:spcPts val="11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3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4274820" indent="-251460" algn="l" defTabSz="502920" rtl="0" eaLnBrk="1" latinLnBrk="0" hangingPunct="1">
        <a:spcBef>
          <a:spcPts val="11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3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0292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algn="l" defTabSz="50292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algn="l" defTabSz="50292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3pPr>
      <a:lvl4pPr marL="1508760" algn="l" defTabSz="50292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011680" algn="l" defTabSz="50292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algn="l" defTabSz="50292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017520" algn="l" defTabSz="50292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520440" algn="l" defTabSz="50292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023360" algn="l" defTabSz="50292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rt.org/meetings2019)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rt.org/Meetings2019)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rt.org/RRT3_RCP" TargetMode="External"/><Relationship Id="rId2" Type="http://schemas.openxmlformats.org/officeDocument/2006/relationships/hyperlink" Target="http://www.nrt.org/RRT3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eparm.net/R3IACP/Default.aspx" TargetMode="External"/><Relationship Id="rId5" Type="http://schemas.openxmlformats.org/officeDocument/2006/relationships/hyperlink" Target="https://www.nrt.org/WorkgoupHOME" TargetMode="External"/><Relationship Id="rId4" Type="http://schemas.openxmlformats.org/officeDocument/2006/relationships/hyperlink" Target="https://www.nrt.org/meetings2022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75E429-A96D-D9E7-0638-256072082E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0722" y="838200"/>
            <a:ext cx="8241877" cy="2671167"/>
          </a:xfrm>
        </p:spPr>
        <p:txBody>
          <a:bodyPr>
            <a:normAutofit fontScale="90000"/>
          </a:bodyPr>
          <a:lstStyle/>
          <a:p>
            <a:r>
              <a:rPr lang="en-US" dirty="0"/>
              <a:t>Region III Regional Response Team Meeting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6714E2-3942-48E1-77CB-C030AEF719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12103" y="4114800"/>
            <a:ext cx="7260496" cy="1276454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Bethany Beach, DE December 6-8, 2022</a:t>
            </a:r>
          </a:p>
          <a:p>
            <a:endParaRPr lang="en-US" dirty="0"/>
          </a:p>
          <a:p>
            <a:r>
              <a:rPr lang="en-US" dirty="0"/>
              <a:t>Highlights, Action Items, Potential Agenda Topics, Upcoming Meeting Dates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3912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200" y="1086104"/>
            <a:ext cx="8649716" cy="6892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dirty="0">
                <a:solidFill>
                  <a:srgbClr val="3F3F3F"/>
                </a:solidFill>
              </a:rPr>
              <a:t>General</a:t>
            </a:r>
            <a:r>
              <a:rPr sz="4400" spc="-155" dirty="0">
                <a:solidFill>
                  <a:srgbClr val="3F3F3F"/>
                </a:solidFill>
              </a:rPr>
              <a:t> </a:t>
            </a:r>
            <a:r>
              <a:rPr sz="4400" spc="-10" dirty="0">
                <a:solidFill>
                  <a:srgbClr val="3F3F3F"/>
                </a:solidFill>
              </a:rPr>
              <a:t>Information</a:t>
            </a:r>
            <a:r>
              <a:rPr sz="4400" spc="-135" dirty="0">
                <a:solidFill>
                  <a:srgbClr val="3F3F3F"/>
                </a:solidFill>
              </a:rPr>
              <a:t> </a:t>
            </a:r>
            <a:r>
              <a:rPr sz="4400" dirty="0">
                <a:solidFill>
                  <a:srgbClr val="3F3F3F"/>
                </a:solidFill>
              </a:rPr>
              <a:t>to</a:t>
            </a:r>
            <a:r>
              <a:rPr sz="4400" spc="-155" dirty="0">
                <a:solidFill>
                  <a:srgbClr val="3F3F3F"/>
                </a:solidFill>
              </a:rPr>
              <a:t> </a:t>
            </a:r>
            <a:r>
              <a:rPr sz="4400" spc="-10" dirty="0">
                <a:solidFill>
                  <a:srgbClr val="3F3F3F"/>
                </a:solidFill>
              </a:rPr>
              <a:t>Website</a:t>
            </a:r>
            <a:endParaRPr sz="4400" dirty="0"/>
          </a:p>
        </p:txBody>
      </p:sp>
      <p:sp>
        <p:nvSpPr>
          <p:cNvPr id="3" name="object 3"/>
          <p:cNvSpPr txBox="1"/>
          <p:nvPr/>
        </p:nvSpPr>
        <p:spPr>
          <a:xfrm>
            <a:off x="1256791" y="2078989"/>
            <a:ext cx="7894320" cy="3869714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700" marR="5080" algn="just">
              <a:lnSpc>
                <a:spcPct val="94000"/>
              </a:lnSpc>
              <a:spcBef>
                <a:spcPts val="300"/>
              </a:spcBef>
            </a:pPr>
            <a:r>
              <a:rPr sz="2800" dirty="0">
                <a:solidFill>
                  <a:srgbClr val="191B0E"/>
                </a:solidFill>
                <a:latin typeface="Franklin Gothic Book"/>
                <a:cs typeface="Franklin Gothic Book"/>
              </a:rPr>
              <a:t>The</a:t>
            </a:r>
            <a:r>
              <a:rPr sz="2800" spc="-50" dirty="0">
                <a:solidFill>
                  <a:srgbClr val="191B0E"/>
                </a:solidFill>
                <a:latin typeface="Franklin Gothic Book"/>
                <a:cs typeface="Franklin Gothic Book"/>
              </a:rPr>
              <a:t> </a:t>
            </a:r>
            <a:r>
              <a:rPr sz="2800" dirty="0">
                <a:solidFill>
                  <a:srgbClr val="191B0E"/>
                </a:solidFill>
                <a:latin typeface="Franklin Gothic Book"/>
                <a:cs typeface="Franklin Gothic Book"/>
              </a:rPr>
              <a:t>following</a:t>
            </a:r>
            <a:r>
              <a:rPr sz="2800" spc="630" dirty="0">
                <a:solidFill>
                  <a:srgbClr val="191B0E"/>
                </a:solidFill>
                <a:latin typeface="Franklin Gothic Book"/>
                <a:cs typeface="Franklin Gothic Book"/>
              </a:rPr>
              <a:t> </a:t>
            </a:r>
            <a:r>
              <a:rPr sz="2800" dirty="0">
                <a:solidFill>
                  <a:srgbClr val="191B0E"/>
                </a:solidFill>
                <a:latin typeface="Franklin Gothic Book"/>
                <a:cs typeface="Franklin Gothic Book"/>
              </a:rPr>
              <a:t>items</a:t>
            </a:r>
            <a:r>
              <a:rPr sz="2800" spc="-35" dirty="0">
                <a:solidFill>
                  <a:srgbClr val="191B0E"/>
                </a:solidFill>
                <a:latin typeface="Franklin Gothic Book"/>
                <a:cs typeface="Franklin Gothic Book"/>
              </a:rPr>
              <a:t> </a:t>
            </a:r>
            <a:r>
              <a:rPr sz="2800" dirty="0">
                <a:solidFill>
                  <a:srgbClr val="191B0E"/>
                </a:solidFill>
                <a:latin typeface="Franklin Gothic Book"/>
                <a:cs typeface="Franklin Gothic Book"/>
              </a:rPr>
              <a:t>are</a:t>
            </a:r>
            <a:r>
              <a:rPr sz="2800" spc="-40" dirty="0">
                <a:solidFill>
                  <a:srgbClr val="191B0E"/>
                </a:solidFill>
                <a:latin typeface="Franklin Gothic Book"/>
                <a:cs typeface="Franklin Gothic Book"/>
              </a:rPr>
              <a:t> </a:t>
            </a:r>
            <a:r>
              <a:rPr sz="2800" dirty="0">
                <a:solidFill>
                  <a:srgbClr val="191B0E"/>
                </a:solidFill>
                <a:latin typeface="Franklin Gothic Book"/>
                <a:cs typeface="Franklin Gothic Book"/>
              </a:rPr>
              <a:t>posted</a:t>
            </a:r>
            <a:r>
              <a:rPr sz="2800" spc="-35" dirty="0">
                <a:solidFill>
                  <a:srgbClr val="191B0E"/>
                </a:solidFill>
                <a:latin typeface="Franklin Gothic Book"/>
                <a:cs typeface="Franklin Gothic Book"/>
              </a:rPr>
              <a:t> </a:t>
            </a:r>
            <a:r>
              <a:rPr sz="2800" dirty="0">
                <a:solidFill>
                  <a:srgbClr val="191B0E"/>
                </a:solidFill>
                <a:latin typeface="Franklin Gothic Book"/>
                <a:cs typeface="Franklin Gothic Book"/>
              </a:rPr>
              <a:t>on</a:t>
            </a:r>
            <a:r>
              <a:rPr sz="2800" spc="-50" dirty="0">
                <a:solidFill>
                  <a:srgbClr val="191B0E"/>
                </a:solidFill>
                <a:latin typeface="Franklin Gothic Book"/>
                <a:cs typeface="Franklin Gothic Book"/>
              </a:rPr>
              <a:t> </a:t>
            </a:r>
            <a:r>
              <a:rPr sz="2800" dirty="0">
                <a:solidFill>
                  <a:srgbClr val="191B0E"/>
                </a:solidFill>
                <a:latin typeface="Franklin Gothic Book"/>
                <a:cs typeface="Franklin Gothic Book"/>
              </a:rPr>
              <a:t>the</a:t>
            </a:r>
            <a:r>
              <a:rPr sz="2800" spc="-35" dirty="0">
                <a:solidFill>
                  <a:srgbClr val="191B0E"/>
                </a:solidFill>
                <a:latin typeface="Franklin Gothic Book"/>
                <a:cs typeface="Franklin Gothic Book"/>
              </a:rPr>
              <a:t> </a:t>
            </a:r>
            <a:r>
              <a:rPr sz="2800" dirty="0">
                <a:solidFill>
                  <a:srgbClr val="191B0E"/>
                </a:solidFill>
                <a:latin typeface="Franklin Gothic Book"/>
                <a:cs typeface="Franklin Gothic Book"/>
              </a:rPr>
              <a:t>RRT3</a:t>
            </a:r>
            <a:r>
              <a:rPr sz="2800" spc="-35" dirty="0">
                <a:solidFill>
                  <a:srgbClr val="191B0E"/>
                </a:solidFill>
                <a:latin typeface="Franklin Gothic Book"/>
                <a:cs typeface="Franklin Gothic Book"/>
              </a:rPr>
              <a:t> </a:t>
            </a:r>
            <a:r>
              <a:rPr sz="2800" spc="-10" dirty="0">
                <a:solidFill>
                  <a:srgbClr val="191B0E"/>
                </a:solidFill>
                <a:latin typeface="Franklin Gothic Book"/>
                <a:cs typeface="Franklin Gothic Book"/>
              </a:rPr>
              <a:t>Website </a:t>
            </a:r>
            <a:r>
              <a:rPr sz="2800" dirty="0">
                <a:solidFill>
                  <a:srgbClr val="191B0E"/>
                </a:solidFill>
                <a:latin typeface="Franklin Gothic Book"/>
                <a:cs typeface="Franklin Gothic Book"/>
              </a:rPr>
              <a:t>(located</a:t>
            </a:r>
            <a:r>
              <a:rPr sz="2800" spc="-60" dirty="0">
                <a:solidFill>
                  <a:srgbClr val="191B0E"/>
                </a:solidFill>
                <a:latin typeface="Franklin Gothic Book"/>
                <a:cs typeface="Franklin Gothic Book"/>
              </a:rPr>
              <a:t> </a:t>
            </a:r>
            <a:r>
              <a:rPr sz="2800" dirty="0">
                <a:solidFill>
                  <a:srgbClr val="191B0E"/>
                </a:solidFill>
                <a:latin typeface="Franklin Gothic Book"/>
                <a:cs typeface="Franklin Gothic Book"/>
              </a:rPr>
              <a:t>in</a:t>
            </a:r>
            <a:r>
              <a:rPr sz="2800" spc="-55" dirty="0">
                <a:solidFill>
                  <a:srgbClr val="191B0E"/>
                </a:solidFill>
                <a:latin typeface="Franklin Gothic Book"/>
                <a:cs typeface="Franklin Gothic Book"/>
              </a:rPr>
              <a:t> </a:t>
            </a:r>
            <a:r>
              <a:rPr sz="2800" dirty="0">
                <a:solidFill>
                  <a:srgbClr val="191B0E"/>
                </a:solidFill>
                <a:latin typeface="Franklin Gothic Book"/>
                <a:cs typeface="Franklin Gothic Book"/>
              </a:rPr>
              <a:t>the</a:t>
            </a:r>
            <a:r>
              <a:rPr sz="2800" spc="-45" dirty="0">
                <a:solidFill>
                  <a:srgbClr val="191B0E"/>
                </a:solidFill>
                <a:latin typeface="Franklin Gothic Book"/>
                <a:cs typeface="Franklin Gothic Book"/>
              </a:rPr>
              <a:t> </a:t>
            </a:r>
            <a:r>
              <a:rPr sz="2800" dirty="0">
                <a:solidFill>
                  <a:srgbClr val="191B0E"/>
                </a:solidFill>
                <a:latin typeface="Franklin Gothic Book"/>
                <a:cs typeface="Franklin Gothic Book"/>
              </a:rPr>
              <a:t>RRT3</a:t>
            </a:r>
            <a:r>
              <a:rPr sz="2800" spc="-60" dirty="0">
                <a:solidFill>
                  <a:srgbClr val="191B0E"/>
                </a:solidFill>
                <a:latin typeface="Franklin Gothic Book"/>
                <a:cs typeface="Franklin Gothic Book"/>
              </a:rPr>
              <a:t> </a:t>
            </a:r>
            <a:r>
              <a:rPr sz="2800" dirty="0">
                <a:solidFill>
                  <a:srgbClr val="191B0E"/>
                </a:solidFill>
                <a:latin typeface="Franklin Gothic Book"/>
                <a:cs typeface="Franklin Gothic Book"/>
              </a:rPr>
              <a:t>Meetings</a:t>
            </a:r>
            <a:r>
              <a:rPr sz="2800" spc="-60" dirty="0">
                <a:solidFill>
                  <a:srgbClr val="191B0E"/>
                </a:solidFill>
                <a:latin typeface="Franklin Gothic Book"/>
                <a:cs typeface="Franklin Gothic Book"/>
              </a:rPr>
              <a:t> </a:t>
            </a:r>
            <a:r>
              <a:rPr sz="2800" dirty="0">
                <a:solidFill>
                  <a:srgbClr val="191B0E"/>
                </a:solidFill>
                <a:latin typeface="Franklin Gothic Book"/>
                <a:cs typeface="Franklin Gothic Book"/>
              </a:rPr>
              <a:t>20</a:t>
            </a:r>
            <a:r>
              <a:rPr lang="en-US" sz="2800" dirty="0">
                <a:solidFill>
                  <a:srgbClr val="191B0E"/>
                </a:solidFill>
                <a:latin typeface="Franklin Gothic Book"/>
                <a:cs typeface="Franklin Gothic Book"/>
              </a:rPr>
              <a:t>22</a:t>
            </a:r>
            <a:r>
              <a:rPr sz="2800" spc="-65" dirty="0">
                <a:solidFill>
                  <a:srgbClr val="191B0E"/>
                </a:solidFill>
                <a:latin typeface="Franklin Gothic Book"/>
                <a:cs typeface="Franklin Gothic Book"/>
              </a:rPr>
              <a:t> </a:t>
            </a:r>
            <a:r>
              <a:rPr sz="2800" dirty="0">
                <a:solidFill>
                  <a:srgbClr val="191B0E"/>
                </a:solidFill>
                <a:latin typeface="Franklin Gothic Book"/>
                <a:cs typeface="Franklin Gothic Book"/>
              </a:rPr>
              <a:t>webpage</a:t>
            </a:r>
            <a:r>
              <a:rPr sz="2800" spc="-55" dirty="0">
                <a:solidFill>
                  <a:srgbClr val="191B0E"/>
                </a:solidFill>
                <a:latin typeface="Franklin Gothic Book"/>
                <a:cs typeface="Franklin Gothic Book"/>
              </a:rPr>
              <a:t> </a:t>
            </a:r>
            <a:r>
              <a:rPr sz="2800" dirty="0">
                <a:solidFill>
                  <a:srgbClr val="191B0E"/>
                </a:solidFill>
                <a:latin typeface="Franklin Gothic Book"/>
                <a:cs typeface="Franklin Gothic Book"/>
              </a:rPr>
              <a:t>in</a:t>
            </a:r>
            <a:r>
              <a:rPr sz="2800" spc="-55" dirty="0">
                <a:solidFill>
                  <a:srgbClr val="191B0E"/>
                </a:solidFill>
                <a:latin typeface="Franklin Gothic Book"/>
                <a:cs typeface="Franklin Gothic Book"/>
              </a:rPr>
              <a:t> </a:t>
            </a:r>
            <a:r>
              <a:rPr sz="2800" spc="-25" dirty="0">
                <a:solidFill>
                  <a:srgbClr val="191B0E"/>
                </a:solidFill>
                <a:latin typeface="Franklin Gothic Book"/>
                <a:cs typeface="Franklin Gothic Book"/>
              </a:rPr>
              <a:t>the </a:t>
            </a:r>
            <a:r>
              <a:rPr sz="2800" dirty="0">
                <a:solidFill>
                  <a:srgbClr val="191B0E"/>
                </a:solidFill>
                <a:latin typeface="Franklin Gothic Book"/>
                <a:cs typeface="Franklin Gothic Book"/>
              </a:rPr>
              <a:t>“Documents”</a:t>
            </a:r>
            <a:r>
              <a:rPr sz="2800" spc="-80" dirty="0">
                <a:solidFill>
                  <a:srgbClr val="191B0E"/>
                </a:solidFill>
                <a:latin typeface="Franklin Gothic Book"/>
                <a:cs typeface="Franklin Gothic Book"/>
              </a:rPr>
              <a:t> </a:t>
            </a:r>
            <a:r>
              <a:rPr sz="2800" spc="-20" dirty="0">
                <a:solidFill>
                  <a:srgbClr val="191B0E"/>
                </a:solidFill>
                <a:latin typeface="Franklin Gothic Book"/>
                <a:cs typeface="Franklin Gothic Book"/>
              </a:rPr>
              <a:t>Tab</a:t>
            </a:r>
            <a:r>
              <a:rPr sz="2800" spc="-80" dirty="0">
                <a:solidFill>
                  <a:srgbClr val="191B0E"/>
                </a:solidFill>
                <a:latin typeface="Franklin Gothic Book"/>
                <a:cs typeface="Franklin Gothic Book"/>
              </a:rPr>
              <a:t> </a:t>
            </a:r>
            <a:r>
              <a:rPr sz="2800" dirty="0">
                <a:solidFill>
                  <a:srgbClr val="191B0E"/>
                </a:solidFill>
                <a:latin typeface="Franklin Gothic Book"/>
                <a:cs typeface="Franklin Gothic Book"/>
              </a:rPr>
              <a:t>under</a:t>
            </a:r>
            <a:r>
              <a:rPr sz="2800" spc="-80" dirty="0">
                <a:solidFill>
                  <a:srgbClr val="191B0E"/>
                </a:solidFill>
                <a:latin typeface="Franklin Gothic Book"/>
                <a:cs typeface="Franklin Gothic Book"/>
              </a:rPr>
              <a:t> </a:t>
            </a:r>
            <a:r>
              <a:rPr sz="2800" spc="-25" dirty="0">
                <a:solidFill>
                  <a:srgbClr val="191B0E"/>
                </a:solidFill>
                <a:latin typeface="Franklin Gothic Book"/>
                <a:cs typeface="Franklin Gothic Book"/>
              </a:rPr>
              <a:t>“1</a:t>
            </a:r>
            <a:r>
              <a:rPr lang="en-US" sz="2800" spc="-25" dirty="0">
                <a:solidFill>
                  <a:srgbClr val="191B0E"/>
                </a:solidFill>
                <a:latin typeface="Franklin Gothic Book"/>
                <a:cs typeface="Franklin Gothic Book"/>
              </a:rPr>
              <a:t>2</a:t>
            </a:r>
            <a:r>
              <a:rPr sz="2800" spc="-25" dirty="0">
                <a:solidFill>
                  <a:srgbClr val="191B0E"/>
                </a:solidFill>
                <a:latin typeface="Franklin Gothic Book"/>
                <a:cs typeface="Franklin Gothic Book"/>
              </a:rPr>
              <a:t>-</a:t>
            </a:r>
            <a:r>
              <a:rPr sz="2800" spc="-10" dirty="0">
                <a:solidFill>
                  <a:srgbClr val="191B0E"/>
                </a:solidFill>
                <a:latin typeface="Franklin Gothic Book"/>
                <a:cs typeface="Franklin Gothic Book"/>
              </a:rPr>
              <a:t>20</a:t>
            </a:r>
            <a:r>
              <a:rPr lang="en-US" sz="2800" spc="-10" dirty="0">
                <a:solidFill>
                  <a:srgbClr val="191B0E"/>
                </a:solidFill>
                <a:latin typeface="Franklin Gothic Book"/>
                <a:cs typeface="Franklin Gothic Book"/>
              </a:rPr>
              <a:t>22</a:t>
            </a:r>
            <a:r>
              <a:rPr sz="2800" spc="-80" dirty="0">
                <a:solidFill>
                  <a:srgbClr val="191B0E"/>
                </a:solidFill>
                <a:latin typeface="Franklin Gothic Book"/>
                <a:cs typeface="Franklin Gothic Book"/>
              </a:rPr>
              <a:t> </a:t>
            </a:r>
            <a:r>
              <a:rPr sz="2800" spc="-10" dirty="0">
                <a:solidFill>
                  <a:srgbClr val="191B0E"/>
                </a:solidFill>
                <a:latin typeface="Franklin Gothic Book"/>
                <a:cs typeface="Franklin Gothic Book"/>
              </a:rPr>
              <a:t>Meeting”):</a:t>
            </a:r>
            <a:endParaRPr sz="2800" dirty="0">
              <a:latin typeface="Franklin Gothic Book"/>
              <a:cs typeface="Franklin Gothic Book"/>
            </a:endParaRPr>
          </a:p>
          <a:p>
            <a:pPr marL="751840" indent="-457200">
              <a:lnSpc>
                <a:spcPct val="100000"/>
              </a:lnSpc>
              <a:spcBef>
                <a:spcPts val="540"/>
              </a:spcBef>
              <a:buAutoNum type="arabicPeriod"/>
              <a:tabLst>
                <a:tab pos="751840" algn="l"/>
                <a:tab pos="752475" algn="l"/>
              </a:tabLst>
            </a:pPr>
            <a:r>
              <a:rPr sz="2400" i="1" dirty="0">
                <a:solidFill>
                  <a:srgbClr val="191B0E"/>
                </a:solidFill>
                <a:latin typeface="Franklin Gothic Book"/>
                <a:cs typeface="Franklin Gothic Book"/>
              </a:rPr>
              <a:t>Final</a:t>
            </a:r>
            <a:r>
              <a:rPr sz="2400" i="1" spc="-40" dirty="0">
                <a:solidFill>
                  <a:srgbClr val="191B0E"/>
                </a:solidFill>
                <a:latin typeface="Franklin Gothic Book"/>
                <a:cs typeface="Franklin Gothic Book"/>
              </a:rPr>
              <a:t> </a:t>
            </a:r>
            <a:r>
              <a:rPr sz="2400" i="1" spc="-10" dirty="0">
                <a:solidFill>
                  <a:srgbClr val="191B0E"/>
                </a:solidFill>
                <a:latin typeface="Franklin Gothic Book"/>
                <a:cs typeface="Franklin Gothic Book"/>
              </a:rPr>
              <a:t>Agenda</a:t>
            </a:r>
            <a:endParaRPr sz="2400" dirty="0">
              <a:latin typeface="Franklin Gothic Book"/>
              <a:cs typeface="Franklin Gothic Book"/>
            </a:endParaRPr>
          </a:p>
          <a:p>
            <a:pPr marL="751840" indent="-457200">
              <a:lnSpc>
                <a:spcPct val="100000"/>
              </a:lnSpc>
              <a:spcBef>
                <a:spcPts val="530"/>
              </a:spcBef>
              <a:buAutoNum type="arabicPeriod"/>
              <a:tabLst>
                <a:tab pos="751840" algn="l"/>
                <a:tab pos="752475" algn="l"/>
              </a:tabLst>
            </a:pPr>
            <a:r>
              <a:rPr lang="en-US" sz="2400" i="1" dirty="0">
                <a:solidFill>
                  <a:srgbClr val="191B0E"/>
                </a:solidFill>
                <a:latin typeface="Franklin Gothic Book"/>
                <a:cs typeface="Franklin Gothic Book"/>
              </a:rPr>
              <a:t>Detailed Meeting Minutes with </a:t>
            </a:r>
            <a:r>
              <a:rPr sz="2400" i="1" dirty="0">
                <a:solidFill>
                  <a:srgbClr val="191B0E"/>
                </a:solidFill>
                <a:latin typeface="Franklin Gothic Book"/>
                <a:cs typeface="Franklin Gothic Book"/>
              </a:rPr>
              <a:t>List</a:t>
            </a:r>
            <a:r>
              <a:rPr lang="en-US" sz="2400" i="1" dirty="0">
                <a:solidFill>
                  <a:srgbClr val="191B0E"/>
                </a:solidFill>
                <a:latin typeface="Franklin Gothic Book"/>
                <a:cs typeface="Franklin Gothic Book"/>
              </a:rPr>
              <a:t>s</a:t>
            </a:r>
            <a:r>
              <a:rPr sz="2400" i="1" spc="-15" dirty="0">
                <a:solidFill>
                  <a:srgbClr val="191B0E"/>
                </a:solidFill>
                <a:latin typeface="Franklin Gothic Book"/>
                <a:cs typeface="Franklin Gothic Book"/>
              </a:rPr>
              <a:t> </a:t>
            </a:r>
            <a:r>
              <a:rPr sz="2400" i="1" dirty="0">
                <a:solidFill>
                  <a:srgbClr val="191B0E"/>
                </a:solidFill>
                <a:latin typeface="Franklin Gothic Book"/>
                <a:cs typeface="Franklin Gothic Book"/>
              </a:rPr>
              <a:t>of</a:t>
            </a:r>
            <a:r>
              <a:rPr sz="2400" i="1" spc="-10" dirty="0">
                <a:solidFill>
                  <a:srgbClr val="191B0E"/>
                </a:solidFill>
                <a:latin typeface="Franklin Gothic Book"/>
                <a:cs typeface="Franklin Gothic Book"/>
              </a:rPr>
              <a:t> Attendees</a:t>
            </a:r>
            <a:endParaRPr sz="2400" dirty="0">
              <a:latin typeface="Franklin Gothic Book"/>
              <a:cs typeface="Franklin Gothic Book"/>
            </a:endParaRPr>
          </a:p>
          <a:p>
            <a:pPr marL="751840" indent="-457200">
              <a:lnSpc>
                <a:spcPct val="100000"/>
              </a:lnSpc>
              <a:spcBef>
                <a:spcPts val="525"/>
              </a:spcBef>
              <a:buAutoNum type="arabicPeriod"/>
              <a:tabLst>
                <a:tab pos="751840" algn="l"/>
                <a:tab pos="752475" algn="l"/>
              </a:tabLst>
            </a:pPr>
            <a:r>
              <a:rPr sz="2400" i="1" dirty="0">
                <a:solidFill>
                  <a:srgbClr val="191B0E"/>
                </a:solidFill>
                <a:latin typeface="Franklin Gothic Book"/>
                <a:cs typeface="Franklin Gothic Book"/>
              </a:rPr>
              <a:t>This</a:t>
            </a:r>
            <a:r>
              <a:rPr sz="2400" i="1" spc="-5" dirty="0">
                <a:solidFill>
                  <a:srgbClr val="191B0E"/>
                </a:solidFill>
                <a:latin typeface="Franklin Gothic Book"/>
                <a:cs typeface="Franklin Gothic Book"/>
              </a:rPr>
              <a:t> </a:t>
            </a:r>
            <a:r>
              <a:rPr sz="2400" i="1" dirty="0">
                <a:solidFill>
                  <a:srgbClr val="191B0E"/>
                </a:solidFill>
                <a:latin typeface="Franklin Gothic Book"/>
                <a:cs typeface="Franklin Gothic Book"/>
              </a:rPr>
              <a:t>PowerPoint</a:t>
            </a:r>
            <a:r>
              <a:rPr sz="2400" i="1" spc="-10" dirty="0">
                <a:solidFill>
                  <a:srgbClr val="191B0E"/>
                </a:solidFill>
                <a:latin typeface="Franklin Gothic Book"/>
                <a:cs typeface="Franklin Gothic Book"/>
              </a:rPr>
              <a:t> </a:t>
            </a:r>
            <a:r>
              <a:rPr sz="2400" i="1" dirty="0">
                <a:solidFill>
                  <a:srgbClr val="191B0E"/>
                </a:solidFill>
                <a:latin typeface="Franklin Gothic Book"/>
                <a:cs typeface="Franklin Gothic Book"/>
              </a:rPr>
              <a:t>Summary</a:t>
            </a:r>
            <a:r>
              <a:rPr sz="2400" i="1" spc="10" dirty="0">
                <a:solidFill>
                  <a:srgbClr val="191B0E"/>
                </a:solidFill>
                <a:latin typeface="Franklin Gothic Book"/>
                <a:cs typeface="Franklin Gothic Book"/>
              </a:rPr>
              <a:t> </a:t>
            </a:r>
            <a:r>
              <a:rPr sz="2400" i="1" dirty="0">
                <a:solidFill>
                  <a:srgbClr val="191B0E"/>
                </a:solidFill>
                <a:latin typeface="Franklin Gothic Book"/>
                <a:cs typeface="Franklin Gothic Book"/>
              </a:rPr>
              <a:t>of</a:t>
            </a:r>
            <a:r>
              <a:rPr sz="2400" i="1" spc="10" dirty="0">
                <a:solidFill>
                  <a:srgbClr val="191B0E"/>
                </a:solidFill>
                <a:latin typeface="Franklin Gothic Book"/>
                <a:cs typeface="Franklin Gothic Book"/>
              </a:rPr>
              <a:t> </a:t>
            </a:r>
            <a:r>
              <a:rPr sz="2400" i="1" dirty="0">
                <a:solidFill>
                  <a:srgbClr val="191B0E"/>
                </a:solidFill>
                <a:latin typeface="Franklin Gothic Book"/>
                <a:cs typeface="Franklin Gothic Book"/>
              </a:rPr>
              <a:t>the</a:t>
            </a:r>
            <a:r>
              <a:rPr sz="2400" i="1" spc="10" dirty="0">
                <a:solidFill>
                  <a:srgbClr val="191B0E"/>
                </a:solidFill>
                <a:latin typeface="Franklin Gothic Book"/>
                <a:cs typeface="Franklin Gothic Book"/>
              </a:rPr>
              <a:t> </a:t>
            </a:r>
            <a:r>
              <a:rPr sz="2400" i="1" spc="-10" dirty="0">
                <a:solidFill>
                  <a:srgbClr val="191B0E"/>
                </a:solidFill>
                <a:latin typeface="Franklin Gothic Book"/>
                <a:cs typeface="Franklin Gothic Book"/>
              </a:rPr>
              <a:t>Meetings</a:t>
            </a:r>
            <a:endParaRPr sz="2400" dirty="0">
              <a:latin typeface="Franklin Gothic Book"/>
              <a:cs typeface="Franklin Gothic Book"/>
            </a:endParaRPr>
          </a:p>
          <a:p>
            <a:pPr marL="751840" indent="-457200">
              <a:lnSpc>
                <a:spcPct val="100000"/>
              </a:lnSpc>
              <a:spcBef>
                <a:spcPts val="530"/>
              </a:spcBef>
              <a:buAutoNum type="arabicPeriod"/>
              <a:tabLst>
                <a:tab pos="751840" algn="l"/>
                <a:tab pos="752475" algn="l"/>
              </a:tabLst>
            </a:pPr>
            <a:r>
              <a:rPr sz="2400" i="1" spc="-10" dirty="0">
                <a:solidFill>
                  <a:srgbClr val="191B0E"/>
                </a:solidFill>
                <a:latin typeface="Franklin Gothic Book"/>
                <a:cs typeface="Franklin Gothic Book"/>
              </a:rPr>
              <a:t>Presentations</a:t>
            </a:r>
            <a:endParaRPr sz="2400" dirty="0">
              <a:latin typeface="Franklin Gothic Book"/>
              <a:cs typeface="Franklin Gothic Book"/>
            </a:endParaRPr>
          </a:p>
          <a:p>
            <a:pPr marL="751840" indent="-457200">
              <a:lnSpc>
                <a:spcPct val="100000"/>
              </a:lnSpc>
              <a:spcBef>
                <a:spcPts val="520"/>
              </a:spcBef>
              <a:buAutoNum type="arabicPeriod"/>
              <a:tabLst>
                <a:tab pos="751840" algn="l"/>
                <a:tab pos="752475" algn="l"/>
              </a:tabLst>
            </a:pPr>
            <a:r>
              <a:rPr sz="2400" i="1" dirty="0">
                <a:solidFill>
                  <a:srgbClr val="191B0E"/>
                </a:solidFill>
                <a:latin typeface="Franklin Gothic Book"/>
                <a:cs typeface="Franklin Gothic Book"/>
              </a:rPr>
              <a:t>Summary</a:t>
            </a:r>
            <a:r>
              <a:rPr sz="2400" i="1" spc="45" dirty="0">
                <a:solidFill>
                  <a:srgbClr val="191B0E"/>
                </a:solidFill>
                <a:latin typeface="Franklin Gothic Book"/>
                <a:cs typeface="Franklin Gothic Book"/>
              </a:rPr>
              <a:t> </a:t>
            </a:r>
            <a:r>
              <a:rPr sz="2400" i="1" dirty="0">
                <a:solidFill>
                  <a:srgbClr val="191B0E"/>
                </a:solidFill>
                <a:latin typeface="Franklin Gothic Book"/>
                <a:cs typeface="Franklin Gothic Book"/>
              </a:rPr>
              <a:t>of</a:t>
            </a:r>
            <a:r>
              <a:rPr sz="2400" i="1" spc="45" dirty="0">
                <a:solidFill>
                  <a:srgbClr val="191B0E"/>
                </a:solidFill>
                <a:latin typeface="Franklin Gothic Book"/>
                <a:cs typeface="Franklin Gothic Book"/>
              </a:rPr>
              <a:t> </a:t>
            </a:r>
            <a:r>
              <a:rPr sz="2400" i="1" dirty="0">
                <a:solidFill>
                  <a:srgbClr val="191B0E"/>
                </a:solidFill>
                <a:latin typeface="Franklin Gothic Book"/>
                <a:cs typeface="Franklin Gothic Book"/>
              </a:rPr>
              <a:t>Agency</a:t>
            </a:r>
            <a:r>
              <a:rPr sz="2400" i="1" spc="45" dirty="0">
                <a:solidFill>
                  <a:srgbClr val="191B0E"/>
                </a:solidFill>
                <a:latin typeface="Franklin Gothic Book"/>
                <a:cs typeface="Franklin Gothic Book"/>
              </a:rPr>
              <a:t> </a:t>
            </a:r>
            <a:r>
              <a:rPr sz="2400" i="1" dirty="0">
                <a:solidFill>
                  <a:srgbClr val="191B0E"/>
                </a:solidFill>
                <a:latin typeface="Franklin Gothic Book"/>
                <a:cs typeface="Franklin Gothic Book"/>
              </a:rPr>
              <a:t>Report-</a:t>
            </a:r>
            <a:r>
              <a:rPr sz="2400" i="1" spc="-20" dirty="0">
                <a:solidFill>
                  <a:srgbClr val="191B0E"/>
                </a:solidFill>
                <a:latin typeface="Franklin Gothic Book"/>
                <a:cs typeface="Franklin Gothic Book"/>
              </a:rPr>
              <a:t>Outs</a:t>
            </a:r>
            <a:endParaRPr sz="2400" dirty="0">
              <a:latin typeface="Franklin Gothic Book"/>
              <a:cs typeface="Franklin Gothic Book"/>
            </a:endParaRPr>
          </a:p>
          <a:p>
            <a:pPr marL="26034" algn="ctr">
              <a:lnSpc>
                <a:spcPct val="100000"/>
              </a:lnSpc>
              <a:spcBef>
                <a:spcPts val="1075"/>
              </a:spcBef>
            </a:pPr>
            <a:r>
              <a:rPr sz="2000" spc="-10" dirty="0">
                <a:solidFill>
                  <a:srgbClr val="0070C0"/>
                </a:solidFill>
                <a:latin typeface="Franklin Gothic Book"/>
                <a:cs typeface="Franklin Gothic Book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</a:t>
            </a:r>
            <a:r>
              <a:rPr lang="en-US" sz="2000" spc="-10" dirty="0">
                <a:solidFill>
                  <a:srgbClr val="0070C0"/>
                </a:solidFill>
                <a:latin typeface="Franklin Gothic Book"/>
                <a:cs typeface="Franklin Gothic Book"/>
              </a:rPr>
              <a:t>nrt.org/RRT3_2022)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71600" y="76200"/>
            <a:ext cx="6991350" cy="1096325"/>
          </a:xfrm>
          <a:prstGeom prst="rect">
            <a:avLst/>
          </a:prstGeom>
        </p:spPr>
        <p:txBody>
          <a:bodyPr vert="horz" wrap="square" lIns="0" tIns="415162" rIns="0" bIns="0" rtlCol="0">
            <a:spAutoFit/>
          </a:bodyPr>
          <a:lstStyle/>
          <a:p>
            <a:pPr marL="142875">
              <a:lnSpc>
                <a:spcPct val="100000"/>
              </a:lnSpc>
              <a:spcBef>
                <a:spcPts val="95"/>
              </a:spcBef>
            </a:pPr>
            <a:r>
              <a:rPr sz="4400" dirty="0">
                <a:solidFill>
                  <a:srgbClr val="3F3F3F"/>
                </a:solidFill>
                <a:cs typeface="Times New Roman" panose="02020603050405020304" pitchFamily="18" charset="0"/>
              </a:rPr>
              <a:t>General</a:t>
            </a:r>
            <a:r>
              <a:rPr sz="4400" spc="-150" dirty="0">
                <a:solidFill>
                  <a:srgbClr val="3F3F3F"/>
                </a:solidFill>
                <a:cs typeface="Times New Roman" panose="02020603050405020304" pitchFamily="18" charset="0"/>
              </a:rPr>
              <a:t> </a:t>
            </a:r>
            <a:r>
              <a:rPr sz="4400" spc="-10" dirty="0">
                <a:solidFill>
                  <a:srgbClr val="3F3F3F"/>
                </a:solidFill>
                <a:cs typeface="Times New Roman" panose="02020603050405020304" pitchFamily="18" charset="0"/>
              </a:rPr>
              <a:t>Agenda</a:t>
            </a:r>
            <a:endParaRPr sz="4400" dirty="0">
              <a:cs typeface="Times New Roman" panose="02020603050405020304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85800" y="1371600"/>
            <a:ext cx="8839200" cy="6365204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95"/>
              </a:spcBef>
            </a:pPr>
            <a:r>
              <a:rPr sz="2400" spc="-30" dirty="0">
                <a:solidFill>
                  <a:srgbClr val="191B0E"/>
                </a:solidFill>
                <a:cs typeface="Times New Roman" panose="02020603050405020304" pitchFamily="18" charset="0"/>
              </a:rPr>
              <a:t>Tuesday,</a:t>
            </a:r>
            <a:r>
              <a:rPr sz="2400" spc="-95" dirty="0">
                <a:solidFill>
                  <a:srgbClr val="191B0E"/>
                </a:solidFill>
                <a:cs typeface="Times New Roman" panose="02020603050405020304" pitchFamily="18" charset="0"/>
              </a:rPr>
              <a:t> </a:t>
            </a:r>
            <a:r>
              <a:rPr sz="2400" spc="-10" dirty="0">
                <a:solidFill>
                  <a:srgbClr val="191B0E"/>
                </a:solidFill>
                <a:cs typeface="Times New Roman" panose="02020603050405020304" pitchFamily="18" charset="0"/>
              </a:rPr>
              <a:t>1</a:t>
            </a:r>
            <a:r>
              <a:rPr lang="en-US" sz="2400" spc="-10" dirty="0">
                <a:solidFill>
                  <a:srgbClr val="191B0E"/>
                </a:solidFill>
                <a:cs typeface="Times New Roman" panose="02020603050405020304" pitchFamily="18" charset="0"/>
              </a:rPr>
              <a:t>2</a:t>
            </a:r>
            <a:r>
              <a:rPr sz="2400" spc="-10" dirty="0">
                <a:solidFill>
                  <a:srgbClr val="191B0E"/>
                </a:solidFill>
                <a:cs typeface="Times New Roman" panose="02020603050405020304" pitchFamily="18" charset="0"/>
              </a:rPr>
              <a:t>/</a:t>
            </a:r>
            <a:r>
              <a:rPr lang="en-US" sz="2400" spc="-10" dirty="0">
                <a:solidFill>
                  <a:srgbClr val="191B0E"/>
                </a:solidFill>
                <a:cs typeface="Times New Roman" panose="02020603050405020304" pitchFamily="18" charset="0"/>
              </a:rPr>
              <a:t>6</a:t>
            </a:r>
            <a:r>
              <a:rPr sz="2400" spc="-10" dirty="0">
                <a:solidFill>
                  <a:srgbClr val="191B0E"/>
                </a:solidFill>
                <a:cs typeface="Times New Roman" panose="02020603050405020304" pitchFamily="18" charset="0"/>
              </a:rPr>
              <a:t>/20</a:t>
            </a:r>
            <a:r>
              <a:rPr lang="en-US" sz="2400" spc="-10" dirty="0">
                <a:solidFill>
                  <a:srgbClr val="191B0E"/>
                </a:solidFill>
                <a:cs typeface="Times New Roman" panose="02020603050405020304" pitchFamily="18" charset="0"/>
              </a:rPr>
              <a:t>22</a:t>
            </a:r>
            <a:r>
              <a:rPr sz="2400" spc="-10" dirty="0">
                <a:solidFill>
                  <a:srgbClr val="191B0E"/>
                </a:solidFill>
                <a:cs typeface="Times New Roman" panose="02020603050405020304" pitchFamily="18" charset="0"/>
              </a:rPr>
              <a:t>:</a:t>
            </a:r>
            <a:endParaRPr sz="2400" dirty="0">
              <a:cs typeface="Times New Roman" panose="02020603050405020304" pitchFamily="18" charset="0"/>
            </a:endParaRPr>
          </a:p>
          <a:p>
            <a:pPr marL="926465" indent="-383540">
              <a:lnSpc>
                <a:spcPct val="100000"/>
              </a:lnSpc>
              <a:spcBef>
                <a:spcPts val="330"/>
              </a:spcBef>
              <a:buFont typeface="Franklin Gothic Book"/>
              <a:buChar char="–"/>
              <a:tabLst>
                <a:tab pos="926465" algn="l"/>
                <a:tab pos="927100" algn="l"/>
              </a:tabLst>
            </a:pPr>
            <a:r>
              <a:rPr sz="2000" dirty="0">
                <a:solidFill>
                  <a:srgbClr val="191B0E"/>
                </a:solidFill>
                <a:cs typeface="Times New Roman" panose="02020603050405020304" pitchFamily="18" charset="0"/>
              </a:rPr>
              <a:t>Inland</a:t>
            </a:r>
            <a:r>
              <a:rPr sz="2000" spc="-50" dirty="0">
                <a:solidFill>
                  <a:srgbClr val="191B0E"/>
                </a:solidFill>
                <a:cs typeface="Times New Roman" panose="02020603050405020304" pitchFamily="18" charset="0"/>
              </a:rPr>
              <a:t> </a:t>
            </a:r>
            <a:r>
              <a:rPr sz="2000" dirty="0">
                <a:solidFill>
                  <a:srgbClr val="191B0E"/>
                </a:solidFill>
                <a:cs typeface="Times New Roman" panose="02020603050405020304" pitchFamily="18" charset="0"/>
              </a:rPr>
              <a:t>Area</a:t>
            </a:r>
            <a:r>
              <a:rPr sz="2000" spc="-75" dirty="0">
                <a:solidFill>
                  <a:srgbClr val="191B0E"/>
                </a:solidFill>
                <a:cs typeface="Times New Roman" panose="02020603050405020304" pitchFamily="18" charset="0"/>
              </a:rPr>
              <a:t> </a:t>
            </a:r>
            <a:r>
              <a:rPr sz="2000" spc="-10" dirty="0">
                <a:solidFill>
                  <a:srgbClr val="191B0E"/>
                </a:solidFill>
                <a:cs typeface="Times New Roman" panose="02020603050405020304" pitchFamily="18" charset="0"/>
              </a:rPr>
              <a:t>Committee</a:t>
            </a:r>
            <a:r>
              <a:rPr sz="2000" spc="-55" dirty="0">
                <a:solidFill>
                  <a:srgbClr val="191B0E"/>
                </a:solidFill>
                <a:cs typeface="Times New Roman" panose="02020603050405020304" pitchFamily="18" charset="0"/>
              </a:rPr>
              <a:t> </a:t>
            </a:r>
            <a:r>
              <a:rPr sz="2000" spc="-10" dirty="0">
                <a:solidFill>
                  <a:srgbClr val="191B0E"/>
                </a:solidFill>
                <a:cs typeface="Times New Roman" panose="02020603050405020304" pitchFamily="18" charset="0"/>
              </a:rPr>
              <a:t>Meeting</a:t>
            </a:r>
            <a:endParaRPr sz="2000" dirty="0">
              <a:cs typeface="Times New Roman" panose="02020603050405020304" pitchFamily="18" charset="0"/>
            </a:endParaRPr>
          </a:p>
          <a:p>
            <a:pPr marL="926465" indent="-383540">
              <a:lnSpc>
                <a:spcPct val="100000"/>
              </a:lnSpc>
              <a:spcBef>
                <a:spcPts val="315"/>
              </a:spcBef>
              <a:buFont typeface="Franklin Gothic Book"/>
              <a:buChar char="–"/>
              <a:tabLst>
                <a:tab pos="926465" algn="l"/>
                <a:tab pos="927100" algn="l"/>
              </a:tabLst>
            </a:pPr>
            <a:r>
              <a:rPr sz="2000" spc="-10" dirty="0">
                <a:solidFill>
                  <a:srgbClr val="191B0E"/>
                </a:solidFill>
                <a:cs typeface="Times New Roman" panose="02020603050405020304" pitchFamily="18" charset="0"/>
              </a:rPr>
              <a:t>Workgroup</a:t>
            </a:r>
            <a:r>
              <a:rPr sz="2000" spc="-70" dirty="0">
                <a:solidFill>
                  <a:srgbClr val="191B0E"/>
                </a:solidFill>
                <a:cs typeface="Times New Roman" panose="02020603050405020304" pitchFamily="18" charset="0"/>
              </a:rPr>
              <a:t> </a:t>
            </a:r>
            <a:r>
              <a:rPr sz="2000" spc="-10" dirty="0">
                <a:solidFill>
                  <a:srgbClr val="191B0E"/>
                </a:solidFill>
                <a:cs typeface="Times New Roman" panose="02020603050405020304" pitchFamily="18" charset="0"/>
              </a:rPr>
              <a:t>Meetings</a:t>
            </a:r>
            <a:endParaRPr sz="2000" dirty="0">
              <a:cs typeface="Times New Roman" panose="02020603050405020304" pitchFamily="18" charset="0"/>
            </a:endParaRPr>
          </a:p>
          <a:p>
            <a:pPr marL="1383665" lvl="1" indent="-383540">
              <a:lnSpc>
                <a:spcPct val="100000"/>
              </a:lnSpc>
              <a:spcBef>
                <a:spcPts val="365"/>
              </a:spcBef>
              <a:buChar char="■"/>
              <a:tabLst>
                <a:tab pos="1383665" algn="l"/>
                <a:tab pos="1384300" algn="l"/>
              </a:tabLst>
            </a:pPr>
            <a:r>
              <a:rPr lang="en-US" sz="1800" dirty="0">
                <a:solidFill>
                  <a:srgbClr val="191B0E"/>
                </a:solidFill>
                <a:cs typeface="Times New Roman" panose="02020603050405020304" pitchFamily="18" charset="0"/>
              </a:rPr>
              <a:t>Spill Response Countermeasures</a:t>
            </a:r>
          </a:p>
          <a:p>
            <a:pPr marL="1383665" lvl="1" indent="-383540">
              <a:lnSpc>
                <a:spcPct val="100000"/>
              </a:lnSpc>
              <a:spcBef>
                <a:spcPts val="365"/>
              </a:spcBef>
              <a:buChar char="■"/>
              <a:tabLst>
                <a:tab pos="1383665" algn="l"/>
                <a:tab pos="1384300" algn="l"/>
              </a:tabLst>
            </a:pPr>
            <a:r>
              <a:rPr sz="1800" dirty="0">
                <a:solidFill>
                  <a:srgbClr val="191B0E"/>
                </a:solidFill>
                <a:cs typeface="Times New Roman" panose="02020603050405020304" pitchFamily="18" charset="0"/>
              </a:rPr>
              <a:t>Consultation,</a:t>
            </a:r>
            <a:r>
              <a:rPr sz="1800" spc="-60" dirty="0">
                <a:solidFill>
                  <a:srgbClr val="191B0E"/>
                </a:solidFill>
                <a:cs typeface="Times New Roman" panose="02020603050405020304" pitchFamily="18" charset="0"/>
              </a:rPr>
              <a:t> </a:t>
            </a:r>
            <a:r>
              <a:rPr sz="1800" dirty="0">
                <a:solidFill>
                  <a:srgbClr val="191B0E"/>
                </a:solidFill>
                <a:cs typeface="Times New Roman" panose="02020603050405020304" pitchFamily="18" charset="0"/>
              </a:rPr>
              <a:t>Natural</a:t>
            </a:r>
            <a:r>
              <a:rPr sz="1800" spc="-50" dirty="0">
                <a:solidFill>
                  <a:srgbClr val="191B0E"/>
                </a:solidFill>
                <a:cs typeface="Times New Roman" panose="02020603050405020304" pitchFamily="18" charset="0"/>
              </a:rPr>
              <a:t> </a:t>
            </a:r>
            <a:r>
              <a:rPr sz="1800" dirty="0">
                <a:solidFill>
                  <a:srgbClr val="191B0E"/>
                </a:solidFill>
                <a:cs typeface="Times New Roman" panose="02020603050405020304" pitchFamily="18" charset="0"/>
              </a:rPr>
              <a:t>Resources</a:t>
            </a:r>
            <a:r>
              <a:rPr sz="1800" spc="-30" dirty="0">
                <a:solidFill>
                  <a:srgbClr val="191B0E"/>
                </a:solidFill>
                <a:cs typeface="Times New Roman" panose="02020603050405020304" pitchFamily="18" charset="0"/>
              </a:rPr>
              <a:t> </a:t>
            </a:r>
            <a:r>
              <a:rPr sz="1800" dirty="0">
                <a:solidFill>
                  <a:srgbClr val="191B0E"/>
                </a:solidFill>
                <a:cs typeface="Times New Roman" panose="02020603050405020304" pitchFamily="18" charset="0"/>
              </a:rPr>
              <a:t>&amp;</a:t>
            </a:r>
            <a:r>
              <a:rPr sz="1800" spc="-40" dirty="0">
                <a:solidFill>
                  <a:srgbClr val="191B0E"/>
                </a:solidFill>
                <a:cs typeface="Times New Roman" panose="02020603050405020304" pitchFamily="18" charset="0"/>
              </a:rPr>
              <a:t> </a:t>
            </a:r>
            <a:r>
              <a:rPr sz="1800" dirty="0">
                <a:solidFill>
                  <a:srgbClr val="191B0E"/>
                </a:solidFill>
                <a:cs typeface="Times New Roman" panose="02020603050405020304" pitchFamily="18" charset="0"/>
              </a:rPr>
              <a:t>Damage</a:t>
            </a:r>
            <a:r>
              <a:rPr sz="1800" spc="-40" dirty="0">
                <a:solidFill>
                  <a:srgbClr val="191B0E"/>
                </a:solidFill>
                <a:cs typeface="Times New Roman" panose="02020603050405020304" pitchFamily="18" charset="0"/>
              </a:rPr>
              <a:t> </a:t>
            </a:r>
            <a:r>
              <a:rPr sz="1800" spc="-10" dirty="0">
                <a:solidFill>
                  <a:srgbClr val="191B0E"/>
                </a:solidFill>
                <a:cs typeface="Times New Roman" panose="02020603050405020304" pitchFamily="18" charset="0"/>
              </a:rPr>
              <a:t>Assessment</a:t>
            </a:r>
            <a:endParaRPr lang="en-US" sz="1800" spc="-10" dirty="0">
              <a:solidFill>
                <a:srgbClr val="191B0E"/>
              </a:solidFill>
              <a:cs typeface="Times New Roman" panose="02020603050405020304" pitchFamily="18" charset="0"/>
            </a:endParaRPr>
          </a:p>
          <a:p>
            <a:pPr marL="1383665" lvl="1" indent="-383540">
              <a:lnSpc>
                <a:spcPct val="100000"/>
              </a:lnSpc>
              <a:spcBef>
                <a:spcPts val="365"/>
              </a:spcBef>
              <a:buChar char="■"/>
              <a:tabLst>
                <a:tab pos="1383665" algn="l"/>
                <a:tab pos="1384300" algn="l"/>
              </a:tabLst>
            </a:pPr>
            <a:r>
              <a:rPr lang="en-US" spc="-10" dirty="0">
                <a:solidFill>
                  <a:srgbClr val="191B0E"/>
                </a:solidFill>
                <a:cs typeface="Times New Roman" panose="02020603050405020304" pitchFamily="18" charset="0"/>
              </a:rPr>
              <a:t>RCP Re-write</a:t>
            </a:r>
            <a:endParaRPr sz="1800" dirty="0">
              <a:cs typeface="Times New Roman" panose="02020603050405020304" pitchFamily="18" charset="0"/>
            </a:endParaRPr>
          </a:p>
          <a:p>
            <a:pPr marL="1383665" lvl="1" indent="-383540">
              <a:lnSpc>
                <a:spcPct val="100000"/>
              </a:lnSpc>
              <a:spcBef>
                <a:spcPts val="350"/>
              </a:spcBef>
              <a:buChar char="■"/>
              <a:tabLst>
                <a:tab pos="1383665" algn="l"/>
                <a:tab pos="1384300" algn="l"/>
              </a:tabLst>
            </a:pPr>
            <a:r>
              <a:rPr sz="1800" dirty="0">
                <a:solidFill>
                  <a:srgbClr val="191B0E"/>
                </a:solidFill>
                <a:cs typeface="Times New Roman" panose="02020603050405020304" pitchFamily="18" charset="0"/>
              </a:rPr>
              <a:t>Information</a:t>
            </a:r>
            <a:r>
              <a:rPr sz="1800" spc="-45" dirty="0">
                <a:solidFill>
                  <a:srgbClr val="191B0E"/>
                </a:solidFill>
                <a:cs typeface="Times New Roman" panose="02020603050405020304" pitchFamily="18" charset="0"/>
              </a:rPr>
              <a:t> </a:t>
            </a:r>
            <a:r>
              <a:rPr sz="1800" dirty="0">
                <a:solidFill>
                  <a:srgbClr val="191B0E"/>
                </a:solidFill>
                <a:cs typeface="Times New Roman" panose="02020603050405020304" pitchFamily="18" charset="0"/>
              </a:rPr>
              <a:t>Management</a:t>
            </a:r>
            <a:r>
              <a:rPr sz="1800" spc="-25" dirty="0">
                <a:solidFill>
                  <a:srgbClr val="191B0E"/>
                </a:solidFill>
                <a:cs typeface="Times New Roman" panose="02020603050405020304" pitchFamily="18" charset="0"/>
              </a:rPr>
              <a:t> </a:t>
            </a:r>
            <a:r>
              <a:rPr sz="1800" dirty="0">
                <a:solidFill>
                  <a:srgbClr val="191B0E"/>
                </a:solidFill>
                <a:cs typeface="Times New Roman" panose="02020603050405020304" pitchFamily="18" charset="0"/>
              </a:rPr>
              <a:t>and</a:t>
            </a:r>
            <a:r>
              <a:rPr sz="1800" spc="-20" dirty="0">
                <a:solidFill>
                  <a:srgbClr val="191B0E"/>
                </a:solidFill>
                <a:cs typeface="Times New Roman" panose="02020603050405020304" pitchFamily="18" charset="0"/>
              </a:rPr>
              <a:t> </a:t>
            </a:r>
            <a:r>
              <a:rPr sz="1800" spc="-10" dirty="0">
                <a:solidFill>
                  <a:srgbClr val="191B0E"/>
                </a:solidFill>
                <a:cs typeface="Times New Roman" panose="02020603050405020304" pitchFamily="18" charset="0"/>
              </a:rPr>
              <a:t>Outreach</a:t>
            </a:r>
            <a:endParaRPr sz="1800" dirty="0"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  <a:spcBef>
                <a:spcPts val="225"/>
              </a:spcBef>
            </a:pPr>
            <a:r>
              <a:rPr sz="2400" spc="-10" dirty="0">
                <a:solidFill>
                  <a:srgbClr val="191B0E"/>
                </a:solidFill>
                <a:cs typeface="Times New Roman" panose="02020603050405020304" pitchFamily="18" charset="0"/>
              </a:rPr>
              <a:t>Wednesday,</a:t>
            </a:r>
            <a:r>
              <a:rPr sz="2400" spc="-120" dirty="0">
                <a:solidFill>
                  <a:srgbClr val="191B0E"/>
                </a:solidFill>
                <a:cs typeface="Times New Roman" panose="02020603050405020304" pitchFamily="18" charset="0"/>
              </a:rPr>
              <a:t> </a:t>
            </a:r>
            <a:r>
              <a:rPr lang="en-US" sz="2400" spc="-10" dirty="0">
                <a:solidFill>
                  <a:srgbClr val="191B0E"/>
                </a:solidFill>
                <a:cs typeface="Times New Roman" panose="02020603050405020304" pitchFamily="18" charset="0"/>
              </a:rPr>
              <a:t>12/7/2022 </a:t>
            </a:r>
            <a:r>
              <a:rPr sz="2400" spc="-10" dirty="0">
                <a:solidFill>
                  <a:srgbClr val="191B0E"/>
                </a:solidFill>
                <a:cs typeface="Times New Roman" panose="02020603050405020304" pitchFamily="18" charset="0"/>
              </a:rPr>
              <a:t>:</a:t>
            </a:r>
            <a:endParaRPr sz="2400" dirty="0">
              <a:cs typeface="Times New Roman" panose="02020603050405020304" pitchFamily="18" charset="0"/>
            </a:endParaRPr>
          </a:p>
          <a:p>
            <a:pPr marL="926465" indent="-383540">
              <a:lnSpc>
                <a:spcPct val="100000"/>
              </a:lnSpc>
              <a:spcBef>
                <a:spcPts val="325"/>
              </a:spcBef>
              <a:buFont typeface="Franklin Gothic Book"/>
              <a:buChar char="–"/>
              <a:tabLst>
                <a:tab pos="926465" algn="l"/>
                <a:tab pos="927100" algn="l"/>
              </a:tabLst>
            </a:pPr>
            <a:r>
              <a:rPr sz="2000" spc="-10" dirty="0">
                <a:solidFill>
                  <a:srgbClr val="191B0E"/>
                </a:solidFill>
                <a:cs typeface="Times New Roman" panose="02020603050405020304" pitchFamily="18" charset="0"/>
              </a:rPr>
              <a:t>Workgroup</a:t>
            </a:r>
            <a:r>
              <a:rPr sz="2000" spc="-70" dirty="0">
                <a:solidFill>
                  <a:srgbClr val="191B0E"/>
                </a:solidFill>
                <a:cs typeface="Times New Roman" panose="02020603050405020304" pitchFamily="18" charset="0"/>
              </a:rPr>
              <a:t> </a:t>
            </a:r>
            <a:r>
              <a:rPr sz="2000" spc="-10" dirty="0">
                <a:solidFill>
                  <a:srgbClr val="191B0E"/>
                </a:solidFill>
                <a:cs typeface="Times New Roman" panose="02020603050405020304" pitchFamily="18" charset="0"/>
              </a:rPr>
              <a:t>Meetings:</a:t>
            </a:r>
            <a:endParaRPr sz="2000" dirty="0">
              <a:cs typeface="Times New Roman" panose="02020603050405020304" pitchFamily="18" charset="0"/>
            </a:endParaRPr>
          </a:p>
          <a:p>
            <a:pPr marL="1383665" lvl="1" indent="-383540">
              <a:lnSpc>
                <a:spcPct val="100000"/>
              </a:lnSpc>
              <a:spcBef>
                <a:spcPts val="359"/>
              </a:spcBef>
              <a:buChar char="■"/>
              <a:tabLst>
                <a:tab pos="1383665" algn="l"/>
                <a:tab pos="1384300" algn="l"/>
              </a:tabLst>
            </a:pPr>
            <a:r>
              <a:rPr lang="en-US" sz="1800" dirty="0">
                <a:solidFill>
                  <a:srgbClr val="191B0E"/>
                </a:solidFill>
                <a:cs typeface="Times New Roman" panose="02020603050405020304" pitchFamily="18" charset="0"/>
              </a:rPr>
              <a:t>Training Workgroup</a:t>
            </a:r>
            <a:endParaRPr sz="1800" dirty="0">
              <a:cs typeface="Times New Roman" panose="02020603050405020304" pitchFamily="18" charset="0"/>
            </a:endParaRPr>
          </a:p>
          <a:p>
            <a:pPr marL="926465" marR="498475" indent="-384175">
              <a:lnSpc>
                <a:spcPts val="2020"/>
              </a:lnSpc>
              <a:spcBef>
                <a:spcPts val="695"/>
              </a:spcBef>
              <a:buFont typeface="Franklin Gothic Book"/>
              <a:buChar char="–"/>
              <a:tabLst>
                <a:tab pos="926465" algn="l"/>
                <a:tab pos="927100" algn="l"/>
              </a:tabLst>
            </a:pPr>
            <a:r>
              <a:rPr sz="2000" dirty="0">
                <a:solidFill>
                  <a:srgbClr val="191B0E"/>
                </a:solidFill>
                <a:cs typeface="Times New Roman" panose="02020603050405020304" pitchFamily="18" charset="0"/>
              </a:rPr>
              <a:t>Presentations</a:t>
            </a:r>
            <a:r>
              <a:rPr sz="2000" spc="-65" dirty="0">
                <a:solidFill>
                  <a:srgbClr val="191B0E"/>
                </a:solidFill>
                <a:cs typeface="Times New Roman" panose="02020603050405020304" pitchFamily="18" charset="0"/>
              </a:rPr>
              <a:t> </a:t>
            </a:r>
            <a:r>
              <a:rPr sz="2000" dirty="0">
                <a:solidFill>
                  <a:srgbClr val="191B0E"/>
                </a:solidFill>
                <a:cs typeface="Times New Roman" panose="02020603050405020304" pitchFamily="18" charset="0"/>
              </a:rPr>
              <a:t>(including</a:t>
            </a:r>
            <a:r>
              <a:rPr sz="2000" spc="-55" dirty="0">
                <a:solidFill>
                  <a:srgbClr val="191B0E"/>
                </a:solidFill>
                <a:cs typeface="Times New Roman" panose="02020603050405020304" pitchFamily="18" charset="0"/>
              </a:rPr>
              <a:t> </a:t>
            </a:r>
            <a:r>
              <a:rPr sz="2000" spc="-10" dirty="0">
                <a:solidFill>
                  <a:srgbClr val="191B0E"/>
                </a:solidFill>
                <a:cs typeface="Times New Roman" panose="02020603050405020304" pitchFamily="18" charset="0"/>
              </a:rPr>
              <a:t>EPA</a:t>
            </a:r>
            <a:r>
              <a:rPr lang="en-US" sz="2000" spc="-75" dirty="0">
                <a:solidFill>
                  <a:srgbClr val="191B0E"/>
                </a:solidFill>
                <a:cs typeface="Times New Roman" panose="02020603050405020304" pitchFamily="18" charset="0"/>
              </a:rPr>
              <a:t>, Baltimore National Aquarium Response Program, NOAA Satellite Program and Marine Debris Program, </a:t>
            </a:r>
            <a:r>
              <a:rPr sz="2000" dirty="0">
                <a:solidFill>
                  <a:srgbClr val="191B0E"/>
                </a:solidFill>
                <a:cs typeface="Times New Roman" panose="02020603050405020304" pitchFamily="18" charset="0"/>
              </a:rPr>
              <a:t>and</a:t>
            </a:r>
            <a:r>
              <a:rPr sz="2000" spc="-60" dirty="0">
                <a:solidFill>
                  <a:srgbClr val="191B0E"/>
                </a:solidFill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rgbClr val="191B0E"/>
                </a:solidFill>
                <a:cs typeface="Times New Roman" panose="02020603050405020304" pitchFamily="18" charset="0"/>
              </a:rPr>
              <a:t>Verizon Response Team</a:t>
            </a:r>
            <a:r>
              <a:rPr sz="2000" spc="-85" dirty="0">
                <a:solidFill>
                  <a:srgbClr val="191B0E"/>
                </a:solidFill>
                <a:cs typeface="Times New Roman" panose="02020603050405020304" pitchFamily="18" charset="0"/>
              </a:rPr>
              <a:t> </a:t>
            </a:r>
            <a:r>
              <a:rPr sz="2000" spc="-10" dirty="0">
                <a:solidFill>
                  <a:srgbClr val="191B0E"/>
                </a:solidFill>
                <a:cs typeface="Times New Roman" panose="02020603050405020304" pitchFamily="18" charset="0"/>
              </a:rPr>
              <a:t>Capabilities demonstrations)</a:t>
            </a:r>
            <a:endParaRPr sz="2000" dirty="0">
              <a:cs typeface="Times New Roman" panose="02020603050405020304" pitchFamily="18" charset="0"/>
            </a:endParaRPr>
          </a:p>
          <a:p>
            <a:pPr marL="926465" indent="-383540">
              <a:lnSpc>
                <a:spcPct val="100000"/>
              </a:lnSpc>
              <a:spcBef>
                <a:spcPts val="310"/>
              </a:spcBef>
              <a:buFont typeface="Franklin Gothic Book"/>
              <a:buChar char="–"/>
              <a:tabLst>
                <a:tab pos="926465" algn="l"/>
                <a:tab pos="927100" algn="l"/>
              </a:tabLst>
            </a:pPr>
            <a:r>
              <a:rPr sz="2000" spc="-10" dirty="0">
                <a:solidFill>
                  <a:srgbClr val="191B0E"/>
                </a:solidFill>
                <a:cs typeface="Times New Roman" panose="02020603050405020304" pitchFamily="18" charset="0"/>
              </a:rPr>
              <a:t>Executive</a:t>
            </a:r>
            <a:r>
              <a:rPr sz="2000" spc="-85" dirty="0">
                <a:solidFill>
                  <a:srgbClr val="191B0E"/>
                </a:solidFill>
                <a:cs typeface="Times New Roman" panose="02020603050405020304" pitchFamily="18" charset="0"/>
              </a:rPr>
              <a:t> </a:t>
            </a:r>
            <a:r>
              <a:rPr sz="2000" spc="-10" dirty="0">
                <a:solidFill>
                  <a:srgbClr val="191B0E"/>
                </a:solidFill>
                <a:cs typeface="Times New Roman" panose="02020603050405020304" pitchFamily="18" charset="0"/>
              </a:rPr>
              <a:t>Committee</a:t>
            </a:r>
            <a:r>
              <a:rPr lang="en-US" sz="2000" spc="-10" dirty="0">
                <a:solidFill>
                  <a:srgbClr val="191B0E"/>
                </a:solidFill>
                <a:cs typeface="Times New Roman" panose="02020603050405020304" pitchFamily="18" charset="0"/>
              </a:rPr>
              <a:t>, RRTIII Co-Chairs meeting, States only session, Coast Guard only session.</a:t>
            </a:r>
            <a:endParaRPr sz="2000" dirty="0"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  <a:spcBef>
                <a:spcPts val="229"/>
              </a:spcBef>
            </a:pPr>
            <a:r>
              <a:rPr sz="2400" spc="-10" dirty="0">
                <a:solidFill>
                  <a:srgbClr val="191B0E"/>
                </a:solidFill>
                <a:cs typeface="Times New Roman" panose="02020603050405020304" pitchFamily="18" charset="0"/>
              </a:rPr>
              <a:t>Thursday,</a:t>
            </a:r>
            <a:r>
              <a:rPr sz="2400" spc="-70" dirty="0">
                <a:solidFill>
                  <a:srgbClr val="191B0E"/>
                </a:solidFill>
                <a:cs typeface="Times New Roman" panose="02020603050405020304" pitchFamily="18" charset="0"/>
              </a:rPr>
              <a:t> </a:t>
            </a:r>
            <a:r>
              <a:rPr lang="en-US" sz="2400" spc="-10" dirty="0">
                <a:solidFill>
                  <a:srgbClr val="191B0E"/>
                </a:solidFill>
                <a:cs typeface="Times New Roman" panose="02020603050405020304" pitchFamily="18" charset="0"/>
              </a:rPr>
              <a:t>12/8/2022 </a:t>
            </a:r>
            <a:r>
              <a:rPr sz="2400" spc="-10" dirty="0">
                <a:solidFill>
                  <a:srgbClr val="191B0E"/>
                </a:solidFill>
                <a:cs typeface="Times New Roman" panose="02020603050405020304" pitchFamily="18" charset="0"/>
              </a:rPr>
              <a:t>:</a:t>
            </a:r>
            <a:endParaRPr sz="2400" dirty="0">
              <a:cs typeface="Times New Roman" panose="02020603050405020304" pitchFamily="18" charset="0"/>
            </a:endParaRPr>
          </a:p>
          <a:p>
            <a:pPr marL="926465" indent="-383540">
              <a:lnSpc>
                <a:spcPct val="100000"/>
              </a:lnSpc>
              <a:spcBef>
                <a:spcPts val="330"/>
              </a:spcBef>
              <a:buFont typeface="Franklin Gothic Book"/>
              <a:buChar char="–"/>
              <a:tabLst>
                <a:tab pos="926465" algn="l"/>
                <a:tab pos="927100" algn="l"/>
              </a:tabLst>
            </a:pPr>
            <a:r>
              <a:rPr sz="2000" dirty="0">
                <a:solidFill>
                  <a:srgbClr val="191B0E"/>
                </a:solidFill>
                <a:cs typeface="Times New Roman" panose="02020603050405020304" pitchFamily="18" charset="0"/>
              </a:rPr>
              <a:t>Standing</a:t>
            </a:r>
            <a:r>
              <a:rPr sz="2000" spc="-55" dirty="0">
                <a:solidFill>
                  <a:srgbClr val="191B0E"/>
                </a:solidFill>
                <a:cs typeface="Times New Roman" panose="02020603050405020304" pitchFamily="18" charset="0"/>
              </a:rPr>
              <a:t> </a:t>
            </a:r>
            <a:r>
              <a:rPr sz="2000" dirty="0">
                <a:solidFill>
                  <a:srgbClr val="191B0E"/>
                </a:solidFill>
                <a:cs typeface="Times New Roman" panose="02020603050405020304" pitchFamily="18" charset="0"/>
              </a:rPr>
              <a:t>RRT3</a:t>
            </a:r>
            <a:r>
              <a:rPr sz="2000" spc="-90" dirty="0">
                <a:solidFill>
                  <a:srgbClr val="191B0E"/>
                </a:solidFill>
                <a:cs typeface="Times New Roman" panose="02020603050405020304" pitchFamily="18" charset="0"/>
              </a:rPr>
              <a:t> </a:t>
            </a:r>
            <a:r>
              <a:rPr sz="2000" dirty="0">
                <a:solidFill>
                  <a:srgbClr val="191B0E"/>
                </a:solidFill>
                <a:cs typeface="Times New Roman" panose="02020603050405020304" pitchFamily="18" charset="0"/>
              </a:rPr>
              <a:t>Meeting</a:t>
            </a:r>
            <a:r>
              <a:rPr sz="2000" spc="-65" dirty="0">
                <a:solidFill>
                  <a:srgbClr val="191B0E"/>
                </a:solidFill>
                <a:cs typeface="Times New Roman" panose="02020603050405020304" pitchFamily="18" charset="0"/>
              </a:rPr>
              <a:t> </a:t>
            </a:r>
            <a:r>
              <a:rPr sz="2000" dirty="0">
                <a:solidFill>
                  <a:srgbClr val="191B0E"/>
                </a:solidFill>
                <a:cs typeface="Times New Roman" panose="02020603050405020304" pitchFamily="18" charset="0"/>
              </a:rPr>
              <a:t>with</a:t>
            </a:r>
            <a:r>
              <a:rPr sz="2000" spc="-70" dirty="0">
                <a:solidFill>
                  <a:srgbClr val="191B0E"/>
                </a:solidFill>
                <a:cs typeface="Times New Roman" panose="02020603050405020304" pitchFamily="18" charset="0"/>
              </a:rPr>
              <a:t> </a:t>
            </a:r>
            <a:r>
              <a:rPr sz="2000" dirty="0">
                <a:solidFill>
                  <a:srgbClr val="191B0E"/>
                </a:solidFill>
                <a:cs typeface="Times New Roman" panose="02020603050405020304" pitchFamily="18" charset="0"/>
              </a:rPr>
              <a:t>Agency</a:t>
            </a:r>
            <a:r>
              <a:rPr sz="2000" spc="-65" dirty="0">
                <a:solidFill>
                  <a:srgbClr val="191B0E"/>
                </a:solidFill>
                <a:cs typeface="Times New Roman" panose="02020603050405020304" pitchFamily="18" charset="0"/>
              </a:rPr>
              <a:t> </a:t>
            </a:r>
            <a:r>
              <a:rPr sz="2000" dirty="0">
                <a:solidFill>
                  <a:srgbClr val="191B0E"/>
                </a:solidFill>
                <a:cs typeface="Times New Roman" panose="02020603050405020304" pitchFamily="18" charset="0"/>
              </a:rPr>
              <a:t>and</a:t>
            </a:r>
            <a:r>
              <a:rPr sz="2000" spc="-70" dirty="0">
                <a:solidFill>
                  <a:srgbClr val="191B0E"/>
                </a:solidFill>
                <a:cs typeface="Times New Roman" panose="02020603050405020304" pitchFamily="18" charset="0"/>
              </a:rPr>
              <a:t> </a:t>
            </a:r>
            <a:r>
              <a:rPr sz="2000" spc="-10" dirty="0">
                <a:solidFill>
                  <a:srgbClr val="191B0E"/>
                </a:solidFill>
                <a:cs typeface="Times New Roman" panose="02020603050405020304" pitchFamily="18" charset="0"/>
              </a:rPr>
              <a:t>Workgroup</a:t>
            </a:r>
            <a:r>
              <a:rPr sz="2000" spc="-65" dirty="0">
                <a:solidFill>
                  <a:srgbClr val="191B0E"/>
                </a:solidFill>
                <a:cs typeface="Times New Roman" panose="02020603050405020304" pitchFamily="18" charset="0"/>
              </a:rPr>
              <a:t> </a:t>
            </a:r>
            <a:r>
              <a:rPr sz="2000" spc="-10" dirty="0">
                <a:solidFill>
                  <a:srgbClr val="191B0E"/>
                </a:solidFill>
                <a:cs typeface="Times New Roman" panose="02020603050405020304" pitchFamily="18" charset="0"/>
              </a:rPr>
              <a:t>Report-</a:t>
            </a:r>
            <a:r>
              <a:rPr sz="2000" spc="-20" dirty="0">
                <a:solidFill>
                  <a:srgbClr val="191B0E"/>
                </a:solidFill>
                <a:cs typeface="Times New Roman" panose="02020603050405020304" pitchFamily="18" charset="0"/>
              </a:rPr>
              <a:t>Outs</a:t>
            </a:r>
            <a:endParaRPr sz="2000" dirty="0">
              <a:cs typeface="Times New Roman" panose="02020603050405020304" pitchFamily="18" charset="0"/>
            </a:endParaRPr>
          </a:p>
          <a:p>
            <a:pPr marL="926465" indent="-383540">
              <a:lnSpc>
                <a:spcPct val="100000"/>
              </a:lnSpc>
              <a:spcBef>
                <a:spcPts val="310"/>
              </a:spcBef>
              <a:buFont typeface="Franklin Gothic Book"/>
              <a:buChar char="–"/>
              <a:tabLst>
                <a:tab pos="926465" algn="l"/>
                <a:tab pos="927100" algn="l"/>
              </a:tabLst>
            </a:pPr>
            <a:r>
              <a:rPr sz="2000" dirty="0">
                <a:solidFill>
                  <a:srgbClr val="191B0E"/>
                </a:solidFill>
                <a:cs typeface="Times New Roman" panose="02020603050405020304" pitchFamily="18" charset="0"/>
              </a:rPr>
              <a:t>Select</a:t>
            </a:r>
            <a:r>
              <a:rPr sz="2000" spc="-65" dirty="0">
                <a:solidFill>
                  <a:srgbClr val="191B0E"/>
                </a:solidFill>
                <a:cs typeface="Times New Roman" panose="02020603050405020304" pitchFamily="18" charset="0"/>
              </a:rPr>
              <a:t> </a:t>
            </a:r>
            <a:r>
              <a:rPr sz="2000" dirty="0">
                <a:solidFill>
                  <a:srgbClr val="191B0E"/>
                </a:solidFill>
                <a:cs typeface="Times New Roman" panose="02020603050405020304" pitchFamily="18" charset="0"/>
              </a:rPr>
              <a:t>Presentations</a:t>
            </a:r>
            <a:r>
              <a:rPr sz="2000" spc="-30" dirty="0">
                <a:solidFill>
                  <a:srgbClr val="191B0E"/>
                </a:solidFill>
                <a:cs typeface="Times New Roman" panose="02020603050405020304" pitchFamily="18" charset="0"/>
              </a:rPr>
              <a:t> </a:t>
            </a:r>
            <a:r>
              <a:rPr sz="2000" dirty="0">
                <a:solidFill>
                  <a:srgbClr val="191B0E"/>
                </a:solidFill>
                <a:cs typeface="Times New Roman" panose="02020603050405020304" pitchFamily="18" charset="0"/>
              </a:rPr>
              <a:t>and</a:t>
            </a:r>
            <a:r>
              <a:rPr sz="2000" spc="-55" dirty="0">
                <a:solidFill>
                  <a:srgbClr val="191B0E"/>
                </a:solidFill>
                <a:cs typeface="Times New Roman" panose="02020603050405020304" pitchFamily="18" charset="0"/>
              </a:rPr>
              <a:t> </a:t>
            </a:r>
            <a:r>
              <a:rPr sz="2000" spc="-20" dirty="0">
                <a:solidFill>
                  <a:srgbClr val="191B0E"/>
                </a:solidFill>
                <a:cs typeface="Times New Roman" panose="02020603050405020304" pitchFamily="18" charset="0"/>
              </a:rPr>
              <a:t>Out-</a:t>
            </a:r>
            <a:r>
              <a:rPr sz="2000" spc="-10" dirty="0">
                <a:solidFill>
                  <a:srgbClr val="191B0E"/>
                </a:solidFill>
                <a:cs typeface="Times New Roman" panose="02020603050405020304" pitchFamily="18" charset="0"/>
              </a:rPr>
              <a:t>Briefs</a:t>
            </a:r>
            <a:endParaRPr sz="2000" dirty="0"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9749CC-4A9A-5B09-1888-DF06BE09C15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Tuesday Presentations and Workgroup Meetings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021EDA-5A84-3E71-39B5-A6A24C2C41D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Tuesday December 6</a:t>
            </a:r>
            <a:r>
              <a:rPr lang="en-US" baseline="30000" dirty="0"/>
              <a:t>th</a:t>
            </a:r>
            <a:r>
              <a:rPr lang="en-US" dirty="0"/>
              <a:t>, 2022</a:t>
            </a:r>
          </a:p>
        </p:txBody>
      </p:sp>
    </p:spTree>
    <p:extLst>
      <p:ext uri="{BB962C8B-B14F-4D97-AF65-F5344CB8AC3E}">
        <p14:creationId xmlns:p14="http://schemas.microsoft.com/office/powerpoint/2010/main" val="14656636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79093" y="685800"/>
            <a:ext cx="8649716" cy="6892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4400">
                <a:solidFill>
                  <a:srgbClr val="3F3F3F"/>
                </a:solidFill>
              </a:rPr>
              <a:t>Inland</a:t>
            </a:r>
            <a:r>
              <a:rPr lang="en-US" sz="4400" spc="-45">
                <a:solidFill>
                  <a:srgbClr val="3F3F3F"/>
                </a:solidFill>
              </a:rPr>
              <a:t> </a:t>
            </a:r>
            <a:r>
              <a:rPr lang="en-US" sz="4400">
                <a:solidFill>
                  <a:srgbClr val="3F3F3F"/>
                </a:solidFill>
              </a:rPr>
              <a:t>Area</a:t>
            </a:r>
            <a:r>
              <a:rPr lang="en-US" sz="4400" spc="-35">
                <a:solidFill>
                  <a:srgbClr val="3F3F3F"/>
                </a:solidFill>
              </a:rPr>
              <a:t> </a:t>
            </a:r>
            <a:r>
              <a:rPr lang="en-US" sz="4400">
                <a:solidFill>
                  <a:srgbClr val="3F3F3F"/>
                </a:solidFill>
              </a:rPr>
              <a:t>Committee</a:t>
            </a:r>
            <a:r>
              <a:rPr lang="en-US" sz="4400" spc="-35">
                <a:solidFill>
                  <a:srgbClr val="3F3F3F"/>
                </a:solidFill>
              </a:rPr>
              <a:t> </a:t>
            </a:r>
            <a:r>
              <a:rPr lang="en-US" sz="4400" spc="-10">
                <a:solidFill>
                  <a:srgbClr val="3F3F3F"/>
                </a:solidFill>
              </a:rPr>
              <a:t>(IAC)</a:t>
            </a:r>
            <a:endParaRPr sz="4400" dirty="0"/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4C82E2E5-B473-F1D3-0C8F-861812B6E74E}"/>
              </a:ext>
            </a:extLst>
          </p:cNvPr>
          <p:cNvSpPr txBox="1"/>
          <p:nvPr/>
        </p:nvSpPr>
        <p:spPr>
          <a:xfrm>
            <a:off x="789431" y="1375091"/>
            <a:ext cx="8829040" cy="5866862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347980" marR="2322830">
              <a:lnSpc>
                <a:spcPts val="1930"/>
              </a:lnSpc>
              <a:spcBef>
                <a:spcPts val="355"/>
              </a:spcBef>
            </a:pPr>
            <a:r>
              <a:rPr lang="en-US" sz="1600" i="1" spc="-10" dirty="0">
                <a:solidFill>
                  <a:srgbClr val="191B0E"/>
                </a:solidFill>
                <a:latin typeface="Franklin Gothic Book"/>
                <a:cs typeface="Franklin Gothic Book"/>
              </a:rPr>
              <a:t>	</a:t>
            </a:r>
            <a:r>
              <a:rPr lang="en-US" sz="1600" dirty="0">
                <a:solidFill>
                  <a:srgbClr val="3F3F3F"/>
                </a:solidFill>
                <a:latin typeface="+mj-lt"/>
                <a:cs typeface="Franklin Gothic Book"/>
              </a:rPr>
              <a:t>Chair: Myles Bartos (EPA) </a:t>
            </a:r>
            <a:r>
              <a:rPr lang="en-US" sz="1600" spc="-10" dirty="0">
                <a:solidFill>
                  <a:srgbClr val="3F3F3F"/>
                </a:solidFill>
                <a:latin typeface="+mj-lt"/>
                <a:cs typeface="Franklin Gothic Book"/>
              </a:rPr>
              <a:t>and </a:t>
            </a:r>
            <a:r>
              <a:rPr lang="en-US" sz="1600" dirty="0">
                <a:solidFill>
                  <a:srgbClr val="3F3F3F"/>
                </a:solidFill>
                <a:latin typeface="+mj-lt"/>
                <a:cs typeface="Franklin Gothic Book"/>
              </a:rPr>
              <a:t>Dave Bailey (</a:t>
            </a:r>
            <a:r>
              <a:rPr lang="en-US" sz="1600" spc="-20" dirty="0">
                <a:solidFill>
                  <a:srgbClr val="3F3F3F"/>
                </a:solidFill>
                <a:latin typeface="+mj-lt"/>
                <a:cs typeface="Franklin Gothic Book"/>
              </a:rPr>
              <a:t>START </a:t>
            </a:r>
            <a:r>
              <a:rPr lang="en-US" sz="1600" spc="-10" dirty="0">
                <a:solidFill>
                  <a:srgbClr val="3F3F3F"/>
                </a:solidFill>
                <a:latin typeface="+mj-lt"/>
                <a:cs typeface="Franklin Gothic Book"/>
              </a:rPr>
              <a:t>Contractor)</a:t>
            </a:r>
            <a:endParaRPr lang="en-US" sz="1600" spc="-10" dirty="0">
              <a:latin typeface="+mj-lt"/>
              <a:cs typeface="Franklin Gothic Book"/>
            </a:endParaRPr>
          </a:p>
          <a:p>
            <a:pPr marL="347980" marR="2322830">
              <a:lnSpc>
                <a:spcPts val="1930"/>
              </a:lnSpc>
              <a:spcBef>
                <a:spcPts val="355"/>
              </a:spcBef>
            </a:pPr>
            <a:endParaRPr lang="en-US" sz="1600" i="1" spc="-10" dirty="0">
              <a:solidFill>
                <a:srgbClr val="191B0E"/>
              </a:solidFill>
              <a:highlight>
                <a:srgbClr val="FFFF00"/>
              </a:highlight>
              <a:latin typeface="Franklin Gothic Book"/>
              <a:cs typeface="Franklin Gothic Book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0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Review of Inland Area Committee Plan (IACP)</a:t>
            </a:r>
            <a:endParaRPr lang="en-US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Myles Bartos (EPA)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Review of state Fact Sheets in IACP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Virginia</a:t>
            </a:r>
            <a:endParaRPr lang="en-US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Pennsylvania</a:t>
            </a:r>
            <a:endParaRPr lang="en-US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Maryland </a:t>
            </a:r>
            <a:endParaRPr lang="en-US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Delaware</a:t>
            </a:r>
            <a:endParaRPr lang="en-US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lphaLcPeriod"/>
            </a:pPr>
            <a:r>
              <a:rPr lang="en-US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West Virginia</a:t>
            </a:r>
          </a:p>
          <a:p>
            <a:pPr marL="342900" marR="0" lvl="0" indent="-34290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Discussion of challenges experienced by state and federal agencies</a:t>
            </a:r>
          </a:p>
          <a:p>
            <a:pPr marL="342900" marR="0" lvl="0" indent="-34290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000" dirty="0">
                <a:ea typeface="Calibri" panose="020F0502020204030204" pitchFamily="34" charset="0"/>
                <a:cs typeface="Times New Roman" panose="02020603050405020304" pitchFamily="18" charset="0"/>
              </a:rPr>
              <a:t>Data collection opportunities</a:t>
            </a:r>
          </a:p>
          <a:p>
            <a:pPr marL="342900" marR="0" lvl="0" indent="-34290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000" dirty="0">
                <a:ea typeface="Calibri" panose="020F0502020204030204" pitchFamily="34" charset="0"/>
                <a:cs typeface="Times New Roman" panose="02020603050405020304" pitchFamily="18" charset="0"/>
              </a:rPr>
              <a:t>Upcoming prep exercises</a:t>
            </a:r>
          </a:p>
          <a:p>
            <a:pPr marL="742950" marR="0" lvl="1" indent="-28575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1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Delaware has a tabletop scheduled for the summer</a:t>
            </a:r>
          </a:p>
          <a:p>
            <a:pPr marL="742950" marR="0" lvl="1" indent="-28575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1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Maryland has a prep exercise August; planning meetings begin in January</a:t>
            </a:r>
          </a:p>
          <a:p>
            <a:pPr marL="742950" marR="0" lvl="1" indent="-28575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1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Coast Guard has prep exercises scheduled in VA, NC, MD, and Delaware Bay</a:t>
            </a:r>
          </a:p>
          <a:p>
            <a:pPr marL="742950" marR="0" lvl="1" indent="-28575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1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EPA has OSC Readiness scheduled January 23, 2023, in Orlando, Florida</a:t>
            </a:r>
            <a:endParaRPr sz="1600" dirty="0">
              <a:cs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12671952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A2A1325B-2DD2-FB6D-E2C1-DEB4FB053D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9433" y="457200"/>
            <a:ext cx="6991350" cy="1661993"/>
          </a:xfrm>
        </p:spPr>
        <p:txBody>
          <a:bodyPr>
            <a:normAutofit fontScale="90000"/>
          </a:bodyPr>
          <a:lstStyle/>
          <a:p>
            <a:r>
              <a:rPr lang="en-US" dirty="0"/>
              <a:t>Spill Response Countermeasures Workgroup 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Franklin Gothic Book"/>
                <a:ea typeface="+mj-ea"/>
              </a:rPr>
              <a:t>Co-Chairs:</a:t>
            </a:r>
            <a:r>
              <a:rPr kumimoji="0" lang="en-US" sz="1800" b="0" i="0" u="none" strike="noStrike" kern="0" cap="none" spc="-5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Franklin Gothic Book"/>
                <a:ea typeface="+mj-ea"/>
              </a:rPr>
              <a:t> Dave Pugh (USCG), Billy Martin (EPA)</a:t>
            </a:r>
            <a:br>
              <a:rPr lang="en-US" dirty="0"/>
            </a:br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D1D40F24-1C3A-E5CB-DE57-19427A49A7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2708" y="2590800"/>
            <a:ext cx="7924800" cy="2590800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buClrTx/>
              <a:buFont typeface="Arial" panose="020B0604020202020204" pitchFamily="34" charset="0"/>
              <a:buChar char="•"/>
            </a:pPr>
            <a:r>
              <a:rPr lang="en-US" sz="2400" dirty="0"/>
              <a:t>Overview of the guidance document for In Situ Burn Protocols</a:t>
            </a:r>
          </a:p>
          <a:p>
            <a:pPr marL="800100" lvl="1" indent="-342900">
              <a:buClrTx/>
              <a:buFont typeface="Arial" panose="020B0604020202020204" pitchFamily="34" charset="0"/>
              <a:buChar char="•"/>
            </a:pPr>
            <a:r>
              <a:rPr lang="en-US" dirty="0"/>
              <a:t>State contact information needs to be updated</a:t>
            </a:r>
          </a:p>
          <a:p>
            <a:pPr marL="342900" indent="-342900">
              <a:buClrTx/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ClrTx/>
              <a:buFont typeface="Arial" panose="020B0604020202020204" pitchFamily="34" charset="0"/>
              <a:buChar char="•"/>
            </a:pPr>
            <a:r>
              <a:rPr lang="en-US" sz="2400" dirty="0"/>
              <a:t>Final Monitoring Rule for Atypical Dispersant Use</a:t>
            </a:r>
          </a:p>
          <a:p>
            <a:pPr marL="800100" lvl="1" indent="-342900">
              <a:buClrTx/>
              <a:buFont typeface="Arial" panose="020B0604020202020204" pitchFamily="34" charset="0"/>
              <a:buChar char="•"/>
            </a:pPr>
            <a:r>
              <a:rPr lang="en-US" dirty="0"/>
              <a:t>Discussion on impacts of mineral oil spills due to off-shore wind turbines.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76033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F0C72C37-0F2B-595C-ACD7-D150E4ED24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04800"/>
            <a:ext cx="9296400" cy="1252138"/>
          </a:xfrm>
        </p:spPr>
        <p:txBody>
          <a:bodyPr>
            <a:normAutofit fontScale="90000"/>
          </a:bodyPr>
          <a:lstStyle/>
          <a:p>
            <a:pPr marL="12700" marR="109220" lvl="0" indent="0" defTabSz="914400" eaLnBrk="1" fontAlgn="auto" latinLnBrk="0" hangingPunct="1">
              <a:lnSpc>
                <a:spcPts val="3420"/>
              </a:lnSpc>
              <a:spcBef>
                <a:spcPts val="560"/>
              </a:spcBef>
              <a:spcAft>
                <a:spcPts val="0"/>
              </a:spcAft>
              <a:tabLst/>
              <a:defRPr/>
            </a:pP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+mj-ea"/>
              </a:rPr>
              <a:t>Consultation,</a:t>
            </a:r>
            <a:r>
              <a:rPr kumimoji="0" lang="en-US" sz="4000" b="0" i="0" u="none" strike="noStrike" kern="0" cap="none" spc="-11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+mj-ea"/>
              </a:rPr>
              <a:t> </a:t>
            </a: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+mj-ea"/>
              </a:rPr>
              <a:t>Natural</a:t>
            </a:r>
            <a:r>
              <a:rPr kumimoji="0" lang="en-US" sz="4000" b="0" i="0" u="none" strike="noStrike" kern="0" cap="none" spc="-125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+mj-ea"/>
              </a:rPr>
              <a:t> </a:t>
            </a:r>
            <a:r>
              <a:rPr kumimoji="0" lang="en-US" sz="4000" b="0" i="0" u="none" strike="noStrike" kern="0" cap="none" spc="-1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+mj-ea"/>
              </a:rPr>
              <a:t>Resources,</a:t>
            </a:r>
            <a:r>
              <a:rPr kumimoji="0" lang="en-US" sz="4000" b="0" i="0" u="none" strike="noStrike" kern="0" cap="none" spc="-105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+mj-ea"/>
              </a:rPr>
              <a:t> </a:t>
            </a: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+mj-ea"/>
              </a:rPr>
              <a:t>&amp;</a:t>
            </a:r>
            <a:r>
              <a:rPr kumimoji="0" lang="en-US" sz="4000" b="0" i="0" u="none" strike="noStrike" kern="0" cap="none" spc="-1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+mj-ea"/>
              </a:rPr>
              <a:t> </a:t>
            </a:r>
            <a:r>
              <a:rPr kumimoji="0" lang="en-US" sz="4000" b="0" i="0" u="none" strike="noStrike" kern="0" cap="none" spc="-1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+mj-ea"/>
              </a:rPr>
              <a:t>Damage </a:t>
            </a: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+mj-ea"/>
              </a:rPr>
              <a:t>Assessment</a:t>
            </a:r>
            <a:r>
              <a:rPr kumimoji="0" lang="en-US" sz="4000" b="0" i="0" u="none" strike="noStrike" kern="0" cap="none" spc="-155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+mj-ea"/>
              </a:rPr>
              <a:t> </a:t>
            </a:r>
            <a:r>
              <a:rPr kumimoji="0" lang="en-US" sz="4000" b="0" i="0" u="none" strike="noStrike" kern="0" cap="none" spc="-1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+mj-ea"/>
              </a:rPr>
              <a:t>(CNRDA)</a:t>
            </a:r>
            <a:r>
              <a:rPr kumimoji="0" lang="en-US" sz="4000" b="0" i="0" u="none" strike="noStrike" kern="0" cap="none" spc="-165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+mj-ea"/>
              </a:rPr>
              <a:t> </a:t>
            </a:r>
            <a:r>
              <a:rPr kumimoji="0" lang="en-US" sz="4000" b="0" i="0" u="none" strike="noStrike" kern="0" cap="none" spc="-1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+mj-ea"/>
              </a:rPr>
              <a:t>Workgroup</a:t>
            </a:r>
            <a:r>
              <a:rPr lang="en-US" sz="4000" dirty="0"/>
              <a:t> </a:t>
            </a:r>
            <a:br>
              <a:rPr lang="en-US" sz="3200" dirty="0"/>
            </a:b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+mj-ea"/>
              </a:rPr>
              <a:t>Co-Chairs:</a:t>
            </a:r>
            <a:r>
              <a:rPr kumimoji="0" lang="en-US" sz="1800" b="0" i="0" u="none" strike="noStrike" kern="0" cap="none" spc="-5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+mj-ea"/>
              </a:rPr>
              <a:t> 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+mj-ea"/>
              </a:rPr>
              <a:t>Frank</a:t>
            </a:r>
            <a:r>
              <a:rPr kumimoji="0" lang="en-US" sz="1800" b="0" i="0" u="none" strike="noStrike" kern="0" cap="none" spc="-35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+mj-ea"/>
              </a:rPr>
              <a:t> 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+mj-ea"/>
              </a:rPr>
              <a:t>Csulak</a:t>
            </a:r>
            <a:r>
              <a:rPr kumimoji="0" lang="en-US" sz="1800" b="0" i="0" u="none" strike="noStrike" kern="0" cap="none" spc="-4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+mj-ea"/>
              </a:rPr>
              <a:t> 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+mj-ea"/>
              </a:rPr>
              <a:t>(NOAA);</a:t>
            </a:r>
            <a:r>
              <a:rPr kumimoji="0" lang="en-US" sz="1800" b="0" i="0" u="none" strike="noStrike" kern="0" cap="none" spc="-35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+mj-ea"/>
              </a:rPr>
              <a:t> 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+mj-ea"/>
              </a:rPr>
              <a:t>John Nelson, Jo Ann</a:t>
            </a:r>
            <a:r>
              <a:rPr kumimoji="0" lang="en-US" sz="1800" b="0" i="0" u="none" strike="noStrike" kern="0" cap="none" spc="-35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+mj-ea"/>
              </a:rPr>
              <a:t> 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+mj-ea"/>
              </a:rPr>
              <a:t>Banda</a:t>
            </a:r>
            <a:r>
              <a:rPr kumimoji="0" lang="en-US" sz="1800" b="0" i="0" u="none" strike="noStrike" kern="0" cap="none" spc="-35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+mj-ea"/>
              </a:rPr>
              <a:t> </a:t>
            </a:r>
            <a:r>
              <a:rPr kumimoji="0" lang="en-US" sz="1800" b="0" i="0" u="none" strike="noStrike" kern="0" cap="none" spc="-1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+mj-ea"/>
              </a:rPr>
              <a:t>(DOI/USFWS)</a:t>
            </a:r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5EAB3AE-F180-F285-75F5-1432553E71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9113" y="2209800"/>
            <a:ext cx="7980173" cy="6155531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dirty="0"/>
              <a:t>ESA Guidance document review</a:t>
            </a:r>
          </a:p>
          <a:p>
            <a:pPr marL="800100" lvl="1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dirty="0"/>
              <a:t>There is a need for additional training within each sector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dirty="0"/>
              <a:t>Tribal Engagement Documents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dirty="0"/>
              <a:t>BMP Annex Document</a:t>
            </a:r>
          </a:p>
          <a:p>
            <a:pPr marL="800100" lvl="1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dirty="0"/>
              <a:t>A summary of available Best Management Practices (BMPs) regarding endangered species during an oil spill response</a:t>
            </a:r>
          </a:p>
          <a:p>
            <a:pPr marL="800100" lvl="1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dirty="0"/>
              <a:t>Frank is requesting additional input from groups with inland BMPs</a:t>
            </a:r>
          </a:p>
          <a:p>
            <a:pPr marL="800100" lvl="1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dirty="0"/>
              <a:t>Increasing seal population in the region need to be considered in the event of an offshore response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dirty="0"/>
              <a:t>Section 106 National Historic Preservation Act (NHPA) Compliance Document discussion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dirty="0"/>
              <a:t>Unmanned Aerial Systems (UAS) regulations and challenges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86321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7EF8E56E-C038-49AE-64D0-8A82862FC95B}"/>
              </a:ext>
            </a:extLst>
          </p:cNvPr>
          <p:cNvSpPr txBox="1">
            <a:spLocks/>
          </p:cNvSpPr>
          <p:nvPr/>
        </p:nvSpPr>
        <p:spPr>
          <a:xfrm>
            <a:off x="984718" y="683818"/>
            <a:ext cx="6991350" cy="830997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0000" lnSpcReduction="10000"/>
          </a:bodyPr>
          <a:lstStyle>
            <a:lvl1pPr algn="l" defTabSz="502920" rtl="0" eaLnBrk="1" latinLnBrk="0" hangingPunct="1">
              <a:spcBef>
                <a:spcPct val="0"/>
              </a:spcBef>
              <a:buNone/>
              <a:defRPr sz="396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/>
              <a:t>RCP Re-Write Workgroup</a:t>
            </a:r>
            <a:br>
              <a:rPr lang="en-US" dirty="0"/>
            </a:br>
            <a:r>
              <a:rPr lang="en-US" sz="1800" kern="0" dirty="0">
                <a:solidFill>
                  <a:srgbClr val="3F3F3F"/>
                </a:solidFill>
                <a:latin typeface="Franklin Gothic Book"/>
              </a:rPr>
              <a:t>Chair:</a:t>
            </a:r>
            <a:r>
              <a:rPr lang="en-US" sz="1800" kern="0" spc="-50" dirty="0">
                <a:solidFill>
                  <a:srgbClr val="3F3F3F"/>
                </a:solidFill>
                <a:latin typeface="Franklin Gothic Book"/>
              </a:rPr>
              <a:t> </a:t>
            </a:r>
            <a:r>
              <a:rPr lang="en-US" sz="1800" kern="0" dirty="0">
                <a:solidFill>
                  <a:srgbClr val="3F3F3F"/>
                </a:solidFill>
                <a:latin typeface="Franklin Gothic Book"/>
              </a:rPr>
              <a:t>Dave Ormes (USCG)</a:t>
            </a:r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CEF41B5-4400-F509-EAE1-A5F43EF5F889}"/>
              </a:ext>
            </a:extLst>
          </p:cNvPr>
          <p:cNvSpPr txBox="1">
            <a:spLocks/>
          </p:cNvSpPr>
          <p:nvPr/>
        </p:nvSpPr>
        <p:spPr>
          <a:xfrm>
            <a:off x="1234165" y="1720238"/>
            <a:ext cx="7832090" cy="1092631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77190" indent="-377190" algn="l" defTabSz="502920" rtl="0" eaLnBrk="1" latinLnBrk="0" hangingPunct="1">
              <a:spcBef>
                <a:spcPts val="11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98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17245" indent="-314325" algn="l" defTabSz="502920" rtl="0" eaLnBrk="1" latinLnBrk="0" hangingPunct="1">
              <a:spcBef>
                <a:spcPts val="11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76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57300" indent="-251460" algn="l" defTabSz="502920" rtl="0" eaLnBrk="1" latinLnBrk="0" hangingPunct="1">
              <a:spcBef>
                <a:spcPts val="11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54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760220" indent="-251460" algn="l" defTabSz="502920" rtl="0" eaLnBrk="1" latinLnBrk="0" hangingPunct="1">
              <a:spcBef>
                <a:spcPts val="11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32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263140" indent="-251460" algn="l" defTabSz="502920" rtl="0" eaLnBrk="1" latinLnBrk="0" hangingPunct="1">
              <a:spcBef>
                <a:spcPts val="11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32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766060" indent="-251460" algn="l" defTabSz="502920" rtl="0" eaLnBrk="1" latinLnBrk="0" hangingPunct="1">
              <a:spcBef>
                <a:spcPts val="11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32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268980" indent="-251460" algn="l" defTabSz="502920" rtl="0" eaLnBrk="1" latinLnBrk="0" hangingPunct="1">
              <a:spcBef>
                <a:spcPts val="11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32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771900" indent="-251460" algn="l" defTabSz="502920" rtl="0" eaLnBrk="1" latinLnBrk="0" hangingPunct="1">
              <a:spcBef>
                <a:spcPts val="11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32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274820" indent="-251460" algn="l" defTabSz="502920" rtl="0" eaLnBrk="1" latinLnBrk="0" hangingPunct="1">
              <a:spcBef>
                <a:spcPts val="11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32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ClrTx/>
              <a:buFont typeface="Arial" panose="020B0604020202020204" pitchFamily="34" charset="0"/>
              <a:buChar char="•"/>
            </a:pPr>
            <a:r>
              <a:rPr lang="en-US" sz="3100" dirty="0"/>
              <a:t>Reorganization and Review of Appendices in RCP</a:t>
            </a:r>
          </a:p>
          <a:p>
            <a:pPr marL="800100" lvl="1" indent="-342900">
              <a:buClrTx/>
              <a:buFont typeface="Arial" panose="020B0604020202020204" pitchFamily="34" charset="0"/>
              <a:buChar char="•"/>
            </a:pPr>
            <a:r>
              <a:rPr lang="en-US" sz="2300" b="1" dirty="0">
                <a:solidFill>
                  <a:srgbClr val="FF0000"/>
                </a:solidFill>
              </a:rPr>
              <a:t>ACTION ITEM: Review the RCP appendices and send revisions to Dave Ormes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79E6317-3846-2A32-7EF6-51DC76055466}"/>
              </a:ext>
            </a:extLst>
          </p:cNvPr>
          <p:cNvSpPr txBox="1">
            <a:spLocks/>
          </p:cNvSpPr>
          <p:nvPr/>
        </p:nvSpPr>
        <p:spPr>
          <a:xfrm>
            <a:off x="984718" y="3581400"/>
            <a:ext cx="8319262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rgbClr val="191B0E"/>
                </a:solidFill>
                <a:latin typeface="Franklin Gothic Book"/>
                <a:ea typeface="+mj-ea"/>
                <a:cs typeface="Franklin Gothic Book"/>
              </a:defRPr>
            </a:lvl1pPr>
          </a:lstStyle>
          <a:p>
            <a:r>
              <a:rPr lang="en-US" dirty="0">
                <a:latin typeface="+mj-lt"/>
              </a:rPr>
              <a:t>Information Management Workgroup</a:t>
            </a:r>
            <a:br>
              <a:rPr lang="en-US" dirty="0"/>
            </a:br>
            <a:r>
              <a:rPr lang="en-US" sz="1800" dirty="0">
                <a:solidFill>
                  <a:srgbClr val="3F3F3F"/>
                </a:solidFill>
              </a:rPr>
              <a:t>Chair:</a:t>
            </a:r>
            <a:r>
              <a:rPr lang="en-US" sz="1800" spc="-50" dirty="0">
                <a:solidFill>
                  <a:srgbClr val="3F3F3F"/>
                </a:solidFill>
              </a:rPr>
              <a:t> </a:t>
            </a:r>
            <a:r>
              <a:rPr lang="en-US" sz="1800" dirty="0">
                <a:solidFill>
                  <a:srgbClr val="3F3F3F"/>
                </a:solidFill>
              </a:rPr>
              <a:t>Brian Moore (PADEP)</a:t>
            </a:r>
            <a:endParaRPr lang="en-US" dirty="0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6B12EFE8-5BA0-F379-0A6C-4F379C349374}"/>
              </a:ext>
            </a:extLst>
          </p:cNvPr>
          <p:cNvSpPr txBox="1">
            <a:spLocks/>
          </p:cNvSpPr>
          <p:nvPr/>
        </p:nvSpPr>
        <p:spPr>
          <a:xfrm>
            <a:off x="1263473" y="4800600"/>
            <a:ext cx="7832090" cy="5847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 sz="2000" b="0" i="0">
                <a:solidFill>
                  <a:srgbClr val="191B0E"/>
                </a:solidFill>
                <a:latin typeface="Franklin Gothic Book"/>
                <a:ea typeface="+mn-ea"/>
                <a:cs typeface="Franklin Gothic Book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Discussion around improvements to the RRT3 Website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Group suggests using the NRT or the Region 5 format </a:t>
            </a:r>
          </a:p>
        </p:txBody>
      </p:sp>
    </p:spTree>
    <p:extLst>
      <p:ext uri="{BB962C8B-B14F-4D97-AF65-F5344CB8AC3E}">
        <p14:creationId xmlns:p14="http://schemas.microsoft.com/office/powerpoint/2010/main" val="7427802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9749CC-4A9A-5B09-1888-DF06BE09C15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Wednesday Presentations and Workgroup Meetings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021EDA-5A84-3E71-39B5-A6A24C2C41D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Wednesday December 7</a:t>
            </a:r>
            <a:r>
              <a:rPr lang="en-US" baseline="30000" dirty="0"/>
              <a:t>th</a:t>
            </a:r>
            <a:r>
              <a:rPr lang="en-US" dirty="0"/>
              <a:t>, 2022</a:t>
            </a:r>
          </a:p>
        </p:txBody>
      </p:sp>
    </p:spTree>
    <p:extLst>
      <p:ext uri="{BB962C8B-B14F-4D97-AF65-F5344CB8AC3E}">
        <p14:creationId xmlns:p14="http://schemas.microsoft.com/office/powerpoint/2010/main" val="7045066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5CDE47-0FA5-96F9-8FE1-1B718B05F4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4338" y="683006"/>
            <a:ext cx="6991350" cy="1069594"/>
          </a:xfrm>
        </p:spPr>
        <p:txBody>
          <a:bodyPr>
            <a:normAutofit/>
          </a:bodyPr>
          <a:lstStyle/>
          <a:p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191B0E"/>
                </a:solidFill>
                <a:effectLst/>
                <a:uLnTx/>
                <a:uFillTx/>
                <a:ea typeface="+mj-ea"/>
              </a:rPr>
              <a:t>Training Workgroup</a:t>
            </a:r>
            <a:b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191B0E"/>
                </a:solidFill>
                <a:effectLst/>
                <a:uLnTx/>
                <a:uFillTx/>
                <a:ea typeface="+mj-ea"/>
              </a:rPr>
            </a:b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+mj-ea"/>
              </a:rPr>
              <a:t>Chair:</a:t>
            </a:r>
            <a:r>
              <a:rPr kumimoji="0" lang="en-US" sz="1800" b="0" i="0" u="none" strike="noStrike" kern="0" cap="none" spc="-5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+mj-ea"/>
              </a:rPr>
              <a:t> 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+mj-ea"/>
              </a:rPr>
              <a:t>Wanda Martinez (EPA)</a:t>
            </a:r>
            <a:endParaRPr lang="en-US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016956-A0A1-F8AE-CCD2-1CAF19F353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0027" y="1752601"/>
            <a:ext cx="7832090" cy="6040794"/>
          </a:xfrm>
        </p:spPr>
        <p:txBody>
          <a:bodyPr>
            <a:normAutofit fontScale="85000" lnSpcReduction="20000"/>
          </a:bodyPr>
          <a:lstStyle/>
          <a:p>
            <a:pPr marL="342900" indent="-342900">
              <a:buClrTx/>
              <a:buFont typeface="Arial" panose="020B0604020202020204" pitchFamily="34" charset="0"/>
              <a:buChar char="•"/>
            </a:pPr>
            <a:r>
              <a:rPr lang="en-US" dirty="0"/>
              <a:t>Discussion of existing and potential new training opportunities:</a:t>
            </a:r>
          </a:p>
          <a:p>
            <a:pPr marL="800100" lvl="1" indent="-342900">
              <a:buClrTx/>
              <a:buFont typeface="Arial" panose="020B0604020202020204" pitchFamily="34" charset="0"/>
              <a:buChar char="•"/>
            </a:pPr>
            <a:r>
              <a:rPr lang="en-US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Update on BioWatch</a:t>
            </a:r>
            <a:endParaRPr lang="en-US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buClrTx/>
              <a:buFont typeface="Arial" panose="020B0604020202020204" pitchFamily="34" charset="0"/>
              <a:buChar char="•"/>
            </a:pPr>
            <a:r>
              <a:rPr lang="en-US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District 9 Boundary Issues</a:t>
            </a:r>
            <a:endParaRPr lang="en-US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buClrTx/>
              <a:buFont typeface="Arial" panose="020B0604020202020204" pitchFamily="34" charset="0"/>
              <a:buChar char="•"/>
            </a:pPr>
            <a:r>
              <a:rPr lang="en-US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Homeland security info network</a:t>
            </a:r>
          </a:p>
          <a:p>
            <a:pPr marL="800100" lvl="1" indent="-342900">
              <a:buClrTx/>
              <a:buFont typeface="Arial" panose="020B0604020202020204" pitchFamily="34" charset="0"/>
              <a:buChar char="•"/>
            </a:pPr>
            <a:r>
              <a:rPr lang="en-US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Coastal response research center</a:t>
            </a:r>
            <a:endParaRPr lang="en-US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buClrTx/>
              <a:buFont typeface="Arial" panose="020B0604020202020204" pitchFamily="34" charset="0"/>
              <a:buChar char="•"/>
            </a:pPr>
            <a:r>
              <a:rPr lang="en-US" dirty="0">
                <a:cs typeface="Times New Roman" panose="02020603050405020304" pitchFamily="18" charset="0"/>
              </a:rPr>
              <a:t>Social media and crisis communication in a response</a:t>
            </a:r>
          </a:p>
          <a:p>
            <a:pPr marL="800100" lvl="1" indent="-342900">
              <a:buClrTx/>
              <a:buFont typeface="Arial" panose="020B0604020202020204" pitchFamily="34" charset="0"/>
              <a:buChar char="•"/>
            </a:pPr>
            <a:r>
              <a:rPr lang="en-US" dirty="0">
                <a:cs typeface="Times New Roman" panose="02020603050405020304" pitchFamily="18" charset="0"/>
              </a:rPr>
              <a:t>PA Pipeline Emergency Responder Initiative (PA PERI)</a:t>
            </a:r>
          </a:p>
          <a:p>
            <a:pPr marL="800100" lvl="1" indent="-342900">
              <a:buClrTx/>
              <a:buFont typeface="Arial" panose="020B0604020202020204" pitchFamily="34" charset="0"/>
              <a:buChar char="•"/>
            </a:pPr>
            <a:r>
              <a:rPr lang="en-US" dirty="0">
                <a:cs typeface="Times New Roman" panose="02020603050405020304" pitchFamily="18" charset="0"/>
              </a:rPr>
              <a:t>Navy Supervisor of Salvage Presentations</a:t>
            </a:r>
          </a:p>
          <a:p>
            <a:pPr marL="800100" lvl="1" indent="-342900">
              <a:buClrTx/>
              <a:buFont typeface="Arial" panose="020B0604020202020204" pitchFamily="34" charset="0"/>
              <a:buChar char="•"/>
            </a:pPr>
            <a:r>
              <a:rPr lang="en-US" dirty="0">
                <a:cs typeface="Times New Roman" panose="02020603050405020304" pitchFamily="18" charset="0"/>
              </a:rPr>
              <a:t>Salvage Capabilities in Region III</a:t>
            </a:r>
          </a:p>
          <a:p>
            <a:pPr marL="800100" lvl="1" indent="-342900">
              <a:buClrTx/>
              <a:buFont typeface="Arial" panose="020B0604020202020204" pitchFamily="34" charset="0"/>
              <a:buChar char="•"/>
            </a:pPr>
            <a:r>
              <a:rPr lang="en-US" dirty="0">
                <a:cs typeface="Times New Roman" panose="02020603050405020304" pitchFamily="18" charset="0"/>
              </a:rPr>
              <a:t>Hazmat IQ</a:t>
            </a:r>
          </a:p>
          <a:p>
            <a:pPr marL="800100" lvl="1" indent="-342900">
              <a:buClrTx/>
              <a:buFont typeface="Arial" panose="020B0604020202020204" pitchFamily="34" charset="0"/>
              <a:buChar char="•"/>
            </a:pPr>
            <a:r>
              <a:rPr lang="en-US" dirty="0">
                <a:cs typeface="Times New Roman" panose="02020603050405020304" pitchFamily="18" charset="0"/>
              </a:rPr>
              <a:t>Mallows Bay</a:t>
            </a:r>
          </a:p>
          <a:p>
            <a:pPr marL="800100" lvl="1" indent="-342900">
              <a:buClrTx/>
              <a:buFont typeface="Arial" panose="020B0604020202020204" pitchFamily="34" charset="0"/>
              <a:buChar char="•"/>
            </a:pPr>
            <a:r>
              <a:rPr lang="en-US" dirty="0">
                <a:cs typeface="Times New Roman" panose="02020603050405020304" pitchFamily="18" charset="0"/>
              </a:rPr>
              <a:t>RULET Vessels</a:t>
            </a:r>
          </a:p>
          <a:p>
            <a:pPr marL="800100" lvl="1" indent="-342900">
              <a:buClrTx/>
              <a:buFont typeface="Arial" panose="020B0604020202020204" pitchFamily="34" charset="0"/>
              <a:buChar char="•"/>
            </a:pPr>
            <a:r>
              <a:rPr lang="en-US" dirty="0">
                <a:cs typeface="Times New Roman" panose="02020603050405020304" pitchFamily="18" charset="0"/>
              </a:rPr>
              <a:t>Tri-State Organization Overview</a:t>
            </a:r>
          </a:p>
          <a:p>
            <a:pPr marL="800100" lvl="1" indent="-342900">
              <a:buClrTx/>
              <a:buFont typeface="Arial" panose="020B0604020202020204" pitchFamily="34" charset="0"/>
              <a:buChar char="•"/>
            </a:pPr>
            <a:r>
              <a:rPr lang="en-US" dirty="0">
                <a:cs typeface="Times New Roman" panose="02020603050405020304" pitchFamily="18" charset="0"/>
              </a:rPr>
              <a:t>Mallows Bay</a:t>
            </a:r>
          </a:p>
          <a:p>
            <a:pPr marL="800100" lvl="1" indent="-342900">
              <a:buClrTx/>
              <a:buFont typeface="Arial" panose="020B0604020202020204" pitchFamily="34" charset="0"/>
              <a:buChar char="•"/>
            </a:pPr>
            <a:r>
              <a:rPr lang="en-US" dirty="0">
                <a:cs typeface="Times New Roman" panose="02020603050405020304" pitchFamily="18" charset="0"/>
              </a:rPr>
              <a:t>RULET Vessels</a:t>
            </a:r>
          </a:p>
          <a:p>
            <a:pPr marL="800100" lvl="1" indent="-342900">
              <a:buClrTx/>
              <a:buFont typeface="Arial" panose="020B0604020202020204" pitchFamily="34" charset="0"/>
              <a:buChar char="•"/>
            </a:pPr>
            <a:r>
              <a:rPr lang="en-US" dirty="0">
                <a:cs typeface="Times New Roman" panose="02020603050405020304" pitchFamily="18" charset="0"/>
              </a:rPr>
              <a:t>Tri-State Organization Overview</a:t>
            </a:r>
          </a:p>
          <a:p>
            <a:pPr marL="800100" lvl="1" indent="-342900">
              <a:buClrTx/>
              <a:buFont typeface="Arial" panose="020B0604020202020204" pitchFamily="34" charset="0"/>
              <a:buChar char="•"/>
            </a:pPr>
            <a:r>
              <a:rPr lang="en-US" dirty="0">
                <a:cs typeface="Times New Roman" panose="02020603050405020304" pitchFamily="18" charset="0"/>
              </a:rPr>
              <a:t>Colonial Pipeline</a:t>
            </a:r>
          </a:p>
          <a:p>
            <a:pPr marL="800100" lvl="1" indent="-342900">
              <a:buClrTx/>
              <a:buFont typeface="Arial" panose="020B0604020202020204" pitchFamily="34" charset="0"/>
              <a:buChar char="•"/>
            </a:pPr>
            <a:r>
              <a:rPr lang="en-US" dirty="0">
                <a:cs typeface="Times New Roman" panose="02020603050405020304" pitchFamily="18" charset="0"/>
              </a:rPr>
              <a:t>OSHA CWA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7501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FC71420E-EB2A-E854-ABE7-79E02B54E04F}"/>
              </a:ext>
            </a:extLst>
          </p:cNvPr>
          <p:cNvSpPr txBox="1">
            <a:spLocks/>
          </p:cNvSpPr>
          <p:nvPr/>
        </p:nvSpPr>
        <p:spPr>
          <a:xfrm>
            <a:off x="1434338" y="683006"/>
            <a:ext cx="6991350" cy="55399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0000" lnSpcReduction="20000"/>
          </a:bodyPr>
          <a:lstStyle>
            <a:lvl1pPr algn="l" defTabSz="502920" rtl="0" eaLnBrk="1" latinLnBrk="0" hangingPunct="1">
              <a:spcBef>
                <a:spcPct val="0"/>
              </a:spcBef>
              <a:buNone/>
              <a:defRPr sz="396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/>
              <a:t>Presentations: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610A32F0-9B69-BC90-A496-56F4ACC5653C}"/>
              </a:ext>
            </a:extLst>
          </p:cNvPr>
          <p:cNvSpPr txBox="1">
            <a:spLocks/>
          </p:cNvSpPr>
          <p:nvPr/>
        </p:nvSpPr>
        <p:spPr>
          <a:xfrm>
            <a:off x="1113155" y="1237004"/>
            <a:ext cx="7832090" cy="453136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77190" indent="-377190" algn="l" defTabSz="502920" rtl="0" eaLnBrk="1" latinLnBrk="0" hangingPunct="1">
              <a:spcBef>
                <a:spcPts val="11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98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17245" indent="-314325" algn="l" defTabSz="502920" rtl="0" eaLnBrk="1" latinLnBrk="0" hangingPunct="1">
              <a:spcBef>
                <a:spcPts val="11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76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57300" indent="-251460" algn="l" defTabSz="502920" rtl="0" eaLnBrk="1" latinLnBrk="0" hangingPunct="1">
              <a:spcBef>
                <a:spcPts val="11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54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760220" indent="-251460" algn="l" defTabSz="502920" rtl="0" eaLnBrk="1" latinLnBrk="0" hangingPunct="1">
              <a:spcBef>
                <a:spcPts val="11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32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263140" indent="-251460" algn="l" defTabSz="502920" rtl="0" eaLnBrk="1" latinLnBrk="0" hangingPunct="1">
              <a:spcBef>
                <a:spcPts val="11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32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766060" indent="-251460" algn="l" defTabSz="502920" rtl="0" eaLnBrk="1" latinLnBrk="0" hangingPunct="1">
              <a:spcBef>
                <a:spcPts val="11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32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268980" indent="-251460" algn="l" defTabSz="502920" rtl="0" eaLnBrk="1" latinLnBrk="0" hangingPunct="1">
              <a:spcBef>
                <a:spcPts val="11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32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771900" indent="-251460" algn="l" defTabSz="502920" rtl="0" eaLnBrk="1" latinLnBrk="0" hangingPunct="1">
              <a:spcBef>
                <a:spcPts val="11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32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274820" indent="-251460" algn="l" defTabSz="502920" rtl="0" eaLnBrk="1" latinLnBrk="0" hangingPunct="1">
              <a:spcBef>
                <a:spcPts val="11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32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ClrTx/>
              <a:buFont typeface="Arial" panose="020B0604020202020204" pitchFamily="34" charset="0"/>
              <a:buChar char="•"/>
            </a:pPr>
            <a:r>
              <a:rPr lang="en-US" dirty="0"/>
              <a:t>PES Refinery Incident – Jack Kelly, USEPA</a:t>
            </a:r>
          </a:p>
          <a:p>
            <a:pPr marL="342900" indent="-342900">
              <a:buClrTx/>
              <a:buFont typeface="Arial" panose="020B0604020202020204" pitchFamily="34" charset="0"/>
              <a:buChar char="•"/>
            </a:pPr>
            <a:r>
              <a:rPr lang="en-US" dirty="0"/>
              <a:t>Baltimore National Aquarium Response Program – Kate Shaffer, National Aquarium</a:t>
            </a:r>
          </a:p>
          <a:p>
            <a:pPr marL="342900" indent="-342900">
              <a:buClrTx/>
              <a:buFont typeface="Arial" panose="020B0604020202020204" pitchFamily="34" charset="0"/>
              <a:buChar char="•"/>
            </a:pPr>
            <a:r>
              <a:rPr lang="it-IT" dirty="0"/>
              <a:t>NOAA Satellite Program – Juan Velasco, NOAA</a:t>
            </a:r>
          </a:p>
          <a:p>
            <a:pPr marL="342900" indent="-342900">
              <a:buClrTx/>
              <a:buFont typeface="Arial" panose="020B0604020202020204" pitchFamily="34" charset="0"/>
              <a:buChar char="•"/>
            </a:pPr>
            <a:r>
              <a:rPr lang="it-IT" dirty="0"/>
              <a:t>NOAA Marine Debris Program Overview – Katie Morgan and Jason Rolfe, NOAA</a:t>
            </a:r>
          </a:p>
          <a:p>
            <a:pPr marL="342900" indent="-342900">
              <a:buClrTx/>
              <a:buFont typeface="Arial" panose="020B0604020202020204" pitchFamily="34" charset="0"/>
              <a:buChar char="•"/>
            </a:pPr>
            <a:r>
              <a:rPr lang="en-US" dirty="0"/>
              <a:t>Verizon Response Team Capabilities – Robert </a:t>
            </a:r>
            <a:r>
              <a:rPr lang="en-US" dirty="0" err="1"/>
              <a:t>Pantucci</a:t>
            </a:r>
            <a:r>
              <a:rPr lang="en-US" dirty="0"/>
              <a:t>, Verizon</a:t>
            </a:r>
          </a:p>
          <a:p>
            <a:pPr marL="342900" indent="-342900">
              <a:buClrTx/>
              <a:buFont typeface="Arial" panose="020B0604020202020204" pitchFamily="34" charset="0"/>
              <a:buChar char="•"/>
            </a:pPr>
            <a:r>
              <a:rPr lang="it-IT" dirty="0"/>
              <a:t>Prep Exercises – Dave Pugh, USCG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Copies of the presentations given will be uploaded to the RRT3 Website.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27075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DE0FAC55-56FC-76DD-CE53-8BFDDE4E72A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69034" y="609600"/>
            <a:ext cx="7720331" cy="6222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3F3F3F"/>
                </a:solidFill>
              </a:rPr>
              <a:t>Executive</a:t>
            </a:r>
            <a:r>
              <a:rPr spc="-130" dirty="0">
                <a:solidFill>
                  <a:srgbClr val="3F3F3F"/>
                </a:solidFill>
              </a:rPr>
              <a:t> </a:t>
            </a:r>
            <a:r>
              <a:rPr spc="-10" dirty="0">
                <a:solidFill>
                  <a:srgbClr val="3F3F3F"/>
                </a:solidFill>
              </a:rPr>
              <a:t>Committee</a:t>
            </a:r>
            <a:r>
              <a:rPr lang="en-US" spc="-10" dirty="0">
                <a:solidFill>
                  <a:srgbClr val="3F3F3F"/>
                </a:solidFill>
              </a:rPr>
              <a:t> Meeting</a:t>
            </a:r>
            <a:endParaRPr spc="-10" dirty="0">
              <a:solidFill>
                <a:srgbClr val="3F3F3F"/>
              </a:solidFill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3543EDC6-C8F5-E5D7-9371-2350474A5973}"/>
              </a:ext>
            </a:extLst>
          </p:cNvPr>
          <p:cNvSpPr txBox="1"/>
          <p:nvPr/>
        </p:nvSpPr>
        <p:spPr>
          <a:xfrm>
            <a:off x="1356994" y="1600200"/>
            <a:ext cx="7344409" cy="2908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6240" indent="-384175">
              <a:lnSpc>
                <a:spcPct val="100000"/>
              </a:lnSpc>
              <a:buFont typeface="Arial" panose="020B0604020202020204" pitchFamily="34" charset="0"/>
              <a:buChar char="•"/>
              <a:tabLst>
                <a:tab pos="396240" algn="l"/>
                <a:tab pos="396875" algn="l"/>
              </a:tabLst>
            </a:pPr>
            <a:r>
              <a:rPr sz="2000" dirty="0">
                <a:solidFill>
                  <a:srgbClr val="191B0E"/>
                </a:solidFill>
                <a:latin typeface="+mj-lt"/>
                <a:cs typeface="Franklin Gothic Book"/>
              </a:rPr>
              <a:t>Status</a:t>
            </a:r>
            <a:r>
              <a:rPr sz="2000" spc="-70" dirty="0">
                <a:solidFill>
                  <a:srgbClr val="191B0E"/>
                </a:solidFill>
                <a:latin typeface="+mj-lt"/>
                <a:cs typeface="Franklin Gothic Book"/>
              </a:rPr>
              <a:t> </a:t>
            </a:r>
            <a:r>
              <a:rPr sz="2000" spc="-10" dirty="0">
                <a:solidFill>
                  <a:srgbClr val="191B0E"/>
                </a:solidFill>
                <a:latin typeface="+mj-lt"/>
                <a:cs typeface="Franklin Gothic Book"/>
              </a:rPr>
              <a:t>Update:</a:t>
            </a:r>
            <a:endParaRPr sz="2000" dirty="0">
              <a:latin typeface="+mj-lt"/>
              <a:cs typeface="Franklin Gothic Book"/>
            </a:endParaRPr>
          </a:p>
          <a:p>
            <a:pPr marL="926465" lvl="1" indent="-383540">
              <a:lnSpc>
                <a:spcPct val="100000"/>
              </a:lnSpc>
              <a:spcBef>
                <a:spcPts val="555"/>
              </a:spcBef>
              <a:buFont typeface="Arial" panose="020B0604020202020204" pitchFamily="34" charset="0"/>
              <a:buChar char="•"/>
              <a:tabLst>
                <a:tab pos="926465" algn="l"/>
                <a:tab pos="927100" algn="l"/>
              </a:tabLst>
            </a:pPr>
            <a:r>
              <a:rPr sz="2000" i="1" dirty="0">
                <a:solidFill>
                  <a:srgbClr val="191B0E"/>
                </a:solidFill>
                <a:latin typeface="+mj-lt"/>
                <a:cs typeface="Franklin Gothic Book"/>
              </a:rPr>
              <a:t>Next</a:t>
            </a:r>
            <a:r>
              <a:rPr sz="2000" i="1" spc="-55" dirty="0">
                <a:solidFill>
                  <a:srgbClr val="191B0E"/>
                </a:solidFill>
                <a:latin typeface="+mj-lt"/>
                <a:cs typeface="Franklin Gothic Book"/>
              </a:rPr>
              <a:t> </a:t>
            </a:r>
            <a:r>
              <a:rPr sz="2000" i="1" spc="-20" dirty="0">
                <a:solidFill>
                  <a:srgbClr val="191B0E"/>
                </a:solidFill>
                <a:latin typeface="+mj-lt"/>
                <a:cs typeface="Franklin Gothic Book"/>
              </a:rPr>
              <a:t>NRT</a:t>
            </a:r>
            <a:r>
              <a:rPr lang="en-US" sz="2000" i="1" spc="-20" dirty="0">
                <a:solidFill>
                  <a:srgbClr val="191B0E"/>
                </a:solidFill>
                <a:latin typeface="+mj-lt"/>
                <a:cs typeface="Franklin Gothic Book"/>
              </a:rPr>
              <a:t> </a:t>
            </a:r>
            <a:r>
              <a:rPr sz="2000" i="1" dirty="0">
                <a:solidFill>
                  <a:srgbClr val="191B0E"/>
                </a:solidFill>
                <a:latin typeface="+mj-lt"/>
                <a:cs typeface="Franklin Gothic Book"/>
              </a:rPr>
              <a:t>meeting</a:t>
            </a:r>
            <a:r>
              <a:rPr sz="2000" i="1" spc="-35" dirty="0">
                <a:solidFill>
                  <a:srgbClr val="191B0E"/>
                </a:solidFill>
                <a:latin typeface="+mj-lt"/>
                <a:cs typeface="Franklin Gothic Book"/>
              </a:rPr>
              <a:t> </a:t>
            </a:r>
            <a:r>
              <a:rPr lang="en-US" sz="2000" i="1" dirty="0">
                <a:solidFill>
                  <a:srgbClr val="191B0E"/>
                </a:solidFill>
                <a:latin typeface="+mj-lt"/>
                <a:cs typeface="Franklin Gothic Book"/>
              </a:rPr>
              <a:t>is week of February 13</a:t>
            </a:r>
            <a:r>
              <a:rPr lang="en-US" sz="2000" i="1" baseline="30000" dirty="0">
                <a:solidFill>
                  <a:srgbClr val="191B0E"/>
                </a:solidFill>
                <a:latin typeface="+mj-lt"/>
                <a:cs typeface="Franklin Gothic Book"/>
              </a:rPr>
              <a:t>th</a:t>
            </a:r>
            <a:r>
              <a:rPr lang="en-US" sz="2000" i="1" dirty="0">
                <a:solidFill>
                  <a:srgbClr val="191B0E"/>
                </a:solidFill>
                <a:latin typeface="+mj-lt"/>
                <a:cs typeface="Franklin Gothic Book"/>
              </a:rPr>
              <a:t>, 2023 </a:t>
            </a:r>
            <a:r>
              <a:rPr sz="2000" i="1" dirty="0">
                <a:solidFill>
                  <a:srgbClr val="191B0E"/>
                </a:solidFill>
                <a:latin typeface="+mj-lt"/>
                <a:cs typeface="Franklin Gothic Book"/>
              </a:rPr>
              <a:t>in</a:t>
            </a:r>
            <a:r>
              <a:rPr sz="2000" i="1" spc="-55" dirty="0">
                <a:solidFill>
                  <a:srgbClr val="191B0E"/>
                </a:solidFill>
                <a:latin typeface="+mj-lt"/>
                <a:cs typeface="Franklin Gothic Book"/>
              </a:rPr>
              <a:t> </a:t>
            </a:r>
            <a:r>
              <a:rPr lang="en-US" sz="2000" i="1" dirty="0">
                <a:solidFill>
                  <a:srgbClr val="191B0E"/>
                </a:solidFill>
                <a:latin typeface="+mj-lt"/>
                <a:cs typeface="Franklin Gothic Book"/>
              </a:rPr>
              <a:t>Portland</a:t>
            </a:r>
            <a:r>
              <a:rPr sz="2000" i="1" dirty="0">
                <a:solidFill>
                  <a:srgbClr val="191B0E"/>
                </a:solidFill>
                <a:latin typeface="+mj-lt"/>
                <a:cs typeface="Franklin Gothic Book"/>
              </a:rPr>
              <a:t>,</a:t>
            </a:r>
            <a:r>
              <a:rPr sz="2000" i="1" spc="-50" dirty="0">
                <a:solidFill>
                  <a:srgbClr val="191B0E"/>
                </a:solidFill>
                <a:latin typeface="+mj-lt"/>
                <a:cs typeface="Franklin Gothic Book"/>
              </a:rPr>
              <a:t> </a:t>
            </a:r>
            <a:r>
              <a:rPr lang="en-US" sz="2000" i="1" spc="-25" dirty="0">
                <a:solidFill>
                  <a:srgbClr val="191B0E"/>
                </a:solidFill>
                <a:latin typeface="+mj-lt"/>
                <a:cs typeface="Franklin Gothic Book"/>
              </a:rPr>
              <a:t>OR </a:t>
            </a:r>
            <a:endParaRPr sz="2000" dirty="0">
              <a:latin typeface="+mj-lt"/>
              <a:cs typeface="Franklin Gothic Book"/>
            </a:endParaRPr>
          </a:p>
          <a:p>
            <a:pPr marL="926465" lvl="1" indent="-383540">
              <a:lnSpc>
                <a:spcPct val="100000"/>
              </a:lnSpc>
              <a:spcBef>
                <a:spcPts val="550"/>
              </a:spcBef>
              <a:buFont typeface="Arial" panose="020B0604020202020204" pitchFamily="34" charset="0"/>
              <a:buChar char="•"/>
              <a:tabLst>
                <a:tab pos="926465" algn="l"/>
                <a:tab pos="927100" algn="l"/>
              </a:tabLst>
            </a:pPr>
            <a:r>
              <a:rPr sz="2000" i="1" dirty="0">
                <a:solidFill>
                  <a:srgbClr val="191B0E"/>
                </a:solidFill>
                <a:latin typeface="+mj-lt"/>
                <a:cs typeface="Franklin Gothic Book"/>
              </a:rPr>
              <a:t>Future</a:t>
            </a:r>
            <a:r>
              <a:rPr sz="2000" i="1" spc="-70" dirty="0">
                <a:solidFill>
                  <a:srgbClr val="191B0E"/>
                </a:solidFill>
                <a:latin typeface="+mj-lt"/>
                <a:cs typeface="Franklin Gothic Book"/>
              </a:rPr>
              <a:t> </a:t>
            </a:r>
            <a:r>
              <a:rPr sz="2000" i="1" dirty="0">
                <a:solidFill>
                  <a:srgbClr val="191B0E"/>
                </a:solidFill>
                <a:latin typeface="+mj-lt"/>
                <a:cs typeface="Franklin Gothic Book"/>
              </a:rPr>
              <a:t>RRT</a:t>
            </a:r>
            <a:r>
              <a:rPr sz="2000" i="1" spc="-90" dirty="0">
                <a:solidFill>
                  <a:srgbClr val="191B0E"/>
                </a:solidFill>
                <a:latin typeface="+mj-lt"/>
                <a:cs typeface="Franklin Gothic Book"/>
              </a:rPr>
              <a:t> </a:t>
            </a:r>
            <a:r>
              <a:rPr sz="2000" i="1" dirty="0">
                <a:solidFill>
                  <a:srgbClr val="191B0E"/>
                </a:solidFill>
                <a:latin typeface="+mj-lt"/>
                <a:cs typeface="Franklin Gothic Book"/>
              </a:rPr>
              <a:t>III</a:t>
            </a:r>
            <a:r>
              <a:rPr sz="2000" i="1" spc="-70" dirty="0">
                <a:solidFill>
                  <a:srgbClr val="191B0E"/>
                </a:solidFill>
                <a:latin typeface="+mj-lt"/>
                <a:cs typeface="Franklin Gothic Book"/>
              </a:rPr>
              <a:t> </a:t>
            </a:r>
            <a:r>
              <a:rPr sz="2000" i="1" spc="-10" dirty="0">
                <a:solidFill>
                  <a:srgbClr val="191B0E"/>
                </a:solidFill>
                <a:latin typeface="+mj-lt"/>
                <a:cs typeface="Franklin Gothic Book"/>
              </a:rPr>
              <a:t>Meetings</a:t>
            </a:r>
            <a:endParaRPr sz="2000" dirty="0">
              <a:latin typeface="+mj-lt"/>
              <a:cs typeface="Franklin Gothic Book"/>
            </a:endParaRPr>
          </a:p>
          <a:p>
            <a:pPr marL="1383665" lvl="2" indent="-384175">
              <a:lnSpc>
                <a:spcPct val="100000"/>
              </a:lnSpc>
              <a:spcBef>
                <a:spcPts val="590"/>
              </a:spcBef>
              <a:buFont typeface="Arial" panose="020B0604020202020204" pitchFamily="34" charset="0"/>
              <a:buChar char="•"/>
              <a:tabLst>
                <a:tab pos="1383665" algn="l"/>
                <a:tab pos="1384300" algn="l"/>
              </a:tabLst>
            </a:pPr>
            <a:r>
              <a:rPr sz="1600" dirty="0">
                <a:solidFill>
                  <a:srgbClr val="191B0E"/>
                </a:solidFill>
                <a:latin typeface="+mj-lt"/>
                <a:cs typeface="Franklin Gothic Book"/>
              </a:rPr>
              <a:t>Discussed</a:t>
            </a:r>
            <a:r>
              <a:rPr sz="1600" spc="-55" dirty="0">
                <a:solidFill>
                  <a:srgbClr val="191B0E"/>
                </a:solidFill>
                <a:latin typeface="+mj-lt"/>
                <a:cs typeface="Franklin Gothic Book"/>
              </a:rPr>
              <a:t> </a:t>
            </a:r>
            <a:r>
              <a:rPr sz="1600" dirty="0">
                <a:solidFill>
                  <a:srgbClr val="191B0E"/>
                </a:solidFill>
                <a:latin typeface="+mj-lt"/>
                <a:cs typeface="Franklin Gothic Book"/>
              </a:rPr>
              <a:t>potential</a:t>
            </a:r>
            <a:r>
              <a:rPr lang="en-US" sz="1600" dirty="0">
                <a:solidFill>
                  <a:srgbClr val="191B0E"/>
                </a:solidFill>
                <a:latin typeface="+mj-lt"/>
                <a:cs typeface="Franklin Gothic Book"/>
              </a:rPr>
              <a:t> dates and</a:t>
            </a:r>
            <a:r>
              <a:rPr sz="1600" spc="-45" dirty="0">
                <a:solidFill>
                  <a:srgbClr val="191B0E"/>
                </a:solidFill>
                <a:latin typeface="+mj-lt"/>
                <a:cs typeface="Franklin Gothic Book"/>
              </a:rPr>
              <a:t> </a:t>
            </a:r>
            <a:r>
              <a:rPr sz="1600" dirty="0">
                <a:solidFill>
                  <a:srgbClr val="191B0E"/>
                </a:solidFill>
                <a:latin typeface="+mj-lt"/>
                <a:cs typeface="Franklin Gothic Book"/>
              </a:rPr>
              <a:t>locations</a:t>
            </a:r>
            <a:r>
              <a:rPr sz="1600" spc="-30" dirty="0">
                <a:solidFill>
                  <a:srgbClr val="191B0E"/>
                </a:solidFill>
                <a:latin typeface="+mj-lt"/>
                <a:cs typeface="Franklin Gothic Book"/>
              </a:rPr>
              <a:t> </a:t>
            </a:r>
            <a:r>
              <a:rPr sz="1600" dirty="0">
                <a:solidFill>
                  <a:srgbClr val="191B0E"/>
                </a:solidFill>
                <a:latin typeface="+mj-lt"/>
                <a:cs typeface="Franklin Gothic Book"/>
              </a:rPr>
              <a:t>for</a:t>
            </a:r>
            <a:r>
              <a:rPr sz="1600" spc="-25" dirty="0">
                <a:solidFill>
                  <a:srgbClr val="191B0E"/>
                </a:solidFill>
                <a:latin typeface="+mj-lt"/>
                <a:cs typeface="Franklin Gothic Book"/>
              </a:rPr>
              <a:t> </a:t>
            </a:r>
            <a:r>
              <a:rPr sz="1600" dirty="0">
                <a:solidFill>
                  <a:srgbClr val="191B0E"/>
                </a:solidFill>
                <a:latin typeface="+mj-lt"/>
                <a:cs typeface="Franklin Gothic Book"/>
              </a:rPr>
              <a:t>202</a:t>
            </a:r>
            <a:r>
              <a:rPr lang="en-US" sz="1600" dirty="0">
                <a:solidFill>
                  <a:srgbClr val="191B0E"/>
                </a:solidFill>
                <a:latin typeface="+mj-lt"/>
                <a:cs typeface="Franklin Gothic Book"/>
              </a:rPr>
              <a:t>3</a:t>
            </a:r>
            <a:r>
              <a:rPr sz="1600" spc="-45" dirty="0">
                <a:solidFill>
                  <a:srgbClr val="191B0E"/>
                </a:solidFill>
                <a:latin typeface="+mj-lt"/>
                <a:cs typeface="Franklin Gothic Book"/>
              </a:rPr>
              <a:t> </a:t>
            </a:r>
            <a:r>
              <a:rPr sz="1600" spc="-10" dirty="0">
                <a:solidFill>
                  <a:srgbClr val="191B0E"/>
                </a:solidFill>
                <a:latin typeface="+mj-lt"/>
                <a:cs typeface="Franklin Gothic Book"/>
              </a:rPr>
              <a:t>meetings</a:t>
            </a:r>
            <a:r>
              <a:rPr lang="en-US" sz="1600" spc="-10" dirty="0">
                <a:solidFill>
                  <a:srgbClr val="191B0E"/>
                </a:solidFill>
                <a:latin typeface="+mj-lt"/>
                <a:cs typeface="Franklin Gothic Book"/>
              </a:rPr>
              <a:t>. Locations not confirmed but dates were:</a:t>
            </a:r>
            <a:endParaRPr sz="1600" dirty="0">
              <a:latin typeface="+mj-lt"/>
              <a:cs typeface="Franklin Gothic Book"/>
            </a:endParaRPr>
          </a:p>
          <a:p>
            <a:pPr marL="1840864" marR="295910" lvl="3" indent="-384175">
              <a:lnSpc>
                <a:spcPts val="1810"/>
              </a:lnSpc>
              <a:spcBef>
                <a:spcPts val="735"/>
              </a:spcBef>
              <a:buFont typeface="Arial" panose="020B0604020202020204" pitchFamily="34" charset="0"/>
              <a:buChar char="•"/>
              <a:tabLst>
                <a:tab pos="1840864" algn="l"/>
                <a:tab pos="1841500" algn="l"/>
              </a:tabLst>
            </a:pPr>
            <a:r>
              <a:rPr sz="1600" i="1" dirty="0">
                <a:solidFill>
                  <a:srgbClr val="191B0E"/>
                </a:solidFill>
                <a:latin typeface="+mj-lt"/>
                <a:cs typeface="Franklin Gothic Book"/>
              </a:rPr>
              <a:t>May</a:t>
            </a:r>
            <a:r>
              <a:rPr sz="1600" i="1" spc="-35" dirty="0">
                <a:solidFill>
                  <a:srgbClr val="191B0E"/>
                </a:solidFill>
                <a:latin typeface="+mj-lt"/>
                <a:cs typeface="Franklin Gothic Book"/>
              </a:rPr>
              <a:t> </a:t>
            </a:r>
            <a:r>
              <a:rPr lang="en-US" sz="1600" i="1" spc="-10" dirty="0">
                <a:solidFill>
                  <a:srgbClr val="191B0E"/>
                </a:solidFill>
                <a:latin typeface="+mj-lt"/>
                <a:cs typeface="Franklin Gothic Book"/>
              </a:rPr>
              <a:t>2-4</a:t>
            </a:r>
            <a:r>
              <a:rPr sz="1600" i="1" dirty="0">
                <a:solidFill>
                  <a:srgbClr val="191B0E"/>
                </a:solidFill>
                <a:latin typeface="+mj-lt"/>
                <a:cs typeface="Franklin Gothic Book"/>
              </a:rPr>
              <a:t>,</a:t>
            </a:r>
            <a:r>
              <a:rPr sz="1600" i="1" spc="-30" dirty="0">
                <a:solidFill>
                  <a:srgbClr val="191B0E"/>
                </a:solidFill>
                <a:latin typeface="+mj-lt"/>
                <a:cs typeface="Franklin Gothic Book"/>
              </a:rPr>
              <a:t> </a:t>
            </a:r>
            <a:r>
              <a:rPr sz="1600" i="1" dirty="0">
                <a:solidFill>
                  <a:srgbClr val="191B0E"/>
                </a:solidFill>
                <a:latin typeface="+mj-lt"/>
                <a:cs typeface="Franklin Gothic Book"/>
              </a:rPr>
              <a:t>202</a:t>
            </a:r>
            <a:r>
              <a:rPr lang="en-US" sz="1600" i="1" dirty="0">
                <a:solidFill>
                  <a:srgbClr val="191B0E"/>
                </a:solidFill>
                <a:latin typeface="+mj-lt"/>
                <a:cs typeface="Franklin Gothic Book"/>
              </a:rPr>
              <a:t>3</a:t>
            </a:r>
            <a:endParaRPr sz="1600" dirty="0">
              <a:latin typeface="+mj-lt"/>
              <a:cs typeface="Franklin Gothic Book"/>
            </a:endParaRPr>
          </a:p>
          <a:p>
            <a:pPr marL="1840864" lvl="3" indent="-384175">
              <a:lnSpc>
                <a:spcPct val="100000"/>
              </a:lnSpc>
              <a:spcBef>
                <a:spcPts val="540"/>
              </a:spcBef>
              <a:buFont typeface="Arial" panose="020B0604020202020204" pitchFamily="34" charset="0"/>
              <a:buChar char="•"/>
              <a:tabLst>
                <a:tab pos="1840864" algn="l"/>
                <a:tab pos="1841500" algn="l"/>
              </a:tabLst>
            </a:pPr>
            <a:r>
              <a:rPr lang="en-US" sz="1600" i="1" dirty="0">
                <a:solidFill>
                  <a:srgbClr val="191B0E"/>
                </a:solidFill>
                <a:latin typeface="+mj-lt"/>
                <a:cs typeface="Franklin Gothic Book"/>
              </a:rPr>
              <a:t>December 5-7, 2023</a:t>
            </a:r>
          </a:p>
          <a:p>
            <a:pPr marL="1840864" indent="-384175">
              <a:spcBef>
                <a:spcPts val="540"/>
              </a:spcBef>
              <a:buFont typeface="Wingdings"/>
              <a:buChar char=""/>
              <a:tabLst>
                <a:tab pos="1840864" algn="l"/>
                <a:tab pos="1841500" algn="l"/>
              </a:tabLst>
            </a:pPr>
            <a:endParaRPr sz="1600" dirty="0">
              <a:latin typeface="Franklin Gothic Book"/>
              <a:cs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35357074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9749CC-4A9A-5B09-1888-DF06BE09C15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Thursday Presentations and Workgroup Meetings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021EDA-5A84-3E71-39B5-A6A24C2C41D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Thursday December 8</a:t>
            </a:r>
            <a:r>
              <a:rPr lang="en-US" baseline="30000" dirty="0"/>
              <a:t>th</a:t>
            </a:r>
            <a:r>
              <a:rPr lang="en-US" dirty="0"/>
              <a:t>, 2022</a:t>
            </a:r>
          </a:p>
        </p:txBody>
      </p:sp>
    </p:spTree>
    <p:extLst>
      <p:ext uri="{BB962C8B-B14F-4D97-AF65-F5344CB8AC3E}">
        <p14:creationId xmlns:p14="http://schemas.microsoft.com/office/powerpoint/2010/main" val="14989628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2">
            <a:extLst>
              <a:ext uri="{FF2B5EF4-FFF2-40B4-BE49-F238E27FC236}">
                <a16:creationId xmlns:a16="http://schemas.microsoft.com/office/drawing/2014/main" id="{16BFD7DD-3E69-43F1-4FA2-F108158E43B8}"/>
              </a:ext>
            </a:extLst>
          </p:cNvPr>
          <p:cNvSpPr txBox="1">
            <a:spLocks/>
          </p:cNvSpPr>
          <p:nvPr/>
        </p:nvSpPr>
        <p:spPr>
          <a:xfrm>
            <a:off x="1434338" y="683006"/>
            <a:ext cx="6991350" cy="655307"/>
          </a:xfrm>
          <a:prstGeom prst="rect">
            <a:avLst/>
          </a:prstGeom>
        </p:spPr>
        <p:txBody>
          <a:bodyPr vert="horz" wrap="square" lIns="0" tIns="115569" rIns="0" bIns="0" rtlCol="0" anchor="t">
            <a:spAutoFit/>
          </a:bodyPr>
          <a:lstStyle>
            <a:lvl1pPr algn="l" defTabSz="502920" rtl="0" eaLnBrk="1" latinLnBrk="0" hangingPunct="1">
              <a:spcBef>
                <a:spcPct val="0"/>
              </a:spcBef>
              <a:buNone/>
              <a:defRPr sz="396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25400">
              <a:lnSpc>
                <a:spcPts val="4225"/>
              </a:lnSpc>
              <a:spcBef>
                <a:spcPts val="100"/>
              </a:spcBef>
            </a:pPr>
            <a:r>
              <a:rPr lang="en-US"/>
              <a:t>RRT</a:t>
            </a:r>
            <a:r>
              <a:rPr lang="en-US" spc="-35"/>
              <a:t> </a:t>
            </a:r>
            <a:r>
              <a:rPr lang="en-US"/>
              <a:t>III</a:t>
            </a:r>
            <a:r>
              <a:rPr lang="en-US" spc="-25"/>
              <a:t> </a:t>
            </a:r>
            <a:r>
              <a:rPr lang="en-US"/>
              <a:t>Standing</a:t>
            </a:r>
            <a:r>
              <a:rPr lang="en-US" spc="-20"/>
              <a:t> </a:t>
            </a:r>
            <a:r>
              <a:rPr lang="en-US" spc="-10"/>
              <a:t>Meeting</a:t>
            </a:r>
            <a:endParaRPr lang="en-US" spc="-10" dirty="0"/>
          </a:p>
        </p:txBody>
      </p:sp>
      <p:sp>
        <p:nvSpPr>
          <p:cNvPr id="7" name="object 3">
            <a:extLst>
              <a:ext uri="{FF2B5EF4-FFF2-40B4-BE49-F238E27FC236}">
                <a16:creationId xmlns:a16="http://schemas.microsoft.com/office/drawing/2014/main" id="{3A7295F6-95A1-3088-E68A-E57D4D5FA844}"/>
              </a:ext>
            </a:extLst>
          </p:cNvPr>
          <p:cNvSpPr txBox="1"/>
          <p:nvPr/>
        </p:nvSpPr>
        <p:spPr>
          <a:xfrm>
            <a:off x="1239266" y="1941068"/>
            <a:ext cx="7860665" cy="5359159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396240" marR="1042035" indent="-384175">
              <a:lnSpc>
                <a:spcPts val="2260"/>
              </a:lnSpc>
              <a:spcBef>
                <a:spcPts val="290"/>
              </a:spcBef>
              <a:buFont typeface="Arial" panose="020B0604020202020204" pitchFamily="34" charset="0"/>
              <a:buChar char="•"/>
              <a:tabLst>
                <a:tab pos="396240" algn="l"/>
                <a:tab pos="396875" algn="l"/>
              </a:tabLst>
            </a:pPr>
            <a:r>
              <a:rPr sz="2000" spc="-10" dirty="0">
                <a:solidFill>
                  <a:srgbClr val="191B0E"/>
                </a:solidFill>
                <a:cs typeface="Franklin Gothic Book"/>
              </a:rPr>
              <a:t>Welcome,</a:t>
            </a:r>
            <a:r>
              <a:rPr sz="2000" spc="-45" dirty="0">
                <a:solidFill>
                  <a:srgbClr val="191B0E"/>
                </a:solidFill>
                <a:cs typeface="Franklin Gothic Book"/>
              </a:rPr>
              <a:t> </a:t>
            </a:r>
            <a:r>
              <a:rPr sz="2000" dirty="0">
                <a:solidFill>
                  <a:srgbClr val="191B0E"/>
                </a:solidFill>
                <a:cs typeface="Franklin Gothic Book"/>
              </a:rPr>
              <a:t>Announcements,</a:t>
            </a:r>
            <a:r>
              <a:rPr sz="2000" spc="-25" dirty="0">
                <a:solidFill>
                  <a:srgbClr val="191B0E"/>
                </a:solidFill>
                <a:cs typeface="Franklin Gothic Book"/>
              </a:rPr>
              <a:t> </a:t>
            </a:r>
            <a:r>
              <a:rPr sz="2000" dirty="0">
                <a:solidFill>
                  <a:srgbClr val="191B0E"/>
                </a:solidFill>
                <a:cs typeface="Franklin Gothic Book"/>
              </a:rPr>
              <a:t>and</a:t>
            </a:r>
            <a:r>
              <a:rPr sz="2000" spc="-45" dirty="0">
                <a:solidFill>
                  <a:srgbClr val="191B0E"/>
                </a:solidFill>
                <a:cs typeface="Franklin Gothic Book"/>
              </a:rPr>
              <a:t> </a:t>
            </a:r>
            <a:r>
              <a:rPr sz="2000" spc="-10" dirty="0">
                <a:solidFill>
                  <a:srgbClr val="191B0E"/>
                </a:solidFill>
                <a:cs typeface="Franklin Gothic Book"/>
              </a:rPr>
              <a:t>Introduction</a:t>
            </a:r>
            <a:r>
              <a:rPr sz="2000" spc="-30" dirty="0">
                <a:solidFill>
                  <a:srgbClr val="191B0E"/>
                </a:solidFill>
                <a:cs typeface="Franklin Gothic Book"/>
              </a:rPr>
              <a:t> </a:t>
            </a:r>
            <a:r>
              <a:rPr sz="2000" dirty="0">
                <a:solidFill>
                  <a:srgbClr val="191B0E"/>
                </a:solidFill>
                <a:cs typeface="Franklin Gothic Book"/>
              </a:rPr>
              <a:t>of</a:t>
            </a:r>
            <a:r>
              <a:rPr sz="2000" spc="-60" dirty="0">
                <a:solidFill>
                  <a:srgbClr val="191B0E"/>
                </a:solidFill>
                <a:cs typeface="Franklin Gothic Book"/>
              </a:rPr>
              <a:t> </a:t>
            </a:r>
            <a:r>
              <a:rPr sz="2000" dirty="0">
                <a:solidFill>
                  <a:srgbClr val="191B0E"/>
                </a:solidFill>
                <a:cs typeface="Franklin Gothic Book"/>
              </a:rPr>
              <a:t>all</a:t>
            </a:r>
            <a:r>
              <a:rPr sz="2000" spc="-45" dirty="0">
                <a:solidFill>
                  <a:srgbClr val="191B0E"/>
                </a:solidFill>
                <a:cs typeface="Franklin Gothic Book"/>
              </a:rPr>
              <a:t> </a:t>
            </a:r>
            <a:r>
              <a:rPr sz="2000" spc="-10" dirty="0">
                <a:solidFill>
                  <a:srgbClr val="191B0E"/>
                </a:solidFill>
                <a:cs typeface="Franklin Gothic Book"/>
              </a:rPr>
              <a:t>Members </a:t>
            </a:r>
            <a:r>
              <a:rPr sz="2000" dirty="0">
                <a:solidFill>
                  <a:srgbClr val="191B0E"/>
                </a:solidFill>
                <a:cs typeface="Franklin Gothic Book"/>
              </a:rPr>
              <a:t>participating</a:t>
            </a:r>
            <a:r>
              <a:rPr sz="2000" spc="-15" dirty="0">
                <a:solidFill>
                  <a:srgbClr val="191B0E"/>
                </a:solidFill>
                <a:cs typeface="Franklin Gothic Book"/>
              </a:rPr>
              <a:t> </a:t>
            </a:r>
            <a:r>
              <a:rPr sz="2000" dirty="0">
                <a:solidFill>
                  <a:srgbClr val="191B0E"/>
                </a:solidFill>
                <a:cs typeface="Franklin Gothic Book"/>
              </a:rPr>
              <a:t>(in</a:t>
            </a:r>
            <a:r>
              <a:rPr sz="2000" spc="-35" dirty="0">
                <a:solidFill>
                  <a:srgbClr val="191B0E"/>
                </a:solidFill>
                <a:cs typeface="Franklin Gothic Book"/>
              </a:rPr>
              <a:t> </a:t>
            </a:r>
            <a:r>
              <a:rPr sz="2000" dirty="0">
                <a:solidFill>
                  <a:srgbClr val="191B0E"/>
                </a:solidFill>
                <a:cs typeface="Franklin Gothic Book"/>
              </a:rPr>
              <a:t>person</a:t>
            </a:r>
            <a:r>
              <a:rPr sz="2000" spc="-40" dirty="0">
                <a:solidFill>
                  <a:srgbClr val="191B0E"/>
                </a:solidFill>
                <a:cs typeface="Franklin Gothic Book"/>
              </a:rPr>
              <a:t> </a:t>
            </a:r>
            <a:r>
              <a:rPr sz="2000" dirty="0">
                <a:solidFill>
                  <a:srgbClr val="191B0E"/>
                </a:solidFill>
                <a:cs typeface="Franklin Gothic Book"/>
              </a:rPr>
              <a:t>and</a:t>
            </a:r>
            <a:r>
              <a:rPr sz="2000" spc="-30" dirty="0">
                <a:solidFill>
                  <a:srgbClr val="191B0E"/>
                </a:solidFill>
                <a:cs typeface="Franklin Gothic Book"/>
              </a:rPr>
              <a:t> </a:t>
            </a:r>
            <a:r>
              <a:rPr sz="2000" spc="-10" dirty="0">
                <a:solidFill>
                  <a:srgbClr val="191B0E"/>
                </a:solidFill>
                <a:cs typeface="Franklin Gothic Book"/>
              </a:rPr>
              <a:t>remotely)</a:t>
            </a:r>
            <a:endParaRPr sz="2000" dirty="0">
              <a:cs typeface="Franklin Gothic Book"/>
            </a:endParaRPr>
          </a:p>
          <a:p>
            <a:pPr marL="396240" marR="107950" indent="-384175">
              <a:lnSpc>
                <a:spcPts val="2260"/>
              </a:lnSpc>
              <a:spcBef>
                <a:spcPts val="1190"/>
              </a:spcBef>
              <a:buFont typeface="Arial" panose="020B0604020202020204" pitchFamily="34" charset="0"/>
              <a:buChar char="•"/>
              <a:tabLst>
                <a:tab pos="396240" algn="l"/>
                <a:tab pos="396875" algn="l"/>
              </a:tabLst>
            </a:pPr>
            <a:r>
              <a:rPr sz="2000" spc="-10" dirty="0">
                <a:solidFill>
                  <a:srgbClr val="191B0E"/>
                </a:solidFill>
                <a:cs typeface="Franklin Gothic Book"/>
              </a:rPr>
              <a:t>Welcome</a:t>
            </a:r>
            <a:r>
              <a:rPr sz="2000" spc="-80" dirty="0">
                <a:solidFill>
                  <a:srgbClr val="191B0E"/>
                </a:solidFill>
                <a:cs typeface="Franklin Gothic Book"/>
              </a:rPr>
              <a:t> </a:t>
            </a:r>
            <a:r>
              <a:rPr sz="2000" dirty="0">
                <a:solidFill>
                  <a:srgbClr val="191B0E"/>
                </a:solidFill>
                <a:cs typeface="Franklin Gothic Book"/>
              </a:rPr>
              <a:t>to</a:t>
            </a:r>
            <a:r>
              <a:rPr sz="2000" spc="-85" dirty="0">
                <a:solidFill>
                  <a:srgbClr val="191B0E"/>
                </a:solidFill>
                <a:cs typeface="Franklin Gothic Book"/>
              </a:rPr>
              <a:t> </a:t>
            </a:r>
            <a:r>
              <a:rPr sz="2000" dirty="0">
                <a:solidFill>
                  <a:srgbClr val="191B0E"/>
                </a:solidFill>
                <a:cs typeface="Franklin Gothic Book"/>
              </a:rPr>
              <a:t>the</a:t>
            </a:r>
            <a:r>
              <a:rPr sz="2000" spc="-80" dirty="0">
                <a:solidFill>
                  <a:srgbClr val="191B0E"/>
                </a:solidFill>
                <a:cs typeface="Franklin Gothic Book"/>
              </a:rPr>
              <a:t> </a:t>
            </a:r>
            <a:r>
              <a:rPr sz="2000" dirty="0">
                <a:solidFill>
                  <a:srgbClr val="191B0E"/>
                </a:solidFill>
                <a:cs typeface="Franklin Gothic Book"/>
              </a:rPr>
              <a:t>Facility</a:t>
            </a:r>
            <a:r>
              <a:rPr sz="2000" spc="-60" dirty="0">
                <a:solidFill>
                  <a:srgbClr val="191B0E"/>
                </a:solidFill>
                <a:cs typeface="Franklin Gothic Book"/>
              </a:rPr>
              <a:t> </a:t>
            </a:r>
            <a:r>
              <a:rPr lang="en-US" sz="2000" spc="-60" dirty="0">
                <a:solidFill>
                  <a:srgbClr val="191B0E"/>
                </a:solidFill>
                <a:cs typeface="Franklin Gothic Book"/>
              </a:rPr>
              <a:t>by Ben Anderson</a:t>
            </a:r>
            <a:endParaRPr sz="2000" dirty="0">
              <a:cs typeface="Franklin Gothic Book"/>
            </a:endParaRPr>
          </a:p>
          <a:p>
            <a:pPr marL="396240" indent="-384175">
              <a:lnSpc>
                <a:spcPct val="100000"/>
              </a:lnSpc>
              <a:spcBef>
                <a:spcPts val="994"/>
              </a:spcBef>
              <a:buFont typeface="Arial" panose="020B0604020202020204" pitchFamily="34" charset="0"/>
              <a:buChar char="•"/>
              <a:tabLst>
                <a:tab pos="396240" algn="l"/>
                <a:tab pos="396875" algn="l"/>
              </a:tabLst>
            </a:pPr>
            <a:r>
              <a:rPr sz="2000" spc="-10" dirty="0">
                <a:solidFill>
                  <a:srgbClr val="191B0E"/>
                </a:solidFill>
                <a:cs typeface="Franklin Gothic Book"/>
              </a:rPr>
              <a:t>Coordinators</a:t>
            </a:r>
            <a:r>
              <a:rPr sz="2000" spc="-40" dirty="0">
                <a:solidFill>
                  <a:srgbClr val="191B0E"/>
                </a:solidFill>
                <a:cs typeface="Franklin Gothic Book"/>
              </a:rPr>
              <a:t> </a:t>
            </a:r>
            <a:r>
              <a:rPr sz="2000" dirty="0">
                <a:solidFill>
                  <a:srgbClr val="191B0E"/>
                </a:solidFill>
                <a:cs typeface="Franklin Gothic Book"/>
              </a:rPr>
              <a:t>Report</a:t>
            </a:r>
            <a:r>
              <a:rPr sz="2000" spc="-70" dirty="0">
                <a:solidFill>
                  <a:srgbClr val="191B0E"/>
                </a:solidFill>
                <a:cs typeface="Franklin Gothic Book"/>
              </a:rPr>
              <a:t> </a:t>
            </a:r>
            <a:r>
              <a:rPr sz="2000" dirty="0">
                <a:solidFill>
                  <a:srgbClr val="191B0E"/>
                </a:solidFill>
                <a:cs typeface="Franklin Gothic Book"/>
              </a:rPr>
              <a:t>by</a:t>
            </a:r>
            <a:r>
              <a:rPr sz="2000" spc="-65" dirty="0">
                <a:solidFill>
                  <a:srgbClr val="191B0E"/>
                </a:solidFill>
                <a:cs typeface="Franklin Gothic Book"/>
              </a:rPr>
              <a:t> </a:t>
            </a:r>
            <a:r>
              <a:rPr lang="en-US" sz="2000" dirty="0">
                <a:solidFill>
                  <a:srgbClr val="191B0E"/>
                </a:solidFill>
                <a:cs typeface="Franklin Gothic Book"/>
              </a:rPr>
              <a:t>Cindy Santiago</a:t>
            </a:r>
            <a:r>
              <a:rPr sz="2000" dirty="0">
                <a:solidFill>
                  <a:srgbClr val="191B0E"/>
                </a:solidFill>
                <a:cs typeface="Franklin Gothic Book"/>
              </a:rPr>
              <a:t>,</a:t>
            </a:r>
            <a:r>
              <a:rPr sz="2000" spc="-50" dirty="0">
                <a:solidFill>
                  <a:srgbClr val="191B0E"/>
                </a:solidFill>
                <a:cs typeface="Franklin Gothic Book"/>
              </a:rPr>
              <a:t> </a:t>
            </a:r>
            <a:r>
              <a:rPr sz="2000" spc="-25" dirty="0">
                <a:solidFill>
                  <a:srgbClr val="191B0E"/>
                </a:solidFill>
                <a:cs typeface="Franklin Gothic Book"/>
              </a:rPr>
              <a:t>EPA</a:t>
            </a:r>
            <a:endParaRPr lang="en-US" sz="1600" spc="-25" dirty="0">
              <a:solidFill>
                <a:srgbClr val="191B0E"/>
              </a:solidFill>
              <a:cs typeface="Franklin Gothic Book"/>
            </a:endParaRPr>
          </a:p>
          <a:p>
            <a:pPr marL="396240" indent="-384175">
              <a:lnSpc>
                <a:spcPct val="100000"/>
              </a:lnSpc>
              <a:spcBef>
                <a:spcPts val="994"/>
              </a:spcBef>
              <a:buFont typeface="Arial" panose="020B0604020202020204" pitchFamily="34" charset="0"/>
              <a:buChar char="•"/>
              <a:tabLst>
                <a:tab pos="396240" algn="l"/>
                <a:tab pos="396875" algn="l"/>
              </a:tabLst>
            </a:pPr>
            <a:r>
              <a:rPr lang="en-US" sz="2000" spc="-25" dirty="0">
                <a:solidFill>
                  <a:srgbClr val="191B0E"/>
                </a:solidFill>
                <a:cs typeface="Franklin Gothic Book"/>
              </a:rPr>
              <a:t>Presentations and </a:t>
            </a:r>
            <a:r>
              <a:rPr lang="en-US" sz="2000" spc="-25" dirty="0" err="1">
                <a:solidFill>
                  <a:srgbClr val="191B0E"/>
                </a:solidFill>
                <a:cs typeface="Franklin Gothic Book"/>
              </a:rPr>
              <a:t>Outbriefs</a:t>
            </a:r>
            <a:r>
              <a:rPr lang="en-US" sz="2000" spc="-25" dirty="0">
                <a:solidFill>
                  <a:srgbClr val="191B0E"/>
                </a:solidFill>
                <a:cs typeface="Franklin Gothic Book"/>
              </a:rPr>
              <a:t>:</a:t>
            </a:r>
          </a:p>
          <a:p>
            <a:pPr marL="853440" lvl="1" indent="-384175">
              <a:spcBef>
                <a:spcPts val="994"/>
              </a:spcBef>
              <a:buFont typeface="Arial" panose="020B0604020202020204" pitchFamily="34" charset="0"/>
              <a:buChar char="•"/>
              <a:tabLst>
                <a:tab pos="396240" algn="l"/>
                <a:tab pos="396875" algn="l"/>
              </a:tabLst>
            </a:pPr>
            <a:r>
              <a:rPr lang="en-US" spc="-25" dirty="0">
                <a:solidFill>
                  <a:srgbClr val="191B0E"/>
                </a:solidFill>
                <a:cs typeface="Franklin Gothic Book"/>
              </a:rPr>
              <a:t>Subpart J Final Monitoring Rule for Atypical Dispersant Use – Billy Martin (EPA)</a:t>
            </a:r>
          </a:p>
          <a:p>
            <a:pPr marL="853440" lvl="1" indent="-384175">
              <a:spcBef>
                <a:spcPts val="994"/>
              </a:spcBef>
              <a:buFont typeface="Arial" panose="020B0604020202020204" pitchFamily="34" charset="0"/>
              <a:buChar char="•"/>
              <a:tabLst>
                <a:tab pos="396240" algn="l"/>
                <a:tab pos="396875" algn="l"/>
              </a:tabLst>
            </a:pPr>
            <a:r>
              <a:rPr lang="en-US" spc="-25" dirty="0">
                <a:solidFill>
                  <a:srgbClr val="191B0E"/>
                </a:solidFill>
                <a:cs typeface="Franklin Gothic Book"/>
              </a:rPr>
              <a:t>Civil Support Team Capabilities – Major Mark Evans (DE National Guard)</a:t>
            </a:r>
          </a:p>
          <a:p>
            <a:pPr marL="853440" lvl="1" indent="-384175">
              <a:spcBef>
                <a:spcPts val="994"/>
              </a:spcBef>
              <a:buFont typeface="Arial" panose="020B0604020202020204" pitchFamily="34" charset="0"/>
              <a:buChar char="•"/>
              <a:tabLst>
                <a:tab pos="396240" algn="l"/>
                <a:tab pos="396875" algn="l"/>
              </a:tabLst>
            </a:pPr>
            <a:r>
              <a:rPr lang="en-US" spc="-25" dirty="0">
                <a:solidFill>
                  <a:srgbClr val="191B0E"/>
                </a:solidFill>
                <a:cs typeface="Franklin Gothic Book"/>
              </a:rPr>
              <a:t>Role of a Qualified Individual in a Response – Kevin Perry (Gallagher Marine Systems LLC)</a:t>
            </a:r>
          </a:p>
          <a:p>
            <a:pPr marL="853440" lvl="1" indent="-384175">
              <a:spcBef>
                <a:spcPts val="994"/>
              </a:spcBef>
              <a:buFont typeface="Arial" panose="020B0604020202020204" pitchFamily="34" charset="0"/>
              <a:buChar char="•"/>
              <a:tabLst>
                <a:tab pos="396240" algn="l"/>
                <a:tab pos="396875" algn="l"/>
              </a:tabLst>
            </a:pPr>
            <a:r>
              <a:rPr lang="en-US" spc="-25" dirty="0">
                <a:solidFill>
                  <a:srgbClr val="191B0E"/>
                </a:solidFill>
                <a:cs typeface="Franklin Gothic Book"/>
              </a:rPr>
              <a:t>Best Management Practices with Endangered Species – Sarah Shaeffer (FWS)</a:t>
            </a:r>
          </a:p>
          <a:p>
            <a:pPr marL="853440" lvl="1" indent="-384175">
              <a:spcBef>
                <a:spcPts val="994"/>
              </a:spcBef>
              <a:buFont typeface="Arial" panose="020B0604020202020204" pitchFamily="34" charset="0"/>
              <a:buChar char="•"/>
              <a:tabLst>
                <a:tab pos="396240" algn="l"/>
                <a:tab pos="396875" algn="l"/>
              </a:tabLst>
            </a:pPr>
            <a:r>
              <a:rPr lang="en-US" spc="-25" dirty="0">
                <a:solidFill>
                  <a:srgbClr val="191B0E"/>
                </a:solidFill>
                <a:cs typeface="Franklin Gothic Book"/>
              </a:rPr>
              <a:t>Development of Wind Energy Infrastructure – Jerry Barnes (Dominion Power VA)</a:t>
            </a:r>
          </a:p>
        </p:txBody>
      </p:sp>
    </p:spTree>
    <p:extLst>
      <p:ext uri="{BB962C8B-B14F-4D97-AF65-F5344CB8AC3E}">
        <p14:creationId xmlns:p14="http://schemas.microsoft.com/office/powerpoint/2010/main" val="35296300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2">
            <a:extLst>
              <a:ext uri="{FF2B5EF4-FFF2-40B4-BE49-F238E27FC236}">
                <a16:creationId xmlns:a16="http://schemas.microsoft.com/office/drawing/2014/main" id="{16BFD7DD-3E69-43F1-4FA2-F108158E43B8}"/>
              </a:ext>
            </a:extLst>
          </p:cNvPr>
          <p:cNvSpPr txBox="1">
            <a:spLocks/>
          </p:cNvSpPr>
          <p:nvPr/>
        </p:nvSpPr>
        <p:spPr>
          <a:xfrm>
            <a:off x="1434338" y="683006"/>
            <a:ext cx="7176262" cy="655307"/>
          </a:xfrm>
          <a:prstGeom prst="rect">
            <a:avLst/>
          </a:prstGeom>
        </p:spPr>
        <p:txBody>
          <a:bodyPr vert="horz" wrap="square" lIns="0" tIns="115569" rIns="0" bIns="0" rtlCol="0" anchor="t">
            <a:spAutoFit/>
          </a:bodyPr>
          <a:lstStyle>
            <a:lvl1pPr algn="l" defTabSz="502920" rtl="0" eaLnBrk="1" latinLnBrk="0" hangingPunct="1">
              <a:spcBef>
                <a:spcPct val="0"/>
              </a:spcBef>
              <a:buNone/>
              <a:defRPr sz="396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25400">
              <a:lnSpc>
                <a:spcPts val="4225"/>
              </a:lnSpc>
              <a:spcBef>
                <a:spcPts val="100"/>
              </a:spcBef>
            </a:pPr>
            <a:r>
              <a:rPr lang="en-US" dirty="0"/>
              <a:t>Standing</a:t>
            </a:r>
            <a:r>
              <a:rPr lang="en-US" spc="-20" dirty="0"/>
              <a:t> </a:t>
            </a:r>
            <a:r>
              <a:rPr lang="en-US" spc="-10" dirty="0"/>
              <a:t>Meeting Continued</a:t>
            </a:r>
          </a:p>
        </p:txBody>
      </p:sp>
      <p:sp>
        <p:nvSpPr>
          <p:cNvPr id="2" name="object 3">
            <a:extLst>
              <a:ext uri="{FF2B5EF4-FFF2-40B4-BE49-F238E27FC236}">
                <a16:creationId xmlns:a16="http://schemas.microsoft.com/office/drawing/2014/main" id="{4F2974DE-F0B1-1824-171C-03F6F7D7BD6A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240027" y="1945639"/>
            <a:ext cx="7832090" cy="4374274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396240" marR="16510" indent="-384175">
              <a:lnSpc>
                <a:spcPts val="2260"/>
              </a:lnSpc>
              <a:spcBef>
                <a:spcPts val="290"/>
              </a:spcBef>
              <a:buClrTx/>
              <a:buFont typeface="Arial" panose="020B0604020202020204" pitchFamily="34" charset="0"/>
              <a:buChar char="•"/>
              <a:tabLst>
                <a:tab pos="396240" algn="l"/>
                <a:tab pos="396875" algn="l"/>
              </a:tabLst>
            </a:pPr>
            <a:r>
              <a:rPr sz="2000" dirty="0"/>
              <a:t>FOSC,</a:t>
            </a:r>
            <a:r>
              <a:rPr sz="2000" spc="-40" dirty="0"/>
              <a:t> </a:t>
            </a:r>
            <a:r>
              <a:rPr sz="2000" spc="-20" dirty="0"/>
              <a:t>State/Commonwealth, </a:t>
            </a:r>
            <a:r>
              <a:rPr sz="2000" dirty="0"/>
              <a:t>and</a:t>
            </a:r>
            <a:r>
              <a:rPr sz="2000" spc="-20" dirty="0"/>
              <a:t> </a:t>
            </a:r>
            <a:r>
              <a:rPr sz="2000" dirty="0"/>
              <a:t>Agency</a:t>
            </a:r>
            <a:r>
              <a:rPr sz="2000" spc="-25" dirty="0"/>
              <a:t> </a:t>
            </a:r>
            <a:r>
              <a:rPr sz="2000" spc="-10" dirty="0"/>
              <a:t>Report-</a:t>
            </a:r>
            <a:r>
              <a:rPr sz="2000" dirty="0"/>
              <a:t>Outs</a:t>
            </a:r>
            <a:r>
              <a:rPr sz="2000" spc="-20" dirty="0"/>
              <a:t> </a:t>
            </a:r>
            <a:r>
              <a:rPr sz="2000" spc="-25" dirty="0"/>
              <a:t>and </a:t>
            </a:r>
            <a:r>
              <a:rPr sz="2000" spc="-10" dirty="0"/>
              <a:t>Presentations</a:t>
            </a:r>
            <a:r>
              <a:rPr sz="2000" spc="-40" dirty="0"/>
              <a:t> </a:t>
            </a:r>
            <a:r>
              <a:rPr sz="2000" dirty="0"/>
              <a:t>are</a:t>
            </a:r>
            <a:r>
              <a:rPr sz="2000" spc="-50" dirty="0"/>
              <a:t> </a:t>
            </a:r>
            <a:r>
              <a:rPr sz="2000" spc="-10" dirty="0"/>
              <a:t>provided</a:t>
            </a:r>
            <a:r>
              <a:rPr sz="2000" spc="-60" dirty="0"/>
              <a:t> </a:t>
            </a:r>
            <a:r>
              <a:rPr sz="2000" dirty="0"/>
              <a:t>in</a:t>
            </a:r>
            <a:r>
              <a:rPr sz="2000" spc="-50" dirty="0"/>
              <a:t> </a:t>
            </a:r>
            <a:r>
              <a:rPr sz="2000" dirty="0"/>
              <a:t>their</a:t>
            </a:r>
            <a:r>
              <a:rPr sz="2000" spc="-55" dirty="0"/>
              <a:t> </a:t>
            </a:r>
            <a:r>
              <a:rPr sz="2000" dirty="0"/>
              <a:t>entirety</a:t>
            </a:r>
            <a:r>
              <a:rPr sz="2000" spc="-50" dirty="0"/>
              <a:t> </a:t>
            </a:r>
            <a:r>
              <a:rPr sz="2000" dirty="0"/>
              <a:t>on</a:t>
            </a:r>
            <a:r>
              <a:rPr sz="2000" spc="-50" dirty="0"/>
              <a:t> </a:t>
            </a:r>
            <a:r>
              <a:rPr sz="2000" dirty="0"/>
              <a:t>RRT3</a:t>
            </a:r>
            <a:r>
              <a:rPr sz="2000" spc="-50" dirty="0"/>
              <a:t> </a:t>
            </a:r>
            <a:r>
              <a:rPr sz="2000" dirty="0"/>
              <a:t>Meetings</a:t>
            </a:r>
            <a:r>
              <a:rPr sz="2000" spc="-40" dirty="0"/>
              <a:t> </a:t>
            </a:r>
            <a:r>
              <a:rPr sz="2000" spc="-20" dirty="0"/>
              <a:t>20</a:t>
            </a:r>
            <a:r>
              <a:rPr lang="en-US" sz="2000" spc="-20" dirty="0"/>
              <a:t>22</a:t>
            </a:r>
            <a:r>
              <a:rPr sz="2000" spc="-20" dirty="0"/>
              <a:t> </a:t>
            </a:r>
            <a:r>
              <a:rPr sz="2000" spc="-10" dirty="0"/>
              <a:t>Website</a:t>
            </a:r>
            <a:r>
              <a:rPr sz="2000" spc="-60" dirty="0"/>
              <a:t> </a:t>
            </a:r>
            <a:r>
              <a:rPr sz="2000" spc="-10" dirty="0"/>
              <a:t>(</a:t>
            </a:r>
            <a:r>
              <a:rPr sz="2000" u="heavy" spc="-10" dirty="0">
                <a:solidFill>
                  <a:srgbClr val="77A2BB"/>
                </a:solidFill>
                <a:uFill>
                  <a:solidFill>
                    <a:srgbClr val="77A2BB"/>
                  </a:solidFill>
                </a:uFill>
                <a:hlinkClick r:id="rId2"/>
              </a:rPr>
              <a:t>www.nrt.org/Meetings20</a:t>
            </a:r>
            <a:r>
              <a:rPr lang="en-US" sz="2000" u="heavy" spc="-10" dirty="0">
                <a:solidFill>
                  <a:srgbClr val="77A2BB"/>
                </a:solidFill>
                <a:uFill>
                  <a:solidFill>
                    <a:srgbClr val="77A2BB"/>
                  </a:solidFill>
                </a:uFill>
                <a:hlinkClick r:id="rId2"/>
              </a:rPr>
              <a:t>22</a:t>
            </a:r>
            <a:r>
              <a:rPr sz="2000" spc="-10" dirty="0">
                <a:hlinkClick r:id="rId2"/>
              </a:rPr>
              <a:t>)</a:t>
            </a:r>
            <a:r>
              <a:rPr sz="2000" spc="-50" dirty="0"/>
              <a:t> </a:t>
            </a:r>
            <a:r>
              <a:rPr sz="2000" dirty="0"/>
              <a:t>under</a:t>
            </a:r>
            <a:r>
              <a:rPr sz="2000" spc="-60" dirty="0"/>
              <a:t> </a:t>
            </a:r>
            <a:r>
              <a:rPr sz="2000" dirty="0"/>
              <a:t>the</a:t>
            </a:r>
            <a:r>
              <a:rPr sz="2000" spc="-75" dirty="0"/>
              <a:t> </a:t>
            </a:r>
            <a:r>
              <a:rPr sz="2000" spc="-10" dirty="0"/>
              <a:t>“Documents”</a:t>
            </a:r>
            <a:r>
              <a:rPr sz="2000" spc="-50" dirty="0"/>
              <a:t> </a:t>
            </a:r>
            <a:r>
              <a:rPr sz="2000" spc="-30" dirty="0"/>
              <a:t>Tab</a:t>
            </a:r>
            <a:r>
              <a:rPr sz="2000" spc="-65" dirty="0"/>
              <a:t> </a:t>
            </a:r>
            <a:r>
              <a:rPr sz="2000" spc="-25" dirty="0"/>
              <a:t>for </a:t>
            </a:r>
            <a:r>
              <a:rPr sz="2000" spc="-30" dirty="0"/>
              <a:t>“</a:t>
            </a:r>
            <a:r>
              <a:rPr lang="en-US" sz="2000" spc="-30" dirty="0"/>
              <a:t>12</a:t>
            </a:r>
            <a:r>
              <a:rPr sz="2000" spc="-30" dirty="0"/>
              <a:t>-</a:t>
            </a:r>
            <a:r>
              <a:rPr sz="2000" spc="-10" dirty="0"/>
              <a:t>20</a:t>
            </a:r>
            <a:r>
              <a:rPr lang="en-US" sz="2000" spc="-10" dirty="0"/>
              <a:t>22</a:t>
            </a:r>
            <a:r>
              <a:rPr sz="2000" spc="-70" dirty="0"/>
              <a:t> </a:t>
            </a:r>
            <a:r>
              <a:rPr sz="2000" spc="-10" dirty="0"/>
              <a:t>Meeting”</a:t>
            </a:r>
            <a:endParaRPr lang="en-US" sz="2000" spc="-10" dirty="0"/>
          </a:p>
          <a:p>
            <a:pPr marL="396240" marR="16510" indent="-384175">
              <a:lnSpc>
                <a:spcPts val="2260"/>
              </a:lnSpc>
              <a:spcBef>
                <a:spcPts val="290"/>
              </a:spcBef>
              <a:buClrTx/>
              <a:buFont typeface="Arial" panose="020B0604020202020204" pitchFamily="34" charset="0"/>
              <a:buChar char="•"/>
              <a:tabLst>
                <a:tab pos="396240" algn="l"/>
                <a:tab pos="396875" algn="l"/>
              </a:tabLst>
            </a:pPr>
            <a:r>
              <a:rPr lang="en-US" sz="2000" spc="-10" dirty="0"/>
              <a:t>Workgroup report outs:</a:t>
            </a:r>
          </a:p>
          <a:p>
            <a:pPr marL="836295" marR="16510" lvl="1" indent="-384175">
              <a:lnSpc>
                <a:spcPts val="2260"/>
              </a:lnSpc>
              <a:spcBef>
                <a:spcPts val="290"/>
              </a:spcBef>
              <a:buClrTx/>
              <a:buFont typeface="Arial" panose="020B0604020202020204" pitchFamily="34" charset="0"/>
              <a:buChar char="•"/>
              <a:tabLst>
                <a:tab pos="396240" algn="l"/>
                <a:tab pos="396875" algn="l"/>
              </a:tabLst>
            </a:pPr>
            <a:r>
              <a:rPr lang="en-US" sz="1780" spc="-10" dirty="0"/>
              <a:t>RCP Rewrite – Updating appendices of RCP </a:t>
            </a:r>
          </a:p>
          <a:p>
            <a:pPr marL="836295" marR="16510" lvl="1" indent="-384175">
              <a:lnSpc>
                <a:spcPts val="2260"/>
              </a:lnSpc>
              <a:spcBef>
                <a:spcPts val="290"/>
              </a:spcBef>
              <a:buClrTx/>
              <a:buFont typeface="Arial" panose="020B0604020202020204" pitchFamily="34" charset="0"/>
              <a:buChar char="•"/>
              <a:tabLst>
                <a:tab pos="396240" algn="l"/>
                <a:tab pos="396875" algn="l"/>
              </a:tabLst>
            </a:pPr>
            <a:r>
              <a:rPr lang="en-US" sz="1780" spc="-10" dirty="0"/>
              <a:t>Information Management and Outreach – Planning strategy for update to RRTIII website</a:t>
            </a:r>
          </a:p>
          <a:p>
            <a:pPr marL="836295" marR="16510" lvl="1" indent="-384175">
              <a:lnSpc>
                <a:spcPts val="2260"/>
              </a:lnSpc>
              <a:spcBef>
                <a:spcPts val="290"/>
              </a:spcBef>
              <a:buClrTx/>
              <a:buFont typeface="Arial" panose="020B0604020202020204" pitchFamily="34" charset="0"/>
              <a:buChar char="•"/>
              <a:tabLst>
                <a:tab pos="396240" algn="l"/>
                <a:tab pos="396875" algn="l"/>
              </a:tabLst>
            </a:pPr>
            <a:r>
              <a:rPr lang="en-US" sz="1780" spc="-10" dirty="0"/>
              <a:t>Training – Additional ideas for training documents should be reported to Wanda Martinez or Sabina Bastias (EPA)</a:t>
            </a:r>
          </a:p>
          <a:p>
            <a:pPr marL="836295" marR="16510" lvl="1" indent="-384175">
              <a:lnSpc>
                <a:spcPts val="2260"/>
              </a:lnSpc>
              <a:spcBef>
                <a:spcPts val="290"/>
              </a:spcBef>
              <a:buClrTx/>
              <a:buFont typeface="Arial" panose="020B0604020202020204" pitchFamily="34" charset="0"/>
              <a:buChar char="•"/>
              <a:tabLst>
                <a:tab pos="396240" algn="l"/>
                <a:tab pos="396875" algn="l"/>
              </a:tabLst>
            </a:pPr>
            <a:r>
              <a:rPr lang="en-US" sz="1780" spc="-10" dirty="0"/>
              <a:t>CNRDA – Several documents have been finalized and adopted by the RRTIII in the last year, with several more in process</a:t>
            </a:r>
          </a:p>
          <a:p>
            <a:pPr marL="836295" marR="16510" lvl="1" indent="-384175">
              <a:lnSpc>
                <a:spcPts val="2260"/>
              </a:lnSpc>
              <a:spcBef>
                <a:spcPts val="290"/>
              </a:spcBef>
              <a:buClrTx/>
              <a:buFont typeface="Arial" panose="020B0604020202020204" pitchFamily="34" charset="0"/>
              <a:buChar char="•"/>
              <a:tabLst>
                <a:tab pos="396240" algn="l"/>
                <a:tab pos="396875" algn="l"/>
              </a:tabLst>
            </a:pPr>
            <a:r>
              <a:rPr lang="en-US" sz="1780" spc="-10" dirty="0"/>
              <a:t>Spill Response Countermeasures – waiting on state reviews of in-situ burn guidance document</a:t>
            </a:r>
            <a:endParaRPr sz="1780" spc="-10" dirty="0"/>
          </a:p>
        </p:txBody>
      </p:sp>
    </p:spTree>
    <p:extLst>
      <p:ext uri="{BB962C8B-B14F-4D97-AF65-F5344CB8AC3E}">
        <p14:creationId xmlns:p14="http://schemas.microsoft.com/office/powerpoint/2010/main" val="40217679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">
            <a:extLst>
              <a:ext uri="{FF2B5EF4-FFF2-40B4-BE49-F238E27FC236}">
                <a16:creationId xmlns:a16="http://schemas.microsoft.com/office/drawing/2014/main" id="{27755CF6-60C0-5BBB-87D2-C7A49866E84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39722" y="707325"/>
            <a:ext cx="7248119" cy="1451675"/>
          </a:xfrm>
          <a:prstGeom prst="rect">
            <a:avLst/>
          </a:prstGeom>
        </p:spPr>
        <p:txBody>
          <a:bodyPr vert="horz" wrap="square" lIns="0" tIns="112521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000000"/>
                </a:solidFill>
              </a:rPr>
              <a:t>Closing</a:t>
            </a:r>
            <a:r>
              <a:rPr spc="-25" dirty="0">
                <a:solidFill>
                  <a:srgbClr val="000000"/>
                </a:solidFill>
              </a:rPr>
              <a:t> </a:t>
            </a:r>
            <a:r>
              <a:rPr spc="-10" dirty="0">
                <a:solidFill>
                  <a:srgbClr val="000000"/>
                </a:solidFill>
              </a:rPr>
              <a:t>Remarks</a:t>
            </a:r>
          </a:p>
        </p:txBody>
      </p:sp>
      <p:sp>
        <p:nvSpPr>
          <p:cNvPr id="7" name="object 3">
            <a:extLst>
              <a:ext uri="{FF2B5EF4-FFF2-40B4-BE49-F238E27FC236}">
                <a16:creationId xmlns:a16="http://schemas.microsoft.com/office/drawing/2014/main" id="{896C7F04-EE04-34F6-97FC-9AC2D73170C0}"/>
              </a:ext>
            </a:extLst>
          </p:cNvPr>
          <p:cNvSpPr txBox="1"/>
          <p:nvPr/>
        </p:nvSpPr>
        <p:spPr>
          <a:xfrm>
            <a:off x="1189227" y="1811230"/>
            <a:ext cx="7221855" cy="478272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447040" indent="-384810">
              <a:lnSpc>
                <a:spcPct val="100000"/>
              </a:lnSpc>
              <a:spcBef>
                <a:spcPts val="1155"/>
              </a:spcBef>
              <a:buFont typeface="Arial" panose="020B0604020202020204" pitchFamily="34" charset="0"/>
              <a:buChar char="•"/>
              <a:tabLst>
                <a:tab pos="447040" algn="l"/>
                <a:tab pos="447675" algn="l"/>
              </a:tabLst>
            </a:pPr>
            <a:r>
              <a:rPr sz="2000" dirty="0">
                <a:solidFill>
                  <a:srgbClr val="191B0E"/>
                </a:solidFill>
                <a:cs typeface="Franklin Gothic Book"/>
              </a:rPr>
              <a:t>Great</a:t>
            </a:r>
            <a:r>
              <a:rPr sz="2000" spc="-50" dirty="0">
                <a:solidFill>
                  <a:srgbClr val="191B0E"/>
                </a:solidFill>
                <a:cs typeface="Franklin Gothic Book"/>
              </a:rPr>
              <a:t> </a:t>
            </a:r>
            <a:r>
              <a:rPr sz="2000" spc="-10" dirty="0">
                <a:solidFill>
                  <a:srgbClr val="191B0E"/>
                </a:solidFill>
                <a:cs typeface="Franklin Gothic Book"/>
              </a:rPr>
              <a:t>meeting!</a:t>
            </a:r>
            <a:endParaRPr sz="2000" dirty="0">
              <a:cs typeface="Franklin Gothic Book"/>
            </a:endParaRPr>
          </a:p>
          <a:p>
            <a:pPr marL="447040" marR="17780" indent="-384175">
              <a:lnSpc>
                <a:spcPts val="2260"/>
              </a:lnSpc>
              <a:spcBef>
                <a:spcPts val="1250"/>
              </a:spcBef>
              <a:buFont typeface="Arial" panose="020B0604020202020204" pitchFamily="34" charset="0"/>
              <a:buChar char="•"/>
              <a:tabLst>
                <a:tab pos="447040" algn="l"/>
                <a:tab pos="447675" algn="l"/>
              </a:tabLst>
            </a:pPr>
            <a:r>
              <a:rPr sz="2000" dirty="0">
                <a:solidFill>
                  <a:srgbClr val="191B0E"/>
                </a:solidFill>
                <a:cs typeface="Franklin Gothic Book"/>
              </a:rPr>
              <a:t>If</a:t>
            </a:r>
            <a:r>
              <a:rPr sz="2000" spc="-60" dirty="0">
                <a:solidFill>
                  <a:srgbClr val="191B0E"/>
                </a:solidFill>
                <a:cs typeface="Franklin Gothic Book"/>
              </a:rPr>
              <a:t> </a:t>
            </a:r>
            <a:r>
              <a:rPr sz="2000" dirty="0">
                <a:solidFill>
                  <a:srgbClr val="191B0E"/>
                </a:solidFill>
                <a:cs typeface="Franklin Gothic Book"/>
              </a:rPr>
              <a:t>you</a:t>
            </a:r>
            <a:r>
              <a:rPr sz="2000" spc="-55" dirty="0">
                <a:solidFill>
                  <a:srgbClr val="191B0E"/>
                </a:solidFill>
                <a:cs typeface="Franklin Gothic Book"/>
              </a:rPr>
              <a:t> </a:t>
            </a:r>
            <a:r>
              <a:rPr sz="2000" dirty="0">
                <a:solidFill>
                  <a:srgbClr val="191B0E"/>
                </a:solidFill>
                <a:cs typeface="Franklin Gothic Book"/>
              </a:rPr>
              <a:t>want</a:t>
            </a:r>
            <a:r>
              <a:rPr sz="2000" spc="-40" dirty="0">
                <a:solidFill>
                  <a:srgbClr val="191B0E"/>
                </a:solidFill>
                <a:cs typeface="Franklin Gothic Book"/>
              </a:rPr>
              <a:t> </a:t>
            </a:r>
            <a:r>
              <a:rPr sz="2000" dirty="0">
                <a:solidFill>
                  <a:srgbClr val="191B0E"/>
                </a:solidFill>
                <a:cs typeface="Franklin Gothic Book"/>
              </a:rPr>
              <a:t>to</a:t>
            </a:r>
            <a:r>
              <a:rPr sz="2000" spc="-55" dirty="0">
                <a:solidFill>
                  <a:srgbClr val="191B0E"/>
                </a:solidFill>
                <a:cs typeface="Franklin Gothic Book"/>
              </a:rPr>
              <a:t> </a:t>
            </a:r>
            <a:r>
              <a:rPr sz="2000" spc="-10" dirty="0">
                <a:solidFill>
                  <a:srgbClr val="191B0E"/>
                </a:solidFill>
                <a:cs typeface="Franklin Gothic Book"/>
              </a:rPr>
              <a:t>volunteer</a:t>
            </a:r>
            <a:r>
              <a:rPr sz="2000" spc="-40" dirty="0">
                <a:solidFill>
                  <a:srgbClr val="191B0E"/>
                </a:solidFill>
                <a:cs typeface="Franklin Gothic Book"/>
              </a:rPr>
              <a:t> </a:t>
            </a:r>
            <a:r>
              <a:rPr sz="2000" dirty="0">
                <a:solidFill>
                  <a:srgbClr val="191B0E"/>
                </a:solidFill>
                <a:cs typeface="Franklin Gothic Book"/>
              </a:rPr>
              <a:t>or</a:t>
            </a:r>
            <a:r>
              <a:rPr sz="2000" spc="-55" dirty="0">
                <a:solidFill>
                  <a:srgbClr val="191B0E"/>
                </a:solidFill>
                <a:cs typeface="Franklin Gothic Book"/>
              </a:rPr>
              <a:t> </a:t>
            </a:r>
            <a:r>
              <a:rPr sz="2000" dirty="0">
                <a:solidFill>
                  <a:srgbClr val="191B0E"/>
                </a:solidFill>
                <a:cs typeface="Franklin Gothic Book"/>
              </a:rPr>
              <a:t>know</a:t>
            </a:r>
            <a:r>
              <a:rPr sz="2000" spc="-55" dirty="0">
                <a:solidFill>
                  <a:srgbClr val="191B0E"/>
                </a:solidFill>
                <a:cs typeface="Franklin Gothic Book"/>
              </a:rPr>
              <a:t> </a:t>
            </a:r>
            <a:r>
              <a:rPr sz="2000" dirty="0">
                <a:solidFill>
                  <a:srgbClr val="191B0E"/>
                </a:solidFill>
                <a:cs typeface="Franklin Gothic Book"/>
              </a:rPr>
              <a:t>of</a:t>
            </a:r>
            <a:r>
              <a:rPr sz="2000" spc="-55" dirty="0">
                <a:solidFill>
                  <a:srgbClr val="191B0E"/>
                </a:solidFill>
                <a:cs typeface="Franklin Gothic Book"/>
              </a:rPr>
              <a:t> </a:t>
            </a:r>
            <a:r>
              <a:rPr sz="2000" dirty="0">
                <a:solidFill>
                  <a:srgbClr val="191B0E"/>
                </a:solidFill>
                <a:cs typeface="Franklin Gothic Book"/>
              </a:rPr>
              <a:t>a</a:t>
            </a:r>
            <a:r>
              <a:rPr sz="2000" spc="-55" dirty="0">
                <a:solidFill>
                  <a:srgbClr val="191B0E"/>
                </a:solidFill>
                <a:cs typeface="Franklin Gothic Book"/>
              </a:rPr>
              <a:t> </a:t>
            </a:r>
            <a:r>
              <a:rPr sz="2000" dirty="0">
                <a:solidFill>
                  <a:srgbClr val="191B0E"/>
                </a:solidFill>
                <a:cs typeface="Franklin Gothic Book"/>
              </a:rPr>
              <a:t>speaker</a:t>
            </a:r>
            <a:r>
              <a:rPr sz="2000" spc="-60" dirty="0">
                <a:solidFill>
                  <a:srgbClr val="191B0E"/>
                </a:solidFill>
                <a:cs typeface="Franklin Gothic Book"/>
              </a:rPr>
              <a:t> </a:t>
            </a:r>
            <a:r>
              <a:rPr sz="2000" dirty="0">
                <a:solidFill>
                  <a:srgbClr val="191B0E"/>
                </a:solidFill>
                <a:cs typeface="Franklin Gothic Book"/>
              </a:rPr>
              <a:t>for</a:t>
            </a:r>
            <a:r>
              <a:rPr sz="2000" spc="-55" dirty="0">
                <a:solidFill>
                  <a:srgbClr val="191B0E"/>
                </a:solidFill>
                <a:cs typeface="Franklin Gothic Book"/>
              </a:rPr>
              <a:t> </a:t>
            </a:r>
            <a:r>
              <a:rPr sz="2000" dirty="0">
                <a:solidFill>
                  <a:srgbClr val="191B0E"/>
                </a:solidFill>
                <a:cs typeface="Franklin Gothic Book"/>
              </a:rPr>
              <a:t>upcoming</a:t>
            </a:r>
            <a:r>
              <a:rPr sz="2000" spc="-30" dirty="0">
                <a:solidFill>
                  <a:srgbClr val="191B0E"/>
                </a:solidFill>
                <a:cs typeface="Franklin Gothic Book"/>
              </a:rPr>
              <a:t> </a:t>
            </a:r>
            <a:r>
              <a:rPr sz="2000" spc="-25" dirty="0">
                <a:solidFill>
                  <a:srgbClr val="191B0E"/>
                </a:solidFill>
                <a:cs typeface="Franklin Gothic Book"/>
              </a:rPr>
              <a:t>RRT </a:t>
            </a:r>
            <a:r>
              <a:rPr sz="2000" dirty="0">
                <a:solidFill>
                  <a:srgbClr val="191B0E"/>
                </a:solidFill>
                <a:cs typeface="Franklin Gothic Book"/>
              </a:rPr>
              <a:t>Meetings,</a:t>
            </a:r>
            <a:r>
              <a:rPr sz="2000" spc="-60" dirty="0">
                <a:solidFill>
                  <a:srgbClr val="191B0E"/>
                </a:solidFill>
                <a:cs typeface="Franklin Gothic Book"/>
              </a:rPr>
              <a:t> </a:t>
            </a:r>
            <a:r>
              <a:rPr sz="2000" dirty="0">
                <a:solidFill>
                  <a:srgbClr val="191B0E"/>
                </a:solidFill>
                <a:cs typeface="Franklin Gothic Book"/>
              </a:rPr>
              <a:t>please</a:t>
            </a:r>
            <a:r>
              <a:rPr sz="2000" spc="-85" dirty="0">
                <a:solidFill>
                  <a:srgbClr val="191B0E"/>
                </a:solidFill>
                <a:cs typeface="Franklin Gothic Book"/>
              </a:rPr>
              <a:t> </a:t>
            </a:r>
            <a:r>
              <a:rPr sz="2000" dirty="0">
                <a:solidFill>
                  <a:srgbClr val="191B0E"/>
                </a:solidFill>
                <a:cs typeface="Franklin Gothic Book"/>
              </a:rPr>
              <a:t>contact</a:t>
            </a:r>
            <a:r>
              <a:rPr sz="2000" spc="-60" dirty="0">
                <a:solidFill>
                  <a:srgbClr val="191B0E"/>
                </a:solidFill>
                <a:cs typeface="Franklin Gothic Book"/>
              </a:rPr>
              <a:t> </a:t>
            </a:r>
            <a:r>
              <a:rPr sz="2000" dirty="0">
                <a:solidFill>
                  <a:srgbClr val="191B0E"/>
                </a:solidFill>
                <a:cs typeface="Franklin Gothic Book"/>
              </a:rPr>
              <a:t>RRT</a:t>
            </a:r>
            <a:r>
              <a:rPr sz="2000" spc="-85" dirty="0">
                <a:solidFill>
                  <a:srgbClr val="191B0E"/>
                </a:solidFill>
                <a:cs typeface="Franklin Gothic Book"/>
              </a:rPr>
              <a:t> </a:t>
            </a:r>
            <a:r>
              <a:rPr sz="2000" spc="-10" dirty="0">
                <a:solidFill>
                  <a:srgbClr val="191B0E"/>
                </a:solidFill>
                <a:cs typeface="Franklin Gothic Book"/>
              </a:rPr>
              <a:t>Coordinators:</a:t>
            </a:r>
            <a:endParaRPr sz="2000" dirty="0">
              <a:cs typeface="Franklin Gothic Book"/>
            </a:endParaRPr>
          </a:p>
          <a:p>
            <a:pPr marL="977265" lvl="1" indent="-383540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977265" algn="l"/>
                <a:tab pos="977900" algn="l"/>
              </a:tabLst>
            </a:pPr>
            <a:r>
              <a:rPr sz="2000" i="1" dirty="0">
                <a:solidFill>
                  <a:srgbClr val="191B0E"/>
                </a:solidFill>
                <a:cs typeface="Franklin Gothic Book"/>
              </a:rPr>
              <a:t>Cindy</a:t>
            </a:r>
            <a:r>
              <a:rPr sz="2000" i="1" spc="-75" dirty="0">
                <a:solidFill>
                  <a:srgbClr val="191B0E"/>
                </a:solidFill>
                <a:cs typeface="Franklin Gothic Book"/>
              </a:rPr>
              <a:t> </a:t>
            </a:r>
            <a:r>
              <a:rPr sz="2000" i="1" dirty="0">
                <a:solidFill>
                  <a:srgbClr val="191B0E"/>
                </a:solidFill>
                <a:cs typeface="Franklin Gothic Book"/>
              </a:rPr>
              <a:t>Santiago</a:t>
            </a:r>
            <a:r>
              <a:rPr sz="2000" i="1" spc="-60" dirty="0">
                <a:solidFill>
                  <a:srgbClr val="191B0E"/>
                </a:solidFill>
                <a:cs typeface="Franklin Gothic Book"/>
              </a:rPr>
              <a:t> </a:t>
            </a:r>
            <a:r>
              <a:rPr sz="2000" i="1" spc="-10" dirty="0">
                <a:solidFill>
                  <a:srgbClr val="191B0E"/>
                </a:solidFill>
                <a:cs typeface="Franklin Gothic Book"/>
              </a:rPr>
              <a:t>(</a:t>
            </a:r>
            <a:r>
              <a:rPr sz="2000" i="1" u="heavy" spc="-10" dirty="0">
                <a:solidFill>
                  <a:srgbClr val="77A2BB"/>
                </a:solidFill>
                <a:uFill>
                  <a:solidFill>
                    <a:srgbClr val="77A2BB"/>
                  </a:solidFill>
                </a:uFill>
                <a:cs typeface="Franklin Gothic Book"/>
              </a:rPr>
              <a:t>Santiago.Cindy@epa.gov</a:t>
            </a:r>
            <a:r>
              <a:rPr sz="2000" i="1" spc="-10" dirty="0">
                <a:solidFill>
                  <a:srgbClr val="191B0E"/>
                </a:solidFill>
                <a:cs typeface="Franklin Gothic Book"/>
              </a:rPr>
              <a:t>)</a:t>
            </a:r>
            <a:endParaRPr sz="2000" dirty="0">
              <a:cs typeface="Franklin Gothic Book"/>
            </a:endParaRPr>
          </a:p>
          <a:p>
            <a:pPr marL="977265" lvl="1" indent="-383540">
              <a:lnSpc>
                <a:spcPct val="100000"/>
              </a:lnSpc>
              <a:spcBef>
                <a:spcPts val="560"/>
              </a:spcBef>
              <a:buFont typeface="Arial" panose="020B0604020202020204" pitchFamily="34" charset="0"/>
              <a:buChar char="•"/>
              <a:tabLst>
                <a:tab pos="977265" algn="l"/>
                <a:tab pos="977900" algn="l"/>
              </a:tabLst>
            </a:pPr>
            <a:r>
              <a:rPr lang="en-US" sz="2000" i="1" dirty="0">
                <a:solidFill>
                  <a:srgbClr val="191B0E"/>
                </a:solidFill>
                <a:cs typeface="Franklin Gothic Book"/>
              </a:rPr>
              <a:t>Sabina Bastias </a:t>
            </a:r>
            <a:r>
              <a:rPr sz="2000" i="1" spc="-10" dirty="0">
                <a:solidFill>
                  <a:srgbClr val="191B0E"/>
                </a:solidFill>
                <a:cs typeface="Franklin Gothic Book"/>
              </a:rPr>
              <a:t>(</a:t>
            </a:r>
            <a:r>
              <a:rPr lang="en-US" sz="2000" i="1" u="heavy" spc="-10" dirty="0">
                <a:solidFill>
                  <a:srgbClr val="77A2BB"/>
                </a:solidFill>
                <a:uFill>
                  <a:solidFill>
                    <a:srgbClr val="77A2BB"/>
                  </a:solidFill>
                </a:uFill>
                <a:cs typeface="Franklin Gothic Book"/>
              </a:rPr>
              <a:t>Bastias.Sabina</a:t>
            </a:r>
            <a:r>
              <a:rPr sz="2000" i="1" u="heavy" spc="-10" dirty="0">
                <a:solidFill>
                  <a:srgbClr val="77A2BB"/>
                </a:solidFill>
                <a:uFill>
                  <a:solidFill>
                    <a:srgbClr val="77A2BB"/>
                  </a:solidFill>
                </a:uFill>
                <a:cs typeface="Franklin Gothic Book"/>
              </a:rPr>
              <a:t>@epa.gov</a:t>
            </a:r>
            <a:r>
              <a:rPr sz="2000" i="1" spc="-10" dirty="0">
                <a:solidFill>
                  <a:srgbClr val="191B0E"/>
                </a:solidFill>
                <a:cs typeface="Franklin Gothic Book"/>
              </a:rPr>
              <a:t>)</a:t>
            </a:r>
            <a:endParaRPr sz="2000" dirty="0">
              <a:cs typeface="Franklin Gothic Book"/>
            </a:endParaRPr>
          </a:p>
          <a:p>
            <a:pPr marL="977265" lvl="1" indent="-383540">
              <a:lnSpc>
                <a:spcPct val="100000"/>
              </a:lnSpc>
              <a:spcBef>
                <a:spcPts val="550"/>
              </a:spcBef>
              <a:buFont typeface="Arial" panose="020B0604020202020204" pitchFamily="34" charset="0"/>
              <a:buChar char="•"/>
              <a:tabLst>
                <a:tab pos="977265" algn="l"/>
                <a:tab pos="977900" algn="l"/>
              </a:tabLst>
            </a:pPr>
            <a:r>
              <a:rPr sz="2000" i="1" dirty="0">
                <a:solidFill>
                  <a:srgbClr val="191B0E"/>
                </a:solidFill>
                <a:cs typeface="Franklin Gothic Book"/>
              </a:rPr>
              <a:t>David</a:t>
            </a:r>
            <a:r>
              <a:rPr sz="2000" i="1" spc="-65" dirty="0">
                <a:solidFill>
                  <a:srgbClr val="191B0E"/>
                </a:solidFill>
                <a:cs typeface="Franklin Gothic Book"/>
              </a:rPr>
              <a:t> </a:t>
            </a:r>
            <a:r>
              <a:rPr sz="2000" i="1" dirty="0">
                <a:solidFill>
                  <a:srgbClr val="191B0E"/>
                </a:solidFill>
                <a:cs typeface="Franklin Gothic Book"/>
              </a:rPr>
              <a:t>Pugh</a:t>
            </a:r>
            <a:r>
              <a:rPr sz="2000" i="1" spc="-60" dirty="0">
                <a:solidFill>
                  <a:srgbClr val="191B0E"/>
                </a:solidFill>
                <a:cs typeface="Franklin Gothic Book"/>
              </a:rPr>
              <a:t> </a:t>
            </a:r>
            <a:r>
              <a:rPr sz="2000" i="1" spc="-10" dirty="0">
                <a:solidFill>
                  <a:srgbClr val="191B0E"/>
                </a:solidFill>
                <a:cs typeface="Franklin Gothic Book"/>
              </a:rPr>
              <a:t>(</a:t>
            </a:r>
            <a:r>
              <a:rPr sz="2000" i="1" u="heavy" spc="-10" dirty="0">
                <a:solidFill>
                  <a:srgbClr val="77A2BB"/>
                </a:solidFill>
                <a:uFill>
                  <a:solidFill>
                    <a:srgbClr val="77A2BB"/>
                  </a:solidFill>
                </a:uFill>
                <a:cs typeface="Franklin Gothic Book"/>
              </a:rPr>
              <a:t>David.E.</a:t>
            </a:r>
            <a:r>
              <a:rPr sz="2000" i="1" u="heavy" spc="-55" dirty="0">
                <a:solidFill>
                  <a:srgbClr val="77A2BB"/>
                </a:solidFill>
                <a:uFill>
                  <a:solidFill>
                    <a:srgbClr val="77A2BB"/>
                  </a:solidFill>
                </a:uFill>
                <a:cs typeface="Franklin Gothic Book"/>
              </a:rPr>
              <a:t> </a:t>
            </a:r>
            <a:r>
              <a:rPr sz="2000" i="1" u="heavy" spc="-10" dirty="0">
                <a:solidFill>
                  <a:srgbClr val="77A2BB"/>
                </a:solidFill>
                <a:uFill>
                  <a:solidFill>
                    <a:srgbClr val="77A2BB"/>
                  </a:solidFill>
                </a:uFill>
                <a:cs typeface="Franklin Gothic Book"/>
              </a:rPr>
              <a:t>Pugh1@uscg.mil</a:t>
            </a:r>
            <a:r>
              <a:rPr sz="2000" i="1" spc="-10" dirty="0">
                <a:solidFill>
                  <a:srgbClr val="191B0E"/>
                </a:solidFill>
                <a:cs typeface="Franklin Gothic Book"/>
              </a:rPr>
              <a:t>)</a:t>
            </a:r>
            <a:endParaRPr sz="2000" dirty="0">
              <a:cs typeface="Franklin Gothic Book"/>
            </a:endParaRPr>
          </a:p>
          <a:p>
            <a:pPr marL="800100" lvl="1" indent="-342900">
              <a:lnSpc>
                <a:spcPct val="100000"/>
              </a:lnSpc>
              <a:buClr>
                <a:srgbClr val="191B0E"/>
              </a:buClr>
              <a:buFont typeface="Arial" panose="020B0604020202020204" pitchFamily="34" charset="0"/>
              <a:buChar char="•"/>
            </a:pPr>
            <a:endParaRPr sz="2200" dirty="0">
              <a:cs typeface="Franklin Gothic Book"/>
            </a:endParaRPr>
          </a:p>
          <a:p>
            <a:pPr marL="742950" lvl="1" indent="-285750">
              <a:lnSpc>
                <a:spcPct val="100000"/>
              </a:lnSpc>
              <a:spcBef>
                <a:spcPts val="30"/>
              </a:spcBef>
              <a:buClr>
                <a:srgbClr val="191B0E"/>
              </a:buClr>
              <a:buFont typeface="Arial" panose="020B0604020202020204" pitchFamily="34" charset="0"/>
              <a:buChar char="•"/>
            </a:pPr>
            <a:endParaRPr sz="1750" dirty="0">
              <a:cs typeface="Franklin Gothic Book"/>
            </a:endParaRPr>
          </a:p>
          <a:p>
            <a:pPr marL="447040" indent="-384175">
              <a:lnSpc>
                <a:spcPct val="100000"/>
              </a:lnSpc>
              <a:spcBef>
                <a:spcPts val="5"/>
              </a:spcBef>
              <a:buFont typeface="Arial" panose="020B0604020202020204" pitchFamily="34" charset="0"/>
              <a:buChar char="•"/>
              <a:tabLst>
                <a:tab pos="447040" algn="l"/>
                <a:tab pos="447675" algn="l"/>
              </a:tabLst>
            </a:pPr>
            <a:r>
              <a:rPr sz="2000" dirty="0">
                <a:solidFill>
                  <a:srgbClr val="191B0E"/>
                </a:solidFill>
                <a:cs typeface="Franklin Gothic Book"/>
              </a:rPr>
              <a:t>Next</a:t>
            </a:r>
            <a:r>
              <a:rPr sz="2000" spc="-50" dirty="0">
                <a:solidFill>
                  <a:srgbClr val="191B0E"/>
                </a:solidFill>
                <a:cs typeface="Franklin Gothic Book"/>
              </a:rPr>
              <a:t> </a:t>
            </a:r>
            <a:r>
              <a:rPr sz="2000" dirty="0">
                <a:solidFill>
                  <a:srgbClr val="191B0E"/>
                </a:solidFill>
                <a:cs typeface="Franklin Gothic Book"/>
              </a:rPr>
              <a:t>RRT</a:t>
            </a:r>
            <a:r>
              <a:rPr sz="2000" spc="-55" dirty="0">
                <a:solidFill>
                  <a:srgbClr val="191B0E"/>
                </a:solidFill>
                <a:cs typeface="Franklin Gothic Book"/>
              </a:rPr>
              <a:t> </a:t>
            </a:r>
            <a:r>
              <a:rPr sz="2000" dirty="0">
                <a:solidFill>
                  <a:srgbClr val="191B0E"/>
                </a:solidFill>
                <a:cs typeface="Franklin Gothic Book"/>
              </a:rPr>
              <a:t>III</a:t>
            </a:r>
            <a:r>
              <a:rPr sz="2000" spc="-50" dirty="0">
                <a:solidFill>
                  <a:srgbClr val="191B0E"/>
                </a:solidFill>
                <a:cs typeface="Franklin Gothic Book"/>
              </a:rPr>
              <a:t> </a:t>
            </a:r>
            <a:r>
              <a:rPr sz="2000" spc="-10" dirty="0">
                <a:solidFill>
                  <a:srgbClr val="191B0E"/>
                </a:solidFill>
                <a:cs typeface="Franklin Gothic Book"/>
              </a:rPr>
              <a:t>Meeting:</a:t>
            </a:r>
            <a:endParaRPr sz="2000" dirty="0">
              <a:cs typeface="Franklin Gothic Book"/>
            </a:endParaRPr>
          </a:p>
          <a:p>
            <a:pPr marL="977265" lvl="1" indent="-383540">
              <a:lnSpc>
                <a:spcPct val="100000"/>
              </a:lnSpc>
              <a:spcBef>
                <a:spcPts val="555"/>
              </a:spcBef>
              <a:buFont typeface="Arial" panose="020B0604020202020204" pitchFamily="34" charset="0"/>
              <a:buChar char="•"/>
              <a:tabLst>
                <a:tab pos="977265" algn="l"/>
                <a:tab pos="977900" algn="l"/>
                <a:tab pos="2760980" algn="l"/>
              </a:tabLst>
            </a:pPr>
            <a:r>
              <a:rPr lang="en-US" sz="2000" i="1" dirty="0">
                <a:solidFill>
                  <a:srgbClr val="191B0E"/>
                </a:solidFill>
                <a:cs typeface="Franklin Gothic Book"/>
              </a:rPr>
              <a:t>May 2-4, 2023: Location TBA</a:t>
            </a:r>
          </a:p>
          <a:p>
            <a:pPr marL="447040" indent="-384810">
              <a:lnSpc>
                <a:spcPct val="100000"/>
              </a:lnSpc>
              <a:spcBef>
                <a:spcPts val="1055"/>
              </a:spcBef>
              <a:buFont typeface="Arial" panose="020B0604020202020204" pitchFamily="34" charset="0"/>
              <a:buChar char="•"/>
              <a:tabLst>
                <a:tab pos="447040" algn="l"/>
                <a:tab pos="447675" algn="l"/>
              </a:tabLst>
            </a:pPr>
            <a:r>
              <a:rPr sz="2000" dirty="0">
                <a:solidFill>
                  <a:srgbClr val="191B0E"/>
                </a:solidFill>
                <a:cs typeface="Franklin Gothic Book"/>
              </a:rPr>
              <a:t>Next</a:t>
            </a:r>
            <a:r>
              <a:rPr sz="2000" spc="-70" dirty="0">
                <a:solidFill>
                  <a:srgbClr val="191B0E"/>
                </a:solidFill>
                <a:cs typeface="Franklin Gothic Book"/>
              </a:rPr>
              <a:t> </a:t>
            </a:r>
            <a:r>
              <a:rPr sz="2000" dirty="0">
                <a:solidFill>
                  <a:srgbClr val="191B0E"/>
                </a:solidFill>
                <a:cs typeface="Franklin Gothic Book"/>
              </a:rPr>
              <a:t>NRT</a:t>
            </a:r>
            <a:r>
              <a:rPr sz="2000" spc="-70" dirty="0">
                <a:solidFill>
                  <a:srgbClr val="191B0E"/>
                </a:solidFill>
                <a:cs typeface="Franklin Gothic Book"/>
              </a:rPr>
              <a:t> </a:t>
            </a:r>
            <a:r>
              <a:rPr sz="2000" spc="-10" dirty="0">
                <a:solidFill>
                  <a:srgbClr val="191B0E"/>
                </a:solidFill>
                <a:cs typeface="Franklin Gothic Book"/>
              </a:rPr>
              <a:t>Meeting:</a:t>
            </a:r>
            <a:endParaRPr sz="2000" dirty="0">
              <a:cs typeface="Franklin Gothic Book"/>
            </a:endParaRPr>
          </a:p>
          <a:p>
            <a:pPr marL="977265" lvl="1" indent="-383540">
              <a:lnSpc>
                <a:spcPct val="100000"/>
              </a:lnSpc>
              <a:spcBef>
                <a:spcPts val="560"/>
              </a:spcBef>
              <a:buFont typeface="Arial" panose="020B0604020202020204" pitchFamily="34" charset="0"/>
              <a:buChar char="•"/>
              <a:tabLst>
                <a:tab pos="977265" algn="l"/>
                <a:tab pos="977900" algn="l"/>
              </a:tabLst>
            </a:pPr>
            <a:r>
              <a:rPr sz="2000" i="1" dirty="0">
                <a:solidFill>
                  <a:srgbClr val="191B0E"/>
                </a:solidFill>
                <a:cs typeface="Franklin Gothic Book"/>
              </a:rPr>
              <a:t>Week</a:t>
            </a:r>
            <a:r>
              <a:rPr sz="2000" i="1" spc="-60" dirty="0">
                <a:solidFill>
                  <a:srgbClr val="191B0E"/>
                </a:solidFill>
                <a:cs typeface="Franklin Gothic Book"/>
              </a:rPr>
              <a:t> </a:t>
            </a:r>
            <a:r>
              <a:rPr sz="2000" i="1" dirty="0">
                <a:solidFill>
                  <a:srgbClr val="191B0E"/>
                </a:solidFill>
                <a:cs typeface="Franklin Gothic Book"/>
              </a:rPr>
              <a:t>of</a:t>
            </a:r>
            <a:r>
              <a:rPr sz="2000" i="1" spc="-50" dirty="0">
                <a:solidFill>
                  <a:srgbClr val="191B0E"/>
                </a:solidFill>
                <a:cs typeface="Franklin Gothic Book"/>
              </a:rPr>
              <a:t> </a:t>
            </a:r>
            <a:r>
              <a:rPr lang="en-US" sz="2000" i="1" dirty="0">
                <a:solidFill>
                  <a:srgbClr val="191B0E"/>
                </a:solidFill>
                <a:cs typeface="Franklin Gothic Book"/>
              </a:rPr>
              <a:t>February 13</a:t>
            </a:r>
            <a:r>
              <a:rPr lang="en-US" sz="2000" i="1" baseline="30000" dirty="0">
                <a:solidFill>
                  <a:srgbClr val="191B0E"/>
                </a:solidFill>
                <a:cs typeface="Franklin Gothic Book"/>
              </a:rPr>
              <a:t>th</a:t>
            </a:r>
            <a:r>
              <a:rPr sz="2000" i="1" dirty="0">
                <a:solidFill>
                  <a:srgbClr val="191B0E"/>
                </a:solidFill>
                <a:cs typeface="Franklin Gothic Book"/>
              </a:rPr>
              <a:t>,</a:t>
            </a:r>
            <a:r>
              <a:rPr sz="2000" i="1" spc="-40" dirty="0">
                <a:solidFill>
                  <a:srgbClr val="191B0E"/>
                </a:solidFill>
                <a:cs typeface="Franklin Gothic Book"/>
              </a:rPr>
              <a:t> </a:t>
            </a:r>
            <a:r>
              <a:rPr sz="2000" i="1" dirty="0">
                <a:solidFill>
                  <a:srgbClr val="191B0E"/>
                </a:solidFill>
                <a:cs typeface="Franklin Gothic Book"/>
              </a:rPr>
              <a:t>202</a:t>
            </a:r>
            <a:r>
              <a:rPr lang="en-US" sz="2000" i="1" dirty="0">
                <a:solidFill>
                  <a:srgbClr val="191B0E"/>
                </a:solidFill>
                <a:cs typeface="Franklin Gothic Book"/>
              </a:rPr>
              <a:t>3</a:t>
            </a:r>
            <a:r>
              <a:rPr sz="2000" i="1" dirty="0">
                <a:solidFill>
                  <a:srgbClr val="191B0E"/>
                </a:solidFill>
                <a:cs typeface="Franklin Gothic Book"/>
              </a:rPr>
              <a:t>:</a:t>
            </a:r>
            <a:r>
              <a:rPr sz="2000" i="1" spc="-45" dirty="0">
                <a:solidFill>
                  <a:srgbClr val="191B0E"/>
                </a:solidFill>
                <a:cs typeface="Franklin Gothic Book"/>
              </a:rPr>
              <a:t> </a:t>
            </a:r>
            <a:r>
              <a:rPr lang="en-US" sz="2000" i="1" dirty="0">
                <a:solidFill>
                  <a:srgbClr val="191B0E"/>
                </a:solidFill>
                <a:cs typeface="Franklin Gothic Book"/>
              </a:rPr>
              <a:t>Portland</a:t>
            </a:r>
            <a:r>
              <a:rPr sz="2000" i="1" dirty="0">
                <a:solidFill>
                  <a:srgbClr val="191B0E"/>
                </a:solidFill>
                <a:cs typeface="Franklin Gothic Book"/>
              </a:rPr>
              <a:t>,</a:t>
            </a:r>
            <a:r>
              <a:rPr sz="2000" i="1" spc="-40" dirty="0">
                <a:solidFill>
                  <a:srgbClr val="191B0E"/>
                </a:solidFill>
                <a:cs typeface="Franklin Gothic Book"/>
              </a:rPr>
              <a:t> </a:t>
            </a:r>
            <a:r>
              <a:rPr lang="en-US" sz="2000" i="1" spc="-10" dirty="0">
                <a:solidFill>
                  <a:srgbClr val="191B0E"/>
                </a:solidFill>
                <a:cs typeface="Franklin Gothic Book"/>
              </a:rPr>
              <a:t>Oregon</a:t>
            </a:r>
            <a:endParaRPr sz="2000" dirty="0">
              <a:cs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27779816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6788DA10-6184-2F8E-1573-00DD96D4F5B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39722" y="707325"/>
            <a:ext cx="7248119" cy="1451675"/>
          </a:xfrm>
          <a:prstGeom prst="rect">
            <a:avLst/>
          </a:prstGeom>
        </p:spPr>
        <p:txBody>
          <a:bodyPr vert="horz" wrap="square" lIns="0" tIns="98043" rIns="0" bIns="0" rtlCol="0">
            <a:spAutoFit/>
          </a:bodyPr>
          <a:lstStyle/>
          <a:p>
            <a:pPr marL="26670">
              <a:lnSpc>
                <a:spcPct val="100000"/>
              </a:lnSpc>
              <a:spcBef>
                <a:spcPts val="100"/>
              </a:spcBef>
            </a:pPr>
            <a:r>
              <a:rPr dirty="0"/>
              <a:t>RRT</a:t>
            </a:r>
            <a:r>
              <a:rPr spc="-45" dirty="0"/>
              <a:t> </a:t>
            </a:r>
            <a:r>
              <a:rPr dirty="0"/>
              <a:t>III</a:t>
            </a:r>
            <a:r>
              <a:rPr spc="-40" dirty="0"/>
              <a:t> </a:t>
            </a:r>
            <a:r>
              <a:rPr dirty="0"/>
              <a:t>Resources</a:t>
            </a:r>
            <a:r>
              <a:rPr spc="-40" dirty="0"/>
              <a:t> </a:t>
            </a:r>
            <a:r>
              <a:rPr dirty="0"/>
              <a:t>&amp;</a:t>
            </a:r>
            <a:r>
              <a:rPr spc="-35" dirty="0"/>
              <a:t> </a:t>
            </a:r>
            <a:r>
              <a:rPr spc="-10" dirty="0"/>
              <a:t>Links</a:t>
            </a:r>
          </a:p>
        </p:txBody>
      </p:sp>
      <p:sp>
        <p:nvSpPr>
          <p:cNvPr id="6" name="object 3">
            <a:extLst>
              <a:ext uri="{FF2B5EF4-FFF2-40B4-BE49-F238E27FC236}">
                <a16:creationId xmlns:a16="http://schemas.microsoft.com/office/drawing/2014/main" id="{480E3CF2-C67D-4488-A534-D72C2CE98A09}"/>
              </a:ext>
            </a:extLst>
          </p:cNvPr>
          <p:cNvSpPr txBox="1"/>
          <p:nvPr/>
        </p:nvSpPr>
        <p:spPr>
          <a:xfrm>
            <a:off x="1240027" y="1811223"/>
            <a:ext cx="7367905" cy="3736279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396240" indent="-384175">
              <a:lnSpc>
                <a:spcPct val="100000"/>
              </a:lnSpc>
              <a:spcBef>
                <a:spcPts val="1155"/>
              </a:spcBef>
              <a:buChar char="■"/>
              <a:tabLst>
                <a:tab pos="396240" algn="l"/>
                <a:tab pos="396875" algn="l"/>
                <a:tab pos="2125345" algn="l"/>
              </a:tabLst>
            </a:pPr>
            <a:r>
              <a:rPr sz="2000" dirty="0">
                <a:solidFill>
                  <a:srgbClr val="191B0E"/>
                </a:solidFill>
                <a:latin typeface="Franklin Gothic Book"/>
                <a:cs typeface="Franklin Gothic Book"/>
              </a:rPr>
              <a:t>RRTIII</a:t>
            </a:r>
            <a:r>
              <a:rPr sz="2000" spc="-80" dirty="0">
                <a:solidFill>
                  <a:srgbClr val="191B0E"/>
                </a:solidFill>
                <a:latin typeface="Franklin Gothic Book"/>
                <a:cs typeface="Franklin Gothic Book"/>
              </a:rPr>
              <a:t> </a:t>
            </a:r>
            <a:r>
              <a:rPr sz="2000" spc="-10" dirty="0">
                <a:solidFill>
                  <a:srgbClr val="191B0E"/>
                </a:solidFill>
                <a:latin typeface="Franklin Gothic Book"/>
                <a:cs typeface="Franklin Gothic Book"/>
              </a:rPr>
              <a:t>Website:</a:t>
            </a:r>
            <a:r>
              <a:rPr sz="2000" dirty="0">
                <a:solidFill>
                  <a:srgbClr val="191B0E"/>
                </a:solidFill>
                <a:latin typeface="Franklin Gothic Book"/>
                <a:cs typeface="Franklin Gothic Book"/>
              </a:rPr>
              <a:t>	</a:t>
            </a:r>
            <a:r>
              <a:rPr sz="2000" u="heavy" spc="-10" dirty="0">
                <a:solidFill>
                  <a:srgbClr val="77A2BB"/>
                </a:solidFill>
                <a:uFill>
                  <a:solidFill>
                    <a:srgbClr val="77A2BB"/>
                  </a:solidFill>
                </a:uFill>
                <a:latin typeface="Franklin Gothic Book"/>
                <a:cs typeface="Franklin Gothic Book"/>
                <a:hlinkClick r:id="rId2"/>
              </a:rPr>
              <a:t>www.nrt.org/RRT3</a:t>
            </a:r>
            <a:endParaRPr sz="2000" dirty="0">
              <a:latin typeface="Franklin Gothic Book"/>
              <a:cs typeface="Franklin Gothic Book"/>
            </a:endParaRPr>
          </a:p>
          <a:p>
            <a:pPr marL="396240" indent="-384175">
              <a:lnSpc>
                <a:spcPct val="100000"/>
              </a:lnSpc>
              <a:spcBef>
                <a:spcPts val="1055"/>
              </a:spcBef>
              <a:buChar char="■"/>
              <a:tabLst>
                <a:tab pos="396240" algn="l"/>
                <a:tab pos="396875" algn="l"/>
                <a:tab pos="4643755" algn="l"/>
              </a:tabLst>
            </a:pPr>
            <a:r>
              <a:rPr sz="2000" dirty="0">
                <a:solidFill>
                  <a:srgbClr val="191B0E"/>
                </a:solidFill>
                <a:latin typeface="Franklin Gothic Book"/>
                <a:cs typeface="Franklin Gothic Book"/>
              </a:rPr>
              <a:t>Regional</a:t>
            </a:r>
            <a:r>
              <a:rPr sz="2000" spc="-60" dirty="0">
                <a:solidFill>
                  <a:srgbClr val="191B0E"/>
                </a:solidFill>
                <a:latin typeface="Franklin Gothic Book"/>
                <a:cs typeface="Franklin Gothic Book"/>
              </a:rPr>
              <a:t> </a:t>
            </a:r>
            <a:r>
              <a:rPr sz="2000" spc="-10" dirty="0">
                <a:solidFill>
                  <a:srgbClr val="191B0E"/>
                </a:solidFill>
                <a:latin typeface="Franklin Gothic Book"/>
                <a:cs typeface="Franklin Gothic Book"/>
              </a:rPr>
              <a:t>Contingency</a:t>
            </a:r>
            <a:r>
              <a:rPr sz="2000" spc="-60" dirty="0">
                <a:solidFill>
                  <a:srgbClr val="191B0E"/>
                </a:solidFill>
                <a:latin typeface="Franklin Gothic Book"/>
                <a:cs typeface="Franklin Gothic Book"/>
              </a:rPr>
              <a:t> </a:t>
            </a:r>
            <a:r>
              <a:rPr sz="2000" dirty="0">
                <a:solidFill>
                  <a:srgbClr val="191B0E"/>
                </a:solidFill>
                <a:latin typeface="Franklin Gothic Book"/>
                <a:cs typeface="Franklin Gothic Book"/>
              </a:rPr>
              <a:t>Plan</a:t>
            </a:r>
            <a:r>
              <a:rPr sz="2000" spc="-80" dirty="0">
                <a:solidFill>
                  <a:srgbClr val="191B0E"/>
                </a:solidFill>
                <a:latin typeface="Franklin Gothic Book"/>
                <a:cs typeface="Franklin Gothic Book"/>
              </a:rPr>
              <a:t> </a:t>
            </a:r>
            <a:r>
              <a:rPr sz="2000" dirty="0">
                <a:solidFill>
                  <a:srgbClr val="191B0E"/>
                </a:solidFill>
                <a:latin typeface="Franklin Gothic Book"/>
                <a:cs typeface="Franklin Gothic Book"/>
              </a:rPr>
              <a:t>(RCP)</a:t>
            </a:r>
            <a:r>
              <a:rPr sz="2000" spc="-80" dirty="0">
                <a:solidFill>
                  <a:srgbClr val="191B0E"/>
                </a:solidFill>
                <a:latin typeface="Franklin Gothic Book"/>
                <a:cs typeface="Franklin Gothic Book"/>
              </a:rPr>
              <a:t> </a:t>
            </a:r>
            <a:r>
              <a:rPr sz="2000" spc="-20" dirty="0">
                <a:solidFill>
                  <a:srgbClr val="191B0E"/>
                </a:solidFill>
                <a:latin typeface="Franklin Gothic Book"/>
                <a:cs typeface="Franklin Gothic Book"/>
              </a:rPr>
              <a:t>URL:</a:t>
            </a:r>
            <a:r>
              <a:rPr sz="2000" dirty="0">
                <a:solidFill>
                  <a:srgbClr val="191B0E"/>
                </a:solidFill>
                <a:latin typeface="Franklin Gothic Book"/>
                <a:cs typeface="Franklin Gothic Book"/>
              </a:rPr>
              <a:t>	</a:t>
            </a:r>
            <a:r>
              <a:rPr sz="2000" u="heavy" spc="-10" dirty="0">
                <a:solidFill>
                  <a:srgbClr val="77A2BB"/>
                </a:solidFill>
                <a:uFill>
                  <a:solidFill>
                    <a:srgbClr val="77A2BB"/>
                  </a:solidFill>
                </a:uFill>
                <a:latin typeface="Franklin Gothic Book"/>
                <a:cs typeface="Franklin Gothic Book"/>
                <a:hlinkClick r:id="rId3"/>
              </a:rPr>
              <a:t>www.nrt.org/RRT3_RCP</a:t>
            </a:r>
            <a:endParaRPr sz="2000" dirty="0">
              <a:latin typeface="Franklin Gothic Book"/>
              <a:cs typeface="Franklin Gothic Book"/>
            </a:endParaRPr>
          </a:p>
          <a:p>
            <a:pPr marL="396240" indent="-384175">
              <a:lnSpc>
                <a:spcPct val="100000"/>
              </a:lnSpc>
              <a:spcBef>
                <a:spcPts val="1055"/>
              </a:spcBef>
              <a:buChar char="■"/>
              <a:tabLst>
                <a:tab pos="396240" algn="l"/>
                <a:tab pos="396875" algn="l"/>
              </a:tabLst>
            </a:pPr>
            <a:r>
              <a:rPr sz="2000" dirty="0">
                <a:solidFill>
                  <a:srgbClr val="191B0E"/>
                </a:solidFill>
                <a:latin typeface="Franklin Gothic Book"/>
                <a:cs typeface="Franklin Gothic Book"/>
              </a:rPr>
              <a:t>“RRT3</a:t>
            </a:r>
            <a:r>
              <a:rPr sz="2000" spc="-80" dirty="0">
                <a:solidFill>
                  <a:srgbClr val="191B0E"/>
                </a:solidFill>
                <a:latin typeface="Franklin Gothic Book"/>
                <a:cs typeface="Franklin Gothic Book"/>
              </a:rPr>
              <a:t> </a:t>
            </a:r>
            <a:r>
              <a:rPr sz="2000" dirty="0">
                <a:solidFill>
                  <a:srgbClr val="191B0E"/>
                </a:solidFill>
                <a:latin typeface="Franklin Gothic Book"/>
                <a:cs typeface="Franklin Gothic Book"/>
              </a:rPr>
              <a:t>Meetings</a:t>
            </a:r>
            <a:r>
              <a:rPr sz="2000" spc="-75" dirty="0">
                <a:solidFill>
                  <a:srgbClr val="191B0E"/>
                </a:solidFill>
                <a:latin typeface="Franklin Gothic Book"/>
                <a:cs typeface="Franklin Gothic Book"/>
              </a:rPr>
              <a:t> </a:t>
            </a:r>
            <a:r>
              <a:rPr sz="2000" spc="-10" dirty="0">
                <a:solidFill>
                  <a:srgbClr val="191B0E"/>
                </a:solidFill>
                <a:latin typeface="Franklin Gothic Book"/>
                <a:cs typeface="Franklin Gothic Book"/>
              </a:rPr>
              <a:t>20</a:t>
            </a:r>
            <a:r>
              <a:rPr lang="en-US" sz="2000" spc="-10" dirty="0">
                <a:solidFill>
                  <a:srgbClr val="191B0E"/>
                </a:solidFill>
                <a:latin typeface="Franklin Gothic Book"/>
                <a:cs typeface="Franklin Gothic Book"/>
              </a:rPr>
              <a:t>22</a:t>
            </a:r>
            <a:r>
              <a:rPr sz="2000" spc="-10" dirty="0">
                <a:solidFill>
                  <a:srgbClr val="191B0E"/>
                </a:solidFill>
                <a:latin typeface="Franklin Gothic Book"/>
                <a:cs typeface="Franklin Gothic Book"/>
              </a:rPr>
              <a:t>”</a:t>
            </a:r>
            <a:r>
              <a:rPr sz="2000" spc="-80" dirty="0">
                <a:solidFill>
                  <a:srgbClr val="191B0E"/>
                </a:solidFill>
                <a:latin typeface="Franklin Gothic Book"/>
                <a:cs typeface="Franklin Gothic Book"/>
              </a:rPr>
              <a:t> </a:t>
            </a:r>
            <a:r>
              <a:rPr sz="2000" dirty="0">
                <a:solidFill>
                  <a:srgbClr val="191B0E"/>
                </a:solidFill>
                <a:latin typeface="Franklin Gothic Book"/>
                <a:cs typeface="Franklin Gothic Book"/>
              </a:rPr>
              <a:t>URL:</a:t>
            </a:r>
            <a:r>
              <a:rPr sz="2000" spc="-90" dirty="0">
                <a:solidFill>
                  <a:srgbClr val="191B0E"/>
                </a:solidFill>
                <a:latin typeface="Franklin Gothic Book"/>
                <a:cs typeface="Franklin Gothic Book"/>
              </a:rPr>
              <a:t> </a:t>
            </a:r>
            <a:r>
              <a:rPr sz="2000" u="heavy" spc="-10" dirty="0">
                <a:solidFill>
                  <a:srgbClr val="77A2BB"/>
                </a:solidFill>
                <a:uFill>
                  <a:solidFill>
                    <a:srgbClr val="77A2BB"/>
                  </a:solidFill>
                </a:uFill>
                <a:latin typeface="Franklin Gothic Book"/>
                <a:cs typeface="Franklin Gothic Book"/>
                <a:hlinkClick r:id="rId4"/>
              </a:rPr>
              <a:t>https://www.nrt.org/meetings20</a:t>
            </a:r>
            <a:r>
              <a:rPr lang="en-US" sz="2000" u="heavy" spc="-10" dirty="0">
                <a:solidFill>
                  <a:srgbClr val="77A2BB"/>
                </a:solidFill>
                <a:uFill>
                  <a:solidFill>
                    <a:srgbClr val="77A2BB"/>
                  </a:solidFill>
                </a:uFill>
                <a:latin typeface="Franklin Gothic Book"/>
                <a:cs typeface="Franklin Gothic Book"/>
                <a:hlinkClick r:id="rId4"/>
              </a:rPr>
              <a:t>22</a:t>
            </a:r>
            <a:endParaRPr sz="2000" dirty="0">
              <a:latin typeface="Franklin Gothic Book"/>
              <a:cs typeface="Franklin Gothic Book"/>
            </a:endParaRPr>
          </a:p>
          <a:p>
            <a:pPr marL="396240" marR="1316355" indent="-384175">
              <a:lnSpc>
                <a:spcPts val="2260"/>
              </a:lnSpc>
              <a:spcBef>
                <a:spcPts val="1250"/>
              </a:spcBef>
              <a:buChar char="■"/>
              <a:tabLst>
                <a:tab pos="396240" algn="l"/>
                <a:tab pos="396875" algn="l"/>
              </a:tabLst>
            </a:pPr>
            <a:r>
              <a:rPr sz="2000" dirty="0">
                <a:solidFill>
                  <a:srgbClr val="191B0E"/>
                </a:solidFill>
                <a:latin typeface="Franklin Gothic Book"/>
                <a:cs typeface="Franklin Gothic Book"/>
              </a:rPr>
              <a:t>“RRT</a:t>
            </a:r>
            <a:r>
              <a:rPr sz="2000" spc="-55" dirty="0">
                <a:solidFill>
                  <a:srgbClr val="191B0E"/>
                </a:solidFill>
                <a:latin typeface="Franklin Gothic Book"/>
                <a:cs typeface="Franklin Gothic Book"/>
              </a:rPr>
              <a:t> </a:t>
            </a:r>
            <a:r>
              <a:rPr sz="2000" dirty="0">
                <a:solidFill>
                  <a:srgbClr val="191B0E"/>
                </a:solidFill>
                <a:latin typeface="Franklin Gothic Book"/>
                <a:cs typeface="Franklin Gothic Book"/>
              </a:rPr>
              <a:t>III</a:t>
            </a:r>
            <a:r>
              <a:rPr sz="2000" spc="-60" dirty="0">
                <a:solidFill>
                  <a:srgbClr val="191B0E"/>
                </a:solidFill>
                <a:latin typeface="Franklin Gothic Book"/>
                <a:cs typeface="Franklin Gothic Book"/>
              </a:rPr>
              <a:t> </a:t>
            </a:r>
            <a:r>
              <a:rPr sz="2000" spc="-10" dirty="0">
                <a:solidFill>
                  <a:srgbClr val="191B0E"/>
                </a:solidFill>
                <a:latin typeface="Franklin Gothic Book"/>
                <a:cs typeface="Franklin Gothic Book"/>
              </a:rPr>
              <a:t>Workgroup</a:t>
            </a:r>
            <a:r>
              <a:rPr sz="2000" spc="-45" dirty="0">
                <a:solidFill>
                  <a:srgbClr val="191B0E"/>
                </a:solidFill>
                <a:latin typeface="Franklin Gothic Book"/>
                <a:cs typeface="Franklin Gothic Book"/>
              </a:rPr>
              <a:t> </a:t>
            </a:r>
            <a:r>
              <a:rPr sz="2000" dirty="0">
                <a:solidFill>
                  <a:srgbClr val="191B0E"/>
                </a:solidFill>
                <a:latin typeface="Franklin Gothic Book"/>
                <a:cs typeface="Franklin Gothic Book"/>
              </a:rPr>
              <a:t>Home</a:t>
            </a:r>
            <a:r>
              <a:rPr sz="2000" spc="-50" dirty="0">
                <a:solidFill>
                  <a:srgbClr val="191B0E"/>
                </a:solidFill>
                <a:latin typeface="Franklin Gothic Book"/>
                <a:cs typeface="Franklin Gothic Book"/>
              </a:rPr>
              <a:t> </a:t>
            </a:r>
            <a:r>
              <a:rPr sz="2000" dirty="0">
                <a:solidFill>
                  <a:srgbClr val="191B0E"/>
                </a:solidFill>
                <a:latin typeface="Franklin Gothic Book"/>
                <a:cs typeface="Franklin Gothic Book"/>
              </a:rPr>
              <a:t>Page”</a:t>
            </a:r>
            <a:r>
              <a:rPr sz="2000" spc="-60" dirty="0">
                <a:solidFill>
                  <a:srgbClr val="191B0E"/>
                </a:solidFill>
                <a:latin typeface="Franklin Gothic Book"/>
                <a:cs typeface="Franklin Gothic Book"/>
              </a:rPr>
              <a:t> </a:t>
            </a:r>
            <a:r>
              <a:rPr sz="2000" dirty="0">
                <a:solidFill>
                  <a:srgbClr val="191B0E"/>
                </a:solidFill>
                <a:latin typeface="Franklin Gothic Book"/>
                <a:cs typeface="Franklin Gothic Book"/>
              </a:rPr>
              <a:t>URL</a:t>
            </a:r>
            <a:r>
              <a:rPr sz="2000" spc="-60" dirty="0">
                <a:solidFill>
                  <a:srgbClr val="191B0E"/>
                </a:solidFill>
                <a:latin typeface="Franklin Gothic Book"/>
                <a:cs typeface="Franklin Gothic Book"/>
              </a:rPr>
              <a:t> </a:t>
            </a:r>
            <a:r>
              <a:rPr sz="2000" dirty="0">
                <a:solidFill>
                  <a:srgbClr val="191B0E"/>
                </a:solidFill>
                <a:latin typeface="Franklin Gothic Book"/>
                <a:cs typeface="Franklin Gothic Book"/>
              </a:rPr>
              <a:t>(login</a:t>
            </a:r>
            <a:r>
              <a:rPr sz="2000" spc="-45" dirty="0">
                <a:solidFill>
                  <a:srgbClr val="191B0E"/>
                </a:solidFill>
                <a:latin typeface="Franklin Gothic Book"/>
                <a:cs typeface="Franklin Gothic Book"/>
              </a:rPr>
              <a:t> </a:t>
            </a:r>
            <a:r>
              <a:rPr sz="2000" spc="-10" dirty="0">
                <a:solidFill>
                  <a:srgbClr val="191B0E"/>
                </a:solidFill>
                <a:latin typeface="Franklin Gothic Book"/>
                <a:cs typeface="Franklin Gothic Book"/>
              </a:rPr>
              <a:t>required): </a:t>
            </a:r>
            <a:r>
              <a:rPr sz="2000" u="heavy" spc="-10" dirty="0">
                <a:solidFill>
                  <a:srgbClr val="77A2BB"/>
                </a:solidFill>
                <a:uFill>
                  <a:solidFill>
                    <a:srgbClr val="77A2BB"/>
                  </a:solidFill>
                </a:uFill>
                <a:latin typeface="Franklin Gothic Book"/>
                <a:cs typeface="Franklin Gothic Book"/>
                <a:hlinkClick r:id="rId5"/>
              </a:rPr>
              <a:t>https://www.nrt.org/WorkgoupHOME</a:t>
            </a:r>
            <a:endParaRPr sz="2000" dirty="0">
              <a:latin typeface="Franklin Gothic Book"/>
              <a:cs typeface="Franklin Gothic Book"/>
            </a:endParaRPr>
          </a:p>
          <a:p>
            <a:pPr marL="396240" marR="2036445" indent="-384175">
              <a:lnSpc>
                <a:spcPts val="2260"/>
              </a:lnSpc>
              <a:spcBef>
                <a:spcPts val="1190"/>
              </a:spcBef>
              <a:buChar char="■"/>
              <a:tabLst>
                <a:tab pos="396240" algn="l"/>
                <a:tab pos="396875" algn="l"/>
              </a:tabLst>
            </a:pPr>
            <a:r>
              <a:rPr sz="2000" dirty="0">
                <a:solidFill>
                  <a:srgbClr val="191B0E"/>
                </a:solidFill>
                <a:latin typeface="Franklin Gothic Book"/>
                <a:cs typeface="Franklin Gothic Book"/>
              </a:rPr>
              <a:t>Links</a:t>
            </a:r>
            <a:r>
              <a:rPr sz="2000" spc="-55" dirty="0">
                <a:solidFill>
                  <a:srgbClr val="191B0E"/>
                </a:solidFill>
                <a:latin typeface="Franklin Gothic Book"/>
                <a:cs typeface="Franklin Gothic Book"/>
              </a:rPr>
              <a:t> </a:t>
            </a:r>
            <a:r>
              <a:rPr sz="2000" dirty="0">
                <a:solidFill>
                  <a:srgbClr val="191B0E"/>
                </a:solidFill>
                <a:latin typeface="Franklin Gothic Book"/>
                <a:cs typeface="Franklin Gothic Book"/>
              </a:rPr>
              <a:t>to</a:t>
            </a:r>
            <a:r>
              <a:rPr sz="2000" spc="-45" dirty="0">
                <a:solidFill>
                  <a:srgbClr val="191B0E"/>
                </a:solidFill>
                <a:latin typeface="Franklin Gothic Book"/>
                <a:cs typeface="Franklin Gothic Book"/>
              </a:rPr>
              <a:t> </a:t>
            </a:r>
            <a:r>
              <a:rPr sz="2000" dirty="0">
                <a:solidFill>
                  <a:srgbClr val="191B0E"/>
                </a:solidFill>
                <a:latin typeface="Franklin Gothic Book"/>
                <a:cs typeface="Franklin Gothic Book"/>
              </a:rPr>
              <a:t>other</a:t>
            </a:r>
            <a:r>
              <a:rPr sz="2000" spc="-50" dirty="0">
                <a:solidFill>
                  <a:srgbClr val="191B0E"/>
                </a:solidFill>
                <a:latin typeface="Franklin Gothic Book"/>
                <a:cs typeface="Franklin Gothic Book"/>
              </a:rPr>
              <a:t> </a:t>
            </a:r>
            <a:r>
              <a:rPr sz="2000" dirty="0">
                <a:solidFill>
                  <a:srgbClr val="191B0E"/>
                </a:solidFill>
                <a:latin typeface="Franklin Gothic Book"/>
                <a:cs typeface="Franklin Gothic Book"/>
              </a:rPr>
              <a:t>RRT</a:t>
            </a:r>
            <a:r>
              <a:rPr sz="2000" spc="-50" dirty="0">
                <a:solidFill>
                  <a:srgbClr val="191B0E"/>
                </a:solidFill>
                <a:latin typeface="Franklin Gothic Book"/>
                <a:cs typeface="Franklin Gothic Book"/>
              </a:rPr>
              <a:t> </a:t>
            </a:r>
            <a:r>
              <a:rPr sz="2000" dirty="0">
                <a:solidFill>
                  <a:srgbClr val="191B0E"/>
                </a:solidFill>
                <a:latin typeface="Franklin Gothic Book"/>
                <a:cs typeface="Franklin Gothic Book"/>
              </a:rPr>
              <a:t>III</a:t>
            </a:r>
            <a:r>
              <a:rPr sz="2000" spc="-50" dirty="0">
                <a:solidFill>
                  <a:srgbClr val="191B0E"/>
                </a:solidFill>
                <a:latin typeface="Franklin Gothic Book"/>
                <a:cs typeface="Franklin Gothic Book"/>
              </a:rPr>
              <a:t> </a:t>
            </a:r>
            <a:r>
              <a:rPr sz="2000" spc="-10" dirty="0">
                <a:solidFill>
                  <a:srgbClr val="191B0E"/>
                </a:solidFill>
                <a:latin typeface="Franklin Gothic Book"/>
                <a:cs typeface="Franklin Gothic Book"/>
              </a:rPr>
              <a:t>webpages: </a:t>
            </a:r>
            <a:r>
              <a:rPr sz="2000" u="heavy" spc="-10" dirty="0">
                <a:solidFill>
                  <a:srgbClr val="77A2BB"/>
                </a:solidFill>
                <a:uFill>
                  <a:solidFill>
                    <a:srgbClr val="77A2BB"/>
                  </a:solidFill>
                </a:uFill>
                <a:latin typeface="Franklin Gothic Book"/>
                <a:cs typeface="Franklin Gothic Book"/>
              </a:rPr>
              <a:t>https://nrt.org/site/region_list.aspx?region=3</a:t>
            </a:r>
            <a:endParaRPr sz="2200" dirty="0">
              <a:latin typeface="Franklin Gothic Book"/>
              <a:cs typeface="Franklin Gothic Book"/>
            </a:endParaRPr>
          </a:p>
          <a:p>
            <a:pPr>
              <a:lnSpc>
                <a:spcPct val="100000"/>
              </a:lnSpc>
              <a:buClr>
                <a:srgbClr val="191B0E"/>
              </a:buClr>
              <a:buFont typeface="Franklin Gothic Book"/>
              <a:buChar char="■"/>
            </a:pPr>
            <a:endParaRPr sz="1900" dirty="0">
              <a:latin typeface="Franklin Gothic Book"/>
              <a:cs typeface="Franklin Gothic Book"/>
            </a:endParaRPr>
          </a:p>
          <a:p>
            <a:pPr marL="396240" marR="5080" indent="-384175">
              <a:lnSpc>
                <a:spcPts val="2260"/>
              </a:lnSpc>
              <a:buChar char="■"/>
              <a:tabLst>
                <a:tab pos="396240" algn="l"/>
                <a:tab pos="396875" algn="l"/>
              </a:tabLst>
            </a:pPr>
            <a:r>
              <a:rPr sz="2000" dirty="0">
                <a:solidFill>
                  <a:srgbClr val="191B0E"/>
                </a:solidFill>
                <a:latin typeface="Franklin Gothic Book"/>
                <a:cs typeface="Franklin Gothic Book"/>
              </a:rPr>
              <a:t>Inland</a:t>
            </a:r>
            <a:r>
              <a:rPr sz="2000" spc="-45" dirty="0">
                <a:solidFill>
                  <a:srgbClr val="191B0E"/>
                </a:solidFill>
                <a:latin typeface="Franklin Gothic Book"/>
                <a:cs typeface="Franklin Gothic Book"/>
              </a:rPr>
              <a:t> </a:t>
            </a:r>
            <a:r>
              <a:rPr sz="2000" dirty="0">
                <a:solidFill>
                  <a:srgbClr val="191B0E"/>
                </a:solidFill>
                <a:latin typeface="Franklin Gothic Book"/>
                <a:cs typeface="Franklin Gothic Book"/>
              </a:rPr>
              <a:t>Area</a:t>
            </a:r>
            <a:r>
              <a:rPr sz="2000" spc="-60" dirty="0">
                <a:solidFill>
                  <a:srgbClr val="191B0E"/>
                </a:solidFill>
                <a:latin typeface="Franklin Gothic Book"/>
                <a:cs typeface="Franklin Gothic Book"/>
              </a:rPr>
              <a:t> </a:t>
            </a:r>
            <a:r>
              <a:rPr sz="2000" spc="-10" dirty="0">
                <a:solidFill>
                  <a:srgbClr val="191B0E"/>
                </a:solidFill>
                <a:latin typeface="Franklin Gothic Book"/>
                <a:cs typeface="Franklin Gothic Book"/>
              </a:rPr>
              <a:t>Committee</a:t>
            </a:r>
            <a:r>
              <a:rPr sz="2000" spc="-55" dirty="0">
                <a:solidFill>
                  <a:srgbClr val="191B0E"/>
                </a:solidFill>
                <a:latin typeface="Franklin Gothic Book"/>
                <a:cs typeface="Franklin Gothic Book"/>
              </a:rPr>
              <a:t> </a:t>
            </a:r>
            <a:r>
              <a:rPr sz="2000" dirty="0">
                <a:solidFill>
                  <a:srgbClr val="191B0E"/>
                </a:solidFill>
                <a:latin typeface="Franklin Gothic Book"/>
                <a:cs typeface="Franklin Gothic Book"/>
              </a:rPr>
              <a:t>–</a:t>
            </a:r>
            <a:r>
              <a:rPr sz="2000" spc="-65" dirty="0">
                <a:solidFill>
                  <a:srgbClr val="191B0E"/>
                </a:solidFill>
                <a:latin typeface="Franklin Gothic Book"/>
                <a:cs typeface="Franklin Gothic Book"/>
              </a:rPr>
              <a:t> </a:t>
            </a:r>
            <a:r>
              <a:rPr sz="2000" dirty="0">
                <a:solidFill>
                  <a:srgbClr val="191B0E"/>
                </a:solidFill>
                <a:latin typeface="Franklin Gothic Book"/>
                <a:cs typeface="Franklin Gothic Book"/>
              </a:rPr>
              <a:t>EPA</a:t>
            </a:r>
            <a:r>
              <a:rPr sz="2000" spc="-60" dirty="0">
                <a:solidFill>
                  <a:srgbClr val="191B0E"/>
                </a:solidFill>
                <a:latin typeface="Franklin Gothic Book"/>
                <a:cs typeface="Franklin Gothic Book"/>
              </a:rPr>
              <a:t> </a:t>
            </a:r>
            <a:r>
              <a:rPr sz="2000" dirty="0">
                <a:solidFill>
                  <a:srgbClr val="191B0E"/>
                </a:solidFill>
                <a:latin typeface="Franklin Gothic Book"/>
                <a:cs typeface="Franklin Gothic Book"/>
              </a:rPr>
              <a:t>Region</a:t>
            </a:r>
            <a:r>
              <a:rPr sz="2000" spc="-60" dirty="0">
                <a:solidFill>
                  <a:srgbClr val="191B0E"/>
                </a:solidFill>
                <a:latin typeface="Franklin Gothic Book"/>
                <a:cs typeface="Franklin Gothic Book"/>
              </a:rPr>
              <a:t> </a:t>
            </a:r>
            <a:r>
              <a:rPr sz="2000" dirty="0">
                <a:solidFill>
                  <a:srgbClr val="191B0E"/>
                </a:solidFill>
                <a:latin typeface="Franklin Gothic Book"/>
                <a:cs typeface="Franklin Gothic Book"/>
              </a:rPr>
              <a:t>3</a:t>
            </a:r>
            <a:r>
              <a:rPr sz="2000" spc="-65" dirty="0">
                <a:solidFill>
                  <a:srgbClr val="191B0E"/>
                </a:solidFill>
                <a:latin typeface="Franklin Gothic Book"/>
                <a:cs typeface="Franklin Gothic Book"/>
              </a:rPr>
              <a:t> </a:t>
            </a:r>
            <a:r>
              <a:rPr sz="2000" dirty="0">
                <a:solidFill>
                  <a:srgbClr val="191B0E"/>
                </a:solidFill>
                <a:latin typeface="Franklin Gothic Book"/>
                <a:cs typeface="Franklin Gothic Book"/>
              </a:rPr>
              <a:t>OSC</a:t>
            </a:r>
            <a:r>
              <a:rPr sz="2000" spc="-60" dirty="0">
                <a:solidFill>
                  <a:srgbClr val="191B0E"/>
                </a:solidFill>
                <a:latin typeface="Franklin Gothic Book"/>
                <a:cs typeface="Franklin Gothic Book"/>
              </a:rPr>
              <a:t> </a:t>
            </a:r>
            <a:r>
              <a:rPr sz="2000" dirty="0">
                <a:solidFill>
                  <a:srgbClr val="191B0E"/>
                </a:solidFill>
                <a:latin typeface="Franklin Gothic Book"/>
                <a:cs typeface="Franklin Gothic Book"/>
              </a:rPr>
              <a:t>Planning</a:t>
            </a:r>
            <a:r>
              <a:rPr sz="2000" spc="-40" dirty="0">
                <a:solidFill>
                  <a:srgbClr val="191B0E"/>
                </a:solidFill>
                <a:latin typeface="Franklin Gothic Book"/>
                <a:cs typeface="Franklin Gothic Book"/>
              </a:rPr>
              <a:t> </a:t>
            </a:r>
            <a:r>
              <a:rPr sz="2000" spc="-10" dirty="0">
                <a:solidFill>
                  <a:srgbClr val="191B0E"/>
                </a:solidFill>
                <a:latin typeface="Franklin Gothic Book"/>
                <a:cs typeface="Franklin Gothic Book"/>
              </a:rPr>
              <a:t>Dashboard: </a:t>
            </a:r>
            <a:r>
              <a:rPr sz="2000" u="heavy" spc="-10" dirty="0">
                <a:solidFill>
                  <a:srgbClr val="77A2BB"/>
                </a:solidFill>
                <a:uFill>
                  <a:solidFill>
                    <a:srgbClr val="77A2BB"/>
                  </a:solidFill>
                </a:uFill>
                <a:latin typeface="Franklin Gothic Book"/>
                <a:cs typeface="Franklin Gothic Book"/>
                <a:hlinkClick r:id="rId6"/>
              </a:rPr>
              <a:t>https://www.eparm.ne</a:t>
            </a:r>
            <a:r>
              <a:rPr sz="2000" u="heavy" spc="-10" dirty="0">
                <a:solidFill>
                  <a:srgbClr val="77A2BB"/>
                </a:solidFill>
                <a:uFill>
                  <a:solidFill>
                    <a:srgbClr val="77A2BB"/>
                  </a:solidFill>
                </a:uFill>
                <a:latin typeface="Franklin Gothic Book"/>
                <a:cs typeface="Franklin Gothic Book"/>
              </a:rPr>
              <a:t>t/R3IAC</a:t>
            </a:r>
            <a:r>
              <a:rPr sz="2000" u="heavy" spc="-10" dirty="0">
                <a:solidFill>
                  <a:srgbClr val="77A2BB"/>
                </a:solidFill>
                <a:uFill>
                  <a:solidFill>
                    <a:srgbClr val="77A2BB"/>
                  </a:solidFill>
                </a:uFill>
                <a:latin typeface="Franklin Gothic Book"/>
                <a:cs typeface="Franklin Gothic Book"/>
                <a:hlinkClick r:id="rId6"/>
              </a:rPr>
              <a:t>P/Default.aspx</a:t>
            </a:r>
            <a:endParaRPr sz="2000" dirty="0">
              <a:latin typeface="Franklin Gothic Book"/>
              <a:cs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3734041006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11146</TotalTime>
  <Words>1206</Words>
  <Application>Microsoft Office PowerPoint</Application>
  <PresentationFormat>Custom</PresentationFormat>
  <Paragraphs>149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Calibri</vt:lpstr>
      <vt:lpstr>Century Gothic</vt:lpstr>
      <vt:lpstr>Franklin Gothic Book</vt:lpstr>
      <vt:lpstr>Wingdings</vt:lpstr>
      <vt:lpstr>Wingdings 3</vt:lpstr>
      <vt:lpstr>Wisp</vt:lpstr>
      <vt:lpstr>Region III Regional Response Team Meeting</vt:lpstr>
      <vt:lpstr>General Information to Website</vt:lpstr>
      <vt:lpstr>General Agenda</vt:lpstr>
      <vt:lpstr>Tuesday Presentations and Workgroup Meetings </vt:lpstr>
      <vt:lpstr>Inland Area Committee (IAC)</vt:lpstr>
      <vt:lpstr>Spill Response Countermeasures Workgroup Co-Chairs: Dave Pugh (USCG), Billy Martin (EPA) </vt:lpstr>
      <vt:lpstr>Consultation, Natural Resources, &amp; Damage Assessment (CNRDA) Workgroup  Co-Chairs: Frank Csulak (NOAA); John Nelson, Jo Ann Banda (DOI/USFWS)</vt:lpstr>
      <vt:lpstr>PowerPoint Presentation</vt:lpstr>
      <vt:lpstr>Wednesday Presentations and Workgroup Meetings </vt:lpstr>
      <vt:lpstr>Training Workgroup Chair: Wanda Martinez (EPA)</vt:lpstr>
      <vt:lpstr>PowerPoint Presentation</vt:lpstr>
      <vt:lpstr>Executive Committee Meeting</vt:lpstr>
      <vt:lpstr>Thursday Presentations and Workgroup Meetings </vt:lpstr>
      <vt:lpstr>PowerPoint Presentation</vt:lpstr>
      <vt:lpstr>PowerPoint Presentation</vt:lpstr>
      <vt:lpstr>Closing Remarks</vt:lpstr>
      <vt:lpstr>RRT III Resources &amp; Links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PowerPoint - 2019-11-21.00_SummarySlides_RRT3_EmmitsburgMD.2</dc:title>
  <dc:creator>dermignr</dc:creator>
  <cp:lastModifiedBy>Smith, Jessie</cp:lastModifiedBy>
  <cp:revision>7</cp:revision>
  <dcterms:created xsi:type="dcterms:W3CDTF">2022-12-21T15:59:58Z</dcterms:created>
  <dcterms:modified xsi:type="dcterms:W3CDTF">2023-01-17T20:43:58Z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2019-12-12T00:00:00Z</vt:filetime>
  </property>
  <property fmtid="{D5CDD505-2E9C-101B-9397-08002B2CF9AE}" pid="3" name="Creator">
    <vt:lpwstr>PScript5.dll Version 5.2.2</vt:lpwstr>
  </property>
  <property fmtid="{D5CDD505-2E9C-101B-9397-08002B2CF9AE}" pid="4" name="LastSaved">
    <vt:filetime>2022-12-21T00:00:00Z</vt:filetime>
  </property>
  <property fmtid="{D5CDD505-2E9C-101B-9397-08002B2CF9AE}" pid="5" name="Producer">
    <vt:lpwstr>Acrobat Distiller 15.0 (Windows)</vt:lpwstr>
  </property>
</Properties>
</file>