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5" r:id="rId1"/>
  </p:sldMasterIdLst>
  <p:sldIdLst>
    <p:sldId id="256" r:id="rId2"/>
    <p:sldId id="265" r:id="rId3"/>
    <p:sldId id="266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8F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40" autoAdjust="0"/>
    <p:restoredTop sz="94712"/>
  </p:normalViewPr>
  <p:slideViewPr>
    <p:cSldViewPr snapToGrid="0" snapToObjects="1">
      <p:cViewPr varScale="1">
        <p:scale>
          <a:sx n="62" d="100"/>
          <a:sy n="62" d="100"/>
        </p:scale>
        <p:origin x="7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491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37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01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19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289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65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841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6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576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036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61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0336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70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3763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084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29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40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A02817B-0FCD-7542-93CA-5C6FEF32C0F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364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afc.org/events/event/2023/06/08/default-calendar/international-hazardous-materials-response-teams-conference" TargetMode="External"/><Relationship Id="rId2" Type="http://schemas.openxmlformats.org/officeDocument/2006/relationships/hyperlink" Target="https://www.iosc2021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leanwaterwaysevent.org/" TargetMode="External"/><Relationship Id="rId4" Type="http://schemas.openxmlformats.org/officeDocument/2006/relationships/hyperlink" Target="https://www.cleanpacific.or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rt.org/event/events.aspx?site_id=35" TargetMode="External"/><Relationship Id="rId2" Type="http://schemas.openxmlformats.org/officeDocument/2006/relationships/hyperlink" Target="http://www.nrt.org/RRT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11E92-925C-AC48-A783-79405ECFA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36666"/>
            <a:ext cx="9144000" cy="1655762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RRT III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Coordinator’s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28D802-FF9C-7C44-AA3B-23062A68F8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36856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Cindy E. Santiago, US EPA</a:t>
            </a:r>
          </a:p>
          <a:p>
            <a:r>
              <a:rPr lang="en-US" sz="2800" dirty="0">
                <a:solidFill>
                  <a:schemeClr val="tx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December 8, 2022</a:t>
            </a:r>
          </a:p>
        </p:txBody>
      </p:sp>
    </p:spTree>
    <p:extLst>
      <p:ext uri="{BB962C8B-B14F-4D97-AF65-F5344CB8AC3E}">
        <p14:creationId xmlns:p14="http://schemas.microsoft.com/office/powerpoint/2010/main" val="2639755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3B39-512D-A14A-86A9-CFDBFD018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233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2023 RRT Meetings: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F0635A98-A84A-42B3-9B43-E81B4040B1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567909"/>
              </p:ext>
            </p:extLst>
          </p:nvPr>
        </p:nvGraphicFramePr>
        <p:xfrm>
          <a:off x="1173480" y="1906270"/>
          <a:ext cx="9845040" cy="3787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9008">
                  <a:extLst>
                    <a:ext uri="{9D8B030D-6E8A-4147-A177-3AD203B41FA5}">
                      <a16:colId xmlns:a16="http://schemas.microsoft.com/office/drawing/2014/main" val="11523998"/>
                    </a:ext>
                  </a:extLst>
                </a:gridCol>
                <a:gridCol w="1969008">
                  <a:extLst>
                    <a:ext uri="{9D8B030D-6E8A-4147-A177-3AD203B41FA5}">
                      <a16:colId xmlns:a16="http://schemas.microsoft.com/office/drawing/2014/main" val="1363383020"/>
                    </a:ext>
                  </a:extLst>
                </a:gridCol>
                <a:gridCol w="1969008">
                  <a:extLst>
                    <a:ext uri="{9D8B030D-6E8A-4147-A177-3AD203B41FA5}">
                      <a16:colId xmlns:a16="http://schemas.microsoft.com/office/drawing/2014/main" val="1944494032"/>
                    </a:ext>
                  </a:extLst>
                </a:gridCol>
                <a:gridCol w="1969008">
                  <a:extLst>
                    <a:ext uri="{9D8B030D-6E8A-4147-A177-3AD203B41FA5}">
                      <a16:colId xmlns:a16="http://schemas.microsoft.com/office/drawing/2014/main" val="1272832874"/>
                    </a:ext>
                  </a:extLst>
                </a:gridCol>
                <a:gridCol w="1969008">
                  <a:extLst>
                    <a:ext uri="{9D8B030D-6E8A-4147-A177-3AD203B41FA5}">
                      <a16:colId xmlns:a16="http://schemas.microsoft.com/office/drawing/2014/main" val="3915720265"/>
                    </a:ext>
                  </a:extLst>
                </a:gridCol>
              </a:tblGrid>
              <a:tr h="3721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Region</a:t>
                      </a:r>
                    </a:p>
                  </a:txBody>
                  <a:tcPr marL="68580" marR="68580" marT="9525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RRT Meeting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Dates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RRT Meeting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Location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EPA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RRT Coordinator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USCG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RRT Coordinator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942274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RRT 1</a:t>
                      </a: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Dec 1,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EPA R1 HQ (POCH)</a:t>
                      </a: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Andrew Robles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LCDR Kristi Butler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2478851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RRT 2</a:t>
                      </a: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NJ - 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Steve Touw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LCDR Kristi Butler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3649019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CRRT</a:t>
                      </a: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Mid March - 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PR- 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Steve Touw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LT Gabriella 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Zambrana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5666220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RRT 3</a:t>
                      </a: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8275" marR="0" lvl="0" indent="-168275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May 2-4, 2023</a:t>
                      </a:r>
                      <a:endParaRPr lang="en-US" sz="14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68275" marR="0" lvl="0" indent="-168275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Dec 5-7, 2023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168275" marR="0" lvl="0" indent="-168275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TBD</a:t>
                      </a:r>
                      <a:endParaRPr lang="en-US" sz="14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68275" marR="0" lvl="0" indent="-168275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TBD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Cindy Santiago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Elisha Cook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9914422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RRT 4</a:t>
                      </a: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 16-18, 2023 (joint with RRT 6)</a:t>
                      </a: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Baton Rouge, LA</a:t>
                      </a: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Jed Hewitt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LT Gabriella 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Zambrana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1193006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RRT 5</a:t>
                      </a: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8275" marR="0" lvl="0" indent="-168275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April 5-6, 2023 (joint w RRT7)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168275" marR="0" lvl="0" indent="-168275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 Charles County, MO (specific location TBD)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Barbi Lee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 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Binko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9242766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RRT 6</a:t>
                      </a: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Kelsey Fisher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Todd Peterson 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8497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5295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8">
            <a:extLst>
              <a:ext uri="{FF2B5EF4-FFF2-40B4-BE49-F238E27FC236}">
                <a16:creationId xmlns:a16="http://schemas.microsoft.com/office/drawing/2014/main" id="{860A5CBA-C3A9-4834-89D7-2F4A0EE310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147926"/>
              </p:ext>
            </p:extLst>
          </p:nvPr>
        </p:nvGraphicFramePr>
        <p:xfrm>
          <a:off x="1280160" y="1936114"/>
          <a:ext cx="9845040" cy="3777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228">
                  <a:extLst>
                    <a:ext uri="{9D8B030D-6E8A-4147-A177-3AD203B41FA5}">
                      <a16:colId xmlns:a16="http://schemas.microsoft.com/office/drawing/2014/main" val="11523998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1363383020"/>
                    </a:ext>
                  </a:extLst>
                </a:gridCol>
                <a:gridCol w="2418236">
                  <a:extLst>
                    <a:ext uri="{9D8B030D-6E8A-4147-A177-3AD203B41FA5}">
                      <a16:colId xmlns:a16="http://schemas.microsoft.com/office/drawing/2014/main" val="1944494032"/>
                    </a:ext>
                  </a:extLst>
                </a:gridCol>
                <a:gridCol w="1969008">
                  <a:extLst>
                    <a:ext uri="{9D8B030D-6E8A-4147-A177-3AD203B41FA5}">
                      <a16:colId xmlns:a16="http://schemas.microsoft.com/office/drawing/2014/main" val="1272832874"/>
                    </a:ext>
                  </a:extLst>
                </a:gridCol>
                <a:gridCol w="1969008">
                  <a:extLst>
                    <a:ext uri="{9D8B030D-6E8A-4147-A177-3AD203B41FA5}">
                      <a16:colId xmlns:a16="http://schemas.microsoft.com/office/drawing/2014/main" val="3915720265"/>
                    </a:ext>
                  </a:extLst>
                </a:gridCol>
              </a:tblGrid>
              <a:tr h="3721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Region</a:t>
                      </a:r>
                      <a:endParaRPr lang="en-US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RRT Meeting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Dates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RRT Meeting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Location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EPA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RRT Coordinator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USCG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RRT Coordinator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942274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RRT 7</a:t>
                      </a: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713" marR="0" lvl="0" indent="-112713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April 5-6, 2023</a:t>
                      </a:r>
                    </a:p>
                    <a:p>
                      <a:pPr marL="112713" marR="0" lvl="0" indent="-112713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(joint w RRT5)</a:t>
                      </a:r>
                      <a:endParaRPr lang="en-US" sz="14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12713" marR="0" lvl="0" indent="-112713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Sept 27-28, 2023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225425" marR="0" lvl="0" indent="-169863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 Charles County, MO (specific location TBD)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5425" marR="0" lvl="0" indent="-169863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EPA Cave Warehouse in Kansas City, MO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Eric Nold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 anchorCtr="1"/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Todd Peterson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 anchorCtr="1"/>
                </a:tc>
                <a:extLst>
                  <a:ext uri="{0D108BD9-81ED-4DB2-BD59-A6C34878D82A}">
                    <a16:rowId xmlns:a16="http://schemas.microsoft.com/office/drawing/2014/main" val="1050813780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RRT 8</a:t>
                      </a: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latin typeface="+mn-lt"/>
                        </a:rPr>
                        <a:t>April 11, 2023</a:t>
                      </a:r>
                    </a:p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latin typeface="+mn-lt"/>
                        </a:rPr>
                        <a:t>October 11-12,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8275" marR="0" lvl="0" indent="-1682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latin typeface="+mn-lt"/>
                        </a:rPr>
                        <a:t>Denver, CO</a:t>
                      </a:r>
                    </a:p>
                    <a:p>
                      <a:pPr marL="168275" marR="0" lvl="0" indent="-1682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latin typeface="+mn-lt"/>
                        </a:rPr>
                        <a:t>Denver, 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400" dirty="0">
                          <a:latin typeface="+mn-lt"/>
                        </a:rPr>
                        <a:t>Gina Cristiano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Todd Peterson 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275507247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RRT 9</a:t>
                      </a: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Bill Jones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LCDR Erin 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O’Donell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815815977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RRT 10</a:t>
                      </a: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7950" indent="-1079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latin typeface="+mn-lt"/>
                        </a:rPr>
                        <a:t>Feb 28 &amp; March 1, 2023</a:t>
                      </a:r>
                    </a:p>
                    <a:p>
                      <a:pPr marL="107950" indent="-1079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latin typeface="+mn-lt"/>
                        </a:rPr>
                        <a:t>June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9863" indent="-169863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NW Washington, exact location TBD</a:t>
                      </a:r>
                    </a:p>
                    <a:p>
                      <a:pPr marL="169863" indent="-169863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Boise, ID</a:t>
                      </a: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Lori Muller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+mn-lt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342558972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Alaska</a:t>
                      </a: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Mary Goolie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Vacant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67988145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Oceania</a:t>
                      </a: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Bill Jones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+mn-lt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286948766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B6DE626B-D712-4D71-82FD-6C5BC9B030E6}"/>
              </a:ext>
            </a:extLst>
          </p:cNvPr>
          <p:cNvSpPr txBox="1">
            <a:spLocks/>
          </p:cNvSpPr>
          <p:nvPr/>
        </p:nvSpPr>
        <p:spPr>
          <a:xfrm>
            <a:off x="838200" y="65233"/>
            <a:ext cx="10515600" cy="132556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2023 RRT Meetings: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315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3B39-512D-A14A-86A9-CFDBFD018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4427"/>
            <a:ext cx="10515600" cy="1012351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Other Events: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7878A3D-F574-794D-B0A3-B5C533EFBF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4752376"/>
              </p:ext>
            </p:extLst>
          </p:nvPr>
        </p:nvGraphicFramePr>
        <p:xfrm>
          <a:off x="1303149" y="752333"/>
          <a:ext cx="9886627" cy="5829873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chemeClr val="bg1">
                      <a:alpha val="40000"/>
                    </a:schemeClr>
                  </a:outerShdw>
                </a:effectLst>
                <a:tableStyleId>{5C22544A-7EE6-4342-B048-85BDC9FD1C3A}</a:tableStyleId>
              </a:tblPr>
              <a:tblGrid>
                <a:gridCol w="6177018">
                  <a:extLst>
                    <a:ext uri="{9D8B030D-6E8A-4147-A177-3AD203B41FA5}">
                      <a16:colId xmlns:a16="http://schemas.microsoft.com/office/drawing/2014/main" val="3428149416"/>
                    </a:ext>
                  </a:extLst>
                </a:gridCol>
                <a:gridCol w="3709609">
                  <a:extLst>
                    <a:ext uri="{9D8B030D-6E8A-4147-A177-3AD203B41FA5}">
                      <a16:colId xmlns:a16="http://schemas.microsoft.com/office/drawing/2014/main" val="309993192"/>
                    </a:ext>
                  </a:extLst>
                </a:gridCol>
              </a:tblGrid>
              <a:tr h="5160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dobe Devanagari" panose="02040503050201020203" pitchFamily="18" charset="0"/>
                          <a:ea typeface="+mn-ea"/>
                          <a:cs typeface="Adobe Devanagari" panose="02040503050201020203" pitchFamily="18" charset="0"/>
                        </a:rPr>
                        <a:t>Events</a:t>
                      </a:r>
                      <a:endParaRPr lang="en-US" sz="2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dobe Devanagari" panose="02040503050201020203" pitchFamily="18" charset="0"/>
                        <a:ea typeface="Calibri" panose="020F0502020204030204" pitchFamily="34" charset="0"/>
                        <a:cs typeface="Adobe Devanagari" panose="02040503050201020203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dobe Devanagari" panose="02040503050201020203" pitchFamily="18" charset="0"/>
                          <a:ea typeface="Calibri" panose="020F0502020204030204" pitchFamily="34" charset="0"/>
                          <a:cs typeface="Adobe Devanagari" panose="02040503050201020203" pitchFamily="18" charset="0"/>
                        </a:rPr>
                        <a:t>Dates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471008"/>
                  </a:ext>
                </a:extLst>
              </a:tr>
              <a:tr h="858558">
                <a:tc>
                  <a:txBody>
                    <a:bodyPr/>
                    <a:lstStyle/>
                    <a:p>
                      <a:r>
                        <a:rPr lang="en-US" sz="1400" b="1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New Jersey Emergency Preparedness Association Conference</a:t>
                      </a:r>
                      <a:endParaRPr lang="en-US" sz="1400" b="0" i="0" kern="1200" dirty="0">
                        <a:solidFill>
                          <a:schemeClr val="bg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b="0" i="0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Harrah's Waterfront Conference Center - Atlantic City, </a:t>
                      </a:r>
                    </a:p>
                    <a:p>
                      <a:r>
                        <a:rPr lang="en-US" sz="1400" b="0" i="0" u="sng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NJhttps://www.njepa.org/ehome/698768</a:t>
                      </a: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April 17-21, 2023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Atlantic City, NJ</a:t>
                      </a:r>
                    </a:p>
                  </a:txBody>
                  <a:tcPr marL="68580" marR="68580" marT="0" marB="0" anchor="ctr" anchorCtr="1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464727"/>
                  </a:ext>
                </a:extLst>
              </a:tr>
              <a:tr h="620073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The International Oil Spill Conference (IOSC)</a:t>
                      </a:r>
                      <a:endParaRPr lang="en-US" sz="1400" b="1" i="0" u="none" strike="noStrike" kern="1200" dirty="0">
                        <a:solidFill>
                          <a:schemeClr val="bg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b="0" dirty="0">
                          <a:solidFill>
                            <a:schemeClr val="bg2"/>
                          </a:solidFill>
                          <a:hlinkClick r:id="rId2"/>
                        </a:rPr>
                        <a:t>https://www.iosc2021.org/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 13-16, 2024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 Orleans, LA</a:t>
                      </a:r>
                    </a:p>
                  </a:txBody>
                  <a:tcPr marL="68580" marR="68580" marT="0" marB="0" anchor="ctr" anchorCtr="1"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827524"/>
                  </a:ext>
                </a:extLst>
              </a:tr>
              <a:tr h="667771">
                <a:tc>
                  <a:txBody>
                    <a:bodyPr/>
                    <a:lstStyle/>
                    <a:p>
                      <a:r>
                        <a:rPr lang="en-US" sz="1400" b="1" dirty="0" err="1">
                          <a:solidFill>
                            <a:schemeClr val="bg2"/>
                          </a:solidFill>
                        </a:rPr>
                        <a:t>Interspill</a:t>
                      </a:r>
                      <a:endParaRPr lang="en-US" sz="1400" b="1" dirty="0">
                        <a:solidFill>
                          <a:schemeClr val="bg2"/>
                        </a:solidFill>
                      </a:endParaRPr>
                    </a:p>
                    <a:p>
                      <a:r>
                        <a:rPr lang="en-US" sz="1400" b="0" dirty="0">
                          <a:solidFill>
                            <a:schemeClr val="bg2"/>
                          </a:solidFill>
                        </a:rPr>
                        <a:t>https://www.interspill.org/</a:t>
                      </a: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dates available</a:t>
                      </a:r>
                    </a:p>
                  </a:txBody>
                  <a:tcPr marL="68580" marR="68580" marT="0" marB="0" anchor="ctr" anchorCtr="1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333833"/>
                  </a:ext>
                </a:extLst>
              </a:tr>
              <a:tr h="72485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SPILLCON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https://spillcon.com/</a:t>
                      </a:r>
                    </a:p>
                  </a:txBody>
                  <a:tcPr marL="68580" marR="68580" marT="0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September 11-15, 2023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Brisbane, Australia</a:t>
                      </a:r>
                    </a:p>
                  </a:txBody>
                  <a:tcPr marL="68580" marR="68580" marT="0" marB="0" anchor="ctr" anchorCtr="1"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948348"/>
                  </a:ext>
                </a:extLst>
              </a:tr>
              <a:tr h="918714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International Hazardous Materials Response Teams Conference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https://www.iafc.org/events/event/2023/06/08/default-calendar/international-hazardous-materials-response-teams-conference</a:t>
                      </a:r>
                      <a:r>
                        <a:rPr lang="en-US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June 8-11, 2022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Baltimore, MD</a:t>
                      </a:r>
                    </a:p>
                  </a:txBody>
                  <a:tcPr marL="68580" marR="68580" marT="0" marB="0" anchor="ctr" anchorCtr="1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92509"/>
                  </a:ext>
                </a:extLst>
              </a:tr>
              <a:tr h="856293">
                <a:tc>
                  <a:txBody>
                    <a:bodyPr/>
                    <a:lstStyle/>
                    <a:p>
                      <a:pPr fontAlgn="base"/>
                      <a:r>
                        <a:rPr lang="en-US" sz="1400" b="1" i="0" dirty="0">
                          <a:solidFill>
                            <a:schemeClr val="bg2"/>
                          </a:solidFill>
                        </a:rPr>
                        <a:t>Clean Pacific Conference</a:t>
                      </a:r>
                      <a:endParaRPr lang="en-US" sz="1400" b="0" i="0" dirty="0">
                        <a:solidFill>
                          <a:schemeClr val="bg2"/>
                        </a:solidFill>
                      </a:endParaRPr>
                    </a:p>
                    <a:p>
                      <a:pPr fontAlgn="base"/>
                      <a:r>
                        <a:rPr lang="en-US" sz="1400" b="0" i="0" dirty="0">
                          <a:solidFill>
                            <a:schemeClr val="bg2"/>
                          </a:solidFill>
                        </a:rPr>
                        <a:t>Hyatt Regency Lake Washington</a:t>
                      </a:r>
                    </a:p>
                    <a:p>
                      <a:pPr fontAlgn="base"/>
                      <a:r>
                        <a:rPr lang="en-US" sz="1400" b="0" dirty="0">
                          <a:solidFill>
                            <a:schemeClr val="bg2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https://www.cleanpacific.org/</a:t>
                      </a:r>
                      <a:r>
                        <a:rPr lang="en-US" sz="1400" b="0" dirty="0">
                          <a:solidFill>
                            <a:schemeClr val="bg2"/>
                          </a:solidFill>
                        </a:rPr>
                        <a:t> </a:t>
                      </a:r>
                    </a:p>
                  </a:txBody>
                  <a:tcPr marL="68580" marR="68580" marT="0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dates available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 anchor="ctr" anchorCtr="1"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53482"/>
                  </a:ext>
                </a:extLst>
              </a:tr>
              <a:tr h="6566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Clean Waterways Conference   </a:t>
                      </a:r>
                      <a:r>
                        <a:rPr lang="en-US" sz="1400" b="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Galt House Hotel, </a:t>
                      </a:r>
                      <a:r>
                        <a:rPr lang="en-US" sz="1400" b="0" dirty="0">
                          <a:solidFill>
                            <a:schemeClr val="bg2"/>
                          </a:solidFill>
                        </a:rPr>
                        <a:t>Louisville, KY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2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https://www.cleanwaterwaysevent.org/</a:t>
                      </a:r>
                      <a:r>
                        <a:rPr lang="en-US" sz="1400" b="0" dirty="0">
                          <a:solidFill>
                            <a:schemeClr val="bg2"/>
                          </a:solidFill>
                        </a:rPr>
                        <a:t> </a:t>
                      </a: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April 11 – 13, 2023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Denver, CO</a:t>
                      </a:r>
                    </a:p>
                  </a:txBody>
                  <a:tcPr marL="68580" marR="68580" marT="0" marB="0" anchor="ctr" anchorCtr="1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8952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1284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DCB62-84EB-C747-B910-CFCACF9CC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5349"/>
            <a:ext cx="12192000" cy="1507067"/>
          </a:xfrm>
        </p:spPr>
        <p:txBody>
          <a:bodyPr/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RRT III Links for More Information: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D4B59-57A4-9F46-9E68-8B4EE9D03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6637" y="1943102"/>
            <a:ext cx="7802557" cy="447198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RRT III Website: 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www.nrt.org/RRT3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RRT III Events Calendar: 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https://nrt.org/event/events.aspx?site_id=35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We need your input. Please send information on:</a:t>
            </a:r>
          </a:p>
          <a:p>
            <a:pPr lvl="2"/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Conferences</a:t>
            </a:r>
          </a:p>
          <a:p>
            <a:pPr lvl="2"/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Meetings</a:t>
            </a:r>
          </a:p>
          <a:p>
            <a:pPr lvl="2"/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Workshops</a:t>
            </a:r>
          </a:p>
          <a:p>
            <a:pPr lvl="2"/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Exercises</a:t>
            </a:r>
          </a:p>
          <a:p>
            <a:pPr lvl="2"/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Training</a:t>
            </a:r>
          </a:p>
          <a:p>
            <a:pPr lvl="2"/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Other Events that we can share in your area, region, nationally and internationally</a:t>
            </a:r>
          </a:p>
          <a:p>
            <a:pPr lvl="2"/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Retirements</a:t>
            </a:r>
          </a:p>
        </p:txBody>
      </p:sp>
    </p:spTree>
    <p:extLst>
      <p:ext uri="{BB962C8B-B14F-4D97-AF65-F5344CB8AC3E}">
        <p14:creationId xmlns:p14="http://schemas.microsoft.com/office/powerpoint/2010/main" val="49032052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65637</TotalTime>
  <Words>486</Words>
  <Application>Microsoft Office PowerPoint</Application>
  <PresentationFormat>Widescreen</PresentationFormat>
  <Paragraphs>129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Adobe Devanagari</vt:lpstr>
      <vt:lpstr>Arial</vt:lpstr>
      <vt:lpstr>Century Gothic</vt:lpstr>
      <vt:lpstr>Wingdings 3</vt:lpstr>
      <vt:lpstr>Slice</vt:lpstr>
      <vt:lpstr>RRT III Coordinator’s Report</vt:lpstr>
      <vt:lpstr>2023 RRT Meetings:</vt:lpstr>
      <vt:lpstr>PowerPoint Presentation</vt:lpstr>
      <vt:lpstr>Other Events:</vt:lpstr>
      <vt:lpstr>RRT III Links for More Information: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RRT III – Coordinator’s Report</dc:title>
  <dc:creator>Cindy Santiago</dc:creator>
  <cp:lastModifiedBy>Cindy Santiago</cp:lastModifiedBy>
  <cp:revision>88</cp:revision>
  <dcterms:created xsi:type="dcterms:W3CDTF">2018-11-27T13:13:56Z</dcterms:created>
  <dcterms:modified xsi:type="dcterms:W3CDTF">2022-12-08T05:45:01Z</dcterms:modified>
</cp:coreProperties>
</file>