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1" r:id="rId2"/>
    <p:sldId id="264" r:id="rId3"/>
    <p:sldId id="266" r:id="rId4"/>
    <p:sldId id="267" r:id="rId5"/>
    <p:sldId id="269" r:id="rId6"/>
    <p:sldId id="270" r:id="rId7"/>
    <p:sldId id="271" r:id="rId8"/>
    <p:sldId id="272" r:id="rId9"/>
    <p:sldId id="273" r:id="rId10"/>
  </p:sldIdLst>
  <p:sldSz cx="9144000" cy="6858000" type="screen4x3"/>
  <p:notesSz cx="9296400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83"/>
    <a:srgbClr val="182E67"/>
    <a:srgbClr val="0070C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153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D2D3AA-3215-4163-A82C-07750A18DEF6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9BA4B2F-A8AD-401A-9D40-C13DC4D59A7F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CHEMNEP Inspection Goal 28</a:t>
          </a:r>
        </a:p>
      </dgm:t>
    </dgm:pt>
    <dgm:pt modelId="{DE17EFDC-FEE6-4CAA-AECF-32081CCEB856}" type="parTrans" cxnId="{E62EB8A5-9C2C-4350-879C-1462EE7F6E1A}">
      <dgm:prSet/>
      <dgm:spPr/>
      <dgm:t>
        <a:bodyPr/>
        <a:lstStyle/>
        <a:p>
          <a:endParaRPr lang="en-US"/>
        </a:p>
      </dgm:t>
    </dgm:pt>
    <dgm:pt modelId="{8CCF1F31-AD72-46D0-9A27-FFFCBC694E98}" type="sibTrans" cxnId="{E62EB8A5-9C2C-4350-879C-1462EE7F6E1A}">
      <dgm:prSet/>
      <dgm:spPr/>
      <dgm:t>
        <a:bodyPr/>
        <a:lstStyle/>
        <a:p>
          <a:endParaRPr lang="en-US"/>
        </a:p>
      </dgm:t>
    </dgm:pt>
    <dgm:pt modelId="{39BBD710-88B2-4D1D-961F-1DEED4485AB8}">
      <dgm:prSet/>
      <dgm:spPr/>
      <dgm:t>
        <a:bodyPr/>
        <a:lstStyle/>
        <a:p>
          <a:r>
            <a:rPr lang="en-US" dirty="0"/>
            <a:t>Conducted 17</a:t>
          </a:r>
        </a:p>
      </dgm:t>
    </dgm:pt>
    <dgm:pt modelId="{21B6EE5F-D7B8-4CF2-9024-AFAA5F26FEDB}" type="parTrans" cxnId="{FBD8C5CD-55E4-4110-8F93-A7B16A38A75A}">
      <dgm:prSet/>
      <dgm:spPr/>
      <dgm:t>
        <a:bodyPr/>
        <a:lstStyle/>
        <a:p>
          <a:endParaRPr lang="en-US"/>
        </a:p>
      </dgm:t>
    </dgm:pt>
    <dgm:pt modelId="{1460DC83-BB45-4373-8DE0-A66E4A334419}" type="sibTrans" cxnId="{FBD8C5CD-55E4-4110-8F93-A7B16A38A75A}">
      <dgm:prSet/>
      <dgm:spPr/>
      <dgm:t>
        <a:bodyPr/>
        <a:lstStyle/>
        <a:p>
          <a:endParaRPr lang="en-US"/>
        </a:p>
      </dgm:t>
    </dgm:pt>
    <dgm:pt modelId="{9AE3D147-3E1B-4EF7-BFB6-660342010B68}">
      <dgm:prSet/>
      <dgm:spPr/>
      <dgm:t>
        <a:bodyPr/>
        <a:lstStyle/>
        <a:p>
          <a:r>
            <a:rPr lang="en-US" dirty="0"/>
            <a:t>2 Significant Cases</a:t>
          </a:r>
        </a:p>
      </dgm:t>
    </dgm:pt>
    <dgm:pt modelId="{A1EDDCFC-7440-4831-A631-AFA3958A2BA6}" type="parTrans" cxnId="{95F8C5B6-819D-4145-A75F-F1DB0BD03906}">
      <dgm:prSet/>
      <dgm:spPr/>
      <dgm:t>
        <a:bodyPr/>
        <a:lstStyle/>
        <a:p>
          <a:endParaRPr lang="en-US"/>
        </a:p>
      </dgm:t>
    </dgm:pt>
    <dgm:pt modelId="{BBF4A9C8-291E-46E0-B482-AAAC8EE9DECF}" type="sibTrans" cxnId="{95F8C5B6-819D-4145-A75F-F1DB0BD03906}">
      <dgm:prSet/>
      <dgm:spPr/>
      <dgm:t>
        <a:bodyPr/>
        <a:lstStyle/>
        <a:p>
          <a:endParaRPr lang="en-US"/>
        </a:p>
      </dgm:t>
    </dgm:pt>
    <dgm:pt modelId="{8F28115E-2CAB-4862-849F-CB2442BA247F}">
      <dgm:prSet/>
      <dgm:spPr/>
      <dgm:t>
        <a:bodyPr/>
        <a:lstStyle/>
        <a:p>
          <a:r>
            <a:rPr lang="en-US" dirty="0"/>
            <a:t>Complaint</a:t>
          </a:r>
        </a:p>
      </dgm:t>
    </dgm:pt>
    <dgm:pt modelId="{F435F6B3-0F0A-417A-9E2F-57CC4C50827F}" type="parTrans" cxnId="{302FA215-6A55-42B7-83D3-B1C5E06B4550}">
      <dgm:prSet/>
      <dgm:spPr/>
      <dgm:t>
        <a:bodyPr/>
        <a:lstStyle/>
        <a:p>
          <a:endParaRPr lang="en-US"/>
        </a:p>
      </dgm:t>
    </dgm:pt>
    <dgm:pt modelId="{AD659243-10CE-409F-8075-66352984BF52}" type="sibTrans" cxnId="{302FA215-6A55-42B7-83D3-B1C5E06B4550}">
      <dgm:prSet/>
      <dgm:spPr/>
      <dgm:t>
        <a:bodyPr/>
        <a:lstStyle/>
        <a:p>
          <a:endParaRPr lang="en-US"/>
        </a:p>
      </dgm:t>
    </dgm:pt>
    <dgm:pt modelId="{FFD27C8D-0CBF-4207-BBB6-ABBCC454A55E}">
      <dgm:prSet/>
      <dgm:spPr/>
      <dgm:t>
        <a:bodyPr/>
        <a:lstStyle/>
        <a:p>
          <a:r>
            <a:rPr lang="en-US" dirty="0"/>
            <a:t>PEMA Alert</a:t>
          </a:r>
        </a:p>
      </dgm:t>
    </dgm:pt>
    <dgm:pt modelId="{46542069-50E2-43A0-9905-17EAA5FD8C29}" type="parTrans" cxnId="{DF8E0895-5054-4F63-B3D7-D730A7750A16}">
      <dgm:prSet/>
      <dgm:spPr/>
      <dgm:t>
        <a:bodyPr/>
        <a:lstStyle/>
        <a:p>
          <a:endParaRPr lang="en-US"/>
        </a:p>
      </dgm:t>
    </dgm:pt>
    <dgm:pt modelId="{D8B62C04-71CE-451C-9218-8D63958B8990}" type="sibTrans" cxnId="{DF8E0895-5054-4F63-B3D7-D730A7750A16}">
      <dgm:prSet/>
      <dgm:spPr/>
      <dgm:t>
        <a:bodyPr/>
        <a:lstStyle/>
        <a:p>
          <a:endParaRPr lang="en-US"/>
        </a:p>
      </dgm:t>
    </dgm:pt>
    <dgm:pt modelId="{8AE30074-1449-4968-95B2-7197999C3A70}" type="pres">
      <dgm:prSet presAssocID="{CDD2D3AA-3215-4163-A82C-07750A18DEF6}" presName="Name0" presStyleCnt="0">
        <dgm:presLayoutVars>
          <dgm:dir/>
          <dgm:animLvl val="lvl"/>
          <dgm:resizeHandles val="exact"/>
        </dgm:presLayoutVars>
      </dgm:prSet>
      <dgm:spPr/>
    </dgm:pt>
    <dgm:pt modelId="{9E8E9B61-4A57-416F-951B-898F01BC6722}" type="pres">
      <dgm:prSet presAssocID="{9AE3D147-3E1B-4EF7-BFB6-660342010B68}" presName="boxAndChildren" presStyleCnt="0"/>
      <dgm:spPr/>
    </dgm:pt>
    <dgm:pt modelId="{FE59D6DF-512B-40EC-B3DF-9E40668FA49A}" type="pres">
      <dgm:prSet presAssocID="{9AE3D147-3E1B-4EF7-BFB6-660342010B68}" presName="parentTextBox" presStyleLbl="node1" presStyleIdx="0" presStyleCnt="3"/>
      <dgm:spPr/>
    </dgm:pt>
    <dgm:pt modelId="{FE7630F7-0AD6-4AFC-9F8D-BB1A10DEC764}" type="pres">
      <dgm:prSet presAssocID="{9AE3D147-3E1B-4EF7-BFB6-660342010B68}" presName="entireBox" presStyleLbl="node1" presStyleIdx="0" presStyleCnt="3"/>
      <dgm:spPr/>
    </dgm:pt>
    <dgm:pt modelId="{5260D17F-988F-4C2D-BD5C-A1F0B4AA1D87}" type="pres">
      <dgm:prSet presAssocID="{9AE3D147-3E1B-4EF7-BFB6-660342010B68}" presName="descendantBox" presStyleCnt="0"/>
      <dgm:spPr/>
    </dgm:pt>
    <dgm:pt modelId="{D3DAF5F4-F07A-4234-9A15-EAE626134682}" type="pres">
      <dgm:prSet presAssocID="{8F28115E-2CAB-4862-849F-CB2442BA247F}" presName="childTextBox" presStyleLbl="fgAccFollowNode1" presStyleIdx="0" presStyleCnt="2">
        <dgm:presLayoutVars>
          <dgm:bulletEnabled val="1"/>
        </dgm:presLayoutVars>
      </dgm:prSet>
      <dgm:spPr/>
    </dgm:pt>
    <dgm:pt modelId="{46F32E41-48E1-402C-AF9F-625DA3509738}" type="pres">
      <dgm:prSet presAssocID="{FFD27C8D-0CBF-4207-BBB6-ABBCC454A55E}" presName="childTextBox" presStyleLbl="fgAccFollowNode1" presStyleIdx="1" presStyleCnt="2">
        <dgm:presLayoutVars>
          <dgm:bulletEnabled val="1"/>
        </dgm:presLayoutVars>
      </dgm:prSet>
      <dgm:spPr/>
    </dgm:pt>
    <dgm:pt modelId="{3974F552-78BF-4DA7-868C-C5314FB055DF}" type="pres">
      <dgm:prSet presAssocID="{1460DC83-BB45-4373-8DE0-A66E4A334419}" presName="sp" presStyleCnt="0"/>
      <dgm:spPr/>
    </dgm:pt>
    <dgm:pt modelId="{D178F027-99DF-487C-B733-8748EB37E4FD}" type="pres">
      <dgm:prSet presAssocID="{39BBD710-88B2-4D1D-961F-1DEED4485AB8}" presName="arrowAndChildren" presStyleCnt="0"/>
      <dgm:spPr/>
    </dgm:pt>
    <dgm:pt modelId="{D2FAD4D6-B4BC-4573-8EBB-50C10EFD2F46}" type="pres">
      <dgm:prSet presAssocID="{39BBD710-88B2-4D1D-961F-1DEED4485AB8}" presName="parentTextArrow" presStyleLbl="node1" presStyleIdx="1" presStyleCnt="3"/>
      <dgm:spPr/>
    </dgm:pt>
    <dgm:pt modelId="{BF9AA6DC-2FB4-4843-9476-DC89C4BDC12F}" type="pres">
      <dgm:prSet presAssocID="{8CCF1F31-AD72-46D0-9A27-FFFCBC694E98}" presName="sp" presStyleCnt="0"/>
      <dgm:spPr/>
    </dgm:pt>
    <dgm:pt modelId="{2810BA23-D017-40E5-AB6B-C300A9DFF0B9}" type="pres">
      <dgm:prSet presAssocID="{99BA4B2F-A8AD-401A-9D40-C13DC4D59A7F}" presName="arrowAndChildren" presStyleCnt="0"/>
      <dgm:spPr/>
    </dgm:pt>
    <dgm:pt modelId="{CC76D428-DBD6-477E-9463-D83AD7D0952F}" type="pres">
      <dgm:prSet presAssocID="{99BA4B2F-A8AD-401A-9D40-C13DC4D59A7F}" presName="parentTextArrow" presStyleLbl="node1" presStyleIdx="2" presStyleCnt="3" custLinFactNeighborX="-36" custLinFactNeighborY="2075"/>
      <dgm:spPr/>
    </dgm:pt>
  </dgm:ptLst>
  <dgm:cxnLst>
    <dgm:cxn modelId="{2C6D3015-7382-49C2-9AF0-61CDAF005CD5}" type="presOf" srcId="{FFD27C8D-0CBF-4207-BBB6-ABBCC454A55E}" destId="{46F32E41-48E1-402C-AF9F-625DA3509738}" srcOrd="0" destOrd="0" presId="urn:microsoft.com/office/officeart/2005/8/layout/process4"/>
    <dgm:cxn modelId="{302FA215-6A55-42B7-83D3-B1C5E06B4550}" srcId="{9AE3D147-3E1B-4EF7-BFB6-660342010B68}" destId="{8F28115E-2CAB-4862-849F-CB2442BA247F}" srcOrd="0" destOrd="0" parTransId="{F435F6B3-0F0A-417A-9E2F-57CC4C50827F}" sibTransId="{AD659243-10CE-409F-8075-66352984BF52}"/>
    <dgm:cxn modelId="{73447D20-DFA9-4C4B-AE5E-F48F0BB676FC}" type="presOf" srcId="{CDD2D3AA-3215-4163-A82C-07750A18DEF6}" destId="{8AE30074-1449-4968-95B2-7197999C3A70}" srcOrd="0" destOrd="0" presId="urn:microsoft.com/office/officeart/2005/8/layout/process4"/>
    <dgm:cxn modelId="{299A3526-26D4-494E-AB18-2BA663D279C4}" type="presOf" srcId="{99BA4B2F-A8AD-401A-9D40-C13DC4D59A7F}" destId="{CC76D428-DBD6-477E-9463-D83AD7D0952F}" srcOrd="0" destOrd="0" presId="urn:microsoft.com/office/officeart/2005/8/layout/process4"/>
    <dgm:cxn modelId="{C039F744-0890-409A-BEB7-B106CB80D099}" type="presOf" srcId="{8F28115E-2CAB-4862-849F-CB2442BA247F}" destId="{D3DAF5F4-F07A-4234-9A15-EAE626134682}" srcOrd="0" destOrd="0" presId="urn:microsoft.com/office/officeart/2005/8/layout/process4"/>
    <dgm:cxn modelId="{F1CE3090-F4FF-4CC4-BA1F-12B668E0CD81}" type="presOf" srcId="{39BBD710-88B2-4D1D-961F-1DEED4485AB8}" destId="{D2FAD4D6-B4BC-4573-8EBB-50C10EFD2F46}" srcOrd="0" destOrd="0" presId="urn:microsoft.com/office/officeart/2005/8/layout/process4"/>
    <dgm:cxn modelId="{DF8E0895-5054-4F63-B3D7-D730A7750A16}" srcId="{9AE3D147-3E1B-4EF7-BFB6-660342010B68}" destId="{FFD27C8D-0CBF-4207-BBB6-ABBCC454A55E}" srcOrd="1" destOrd="0" parTransId="{46542069-50E2-43A0-9905-17EAA5FD8C29}" sibTransId="{D8B62C04-71CE-451C-9218-8D63958B8990}"/>
    <dgm:cxn modelId="{263E4798-4096-4ACE-8C05-68D88C3D3342}" type="presOf" srcId="{9AE3D147-3E1B-4EF7-BFB6-660342010B68}" destId="{FE59D6DF-512B-40EC-B3DF-9E40668FA49A}" srcOrd="0" destOrd="0" presId="urn:microsoft.com/office/officeart/2005/8/layout/process4"/>
    <dgm:cxn modelId="{970E569A-56DF-4A88-B277-B7BF0C1441F4}" type="presOf" srcId="{9AE3D147-3E1B-4EF7-BFB6-660342010B68}" destId="{FE7630F7-0AD6-4AFC-9F8D-BB1A10DEC764}" srcOrd="1" destOrd="0" presId="urn:microsoft.com/office/officeart/2005/8/layout/process4"/>
    <dgm:cxn modelId="{E62EB8A5-9C2C-4350-879C-1462EE7F6E1A}" srcId="{CDD2D3AA-3215-4163-A82C-07750A18DEF6}" destId="{99BA4B2F-A8AD-401A-9D40-C13DC4D59A7F}" srcOrd="0" destOrd="0" parTransId="{DE17EFDC-FEE6-4CAA-AECF-32081CCEB856}" sibTransId="{8CCF1F31-AD72-46D0-9A27-FFFCBC694E98}"/>
    <dgm:cxn modelId="{95F8C5B6-819D-4145-A75F-F1DB0BD03906}" srcId="{CDD2D3AA-3215-4163-A82C-07750A18DEF6}" destId="{9AE3D147-3E1B-4EF7-BFB6-660342010B68}" srcOrd="2" destOrd="0" parTransId="{A1EDDCFC-7440-4831-A631-AFA3958A2BA6}" sibTransId="{BBF4A9C8-291E-46E0-B482-AAAC8EE9DECF}"/>
    <dgm:cxn modelId="{FBD8C5CD-55E4-4110-8F93-A7B16A38A75A}" srcId="{CDD2D3AA-3215-4163-A82C-07750A18DEF6}" destId="{39BBD710-88B2-4D1D-961F-1DEED4485AB8}" srcOrd="1" destOrd="0" parTransId="{21B6EE5F-D7B8-4CF2-9024-AFAA5F26FEDB}" sibTransId="{1460DC83-BB45-4373-8DE0-A66E4A334419}"/>
    <dgm:cxn modelId="{04D8B5A8-1916-4132-9592-836BA0698C78}" type="presParOf" srcId="{8AE30074-1449-4968-95B2-7197999C3A70}" destId="{9E8E9B61-4A57-416F-951B-898F01BC6722}" srcOrd="0" destOrd="0" presId="urn:microsoft.com/office/officeart/2005/8/layout/process4"/>
    <dgm:cxn modelId="{9C407A51-E1E3-4225-B44B-88D820292761}" type="presParOf" srcId="{9E8E9B61-4A57-416F-951B-898F01BC6722}" destId="{FE59D6DF-512B-40EC-B3DF-9E40668FA49A}" srcOrd="0" destOrd="0" presId="urn:microsoft.com/office/officeart/2005/8/layout/process4"/>
    <dgm:cxn modelId="{B0E2773E-922B-451C-8D7B-30FB4A821BC6}" type="presParOf" srcId="{9E8E9B61-4A57-416F-951B-898F01BC6722}" destId="{FE7630F7-0AD6-4AFC-9F8D-BB1A10DEC764}" srcOrd="1" destOrd="0" presId="urn:microsoft.com/office/officeart/2005/8/layout/process4"/>
    <dgm:cxn modelId="{0096642C-3AA7-47C8-B5B2-FCAD21E7B6AD}" type="presParOf" srcId="{9E8E9B61-4A57-416F-951B-898F01BC6722}" destId="{5260D17F-988F-4C2D-BD5C-A1F0B4AA1D87}" srcOrd="2" destOrd="0" presId="urn:microsoft.com/office/officeart/2005/8/layout/process4"/>
    <dgm:cxn modelId="{CC12D4E7-4182-49AE-9918-71209D27A4F9}" type="presParOf" srcId="{5260D17F-988F-4C2D-BD5C-A1F0B4AA1D87}" destId="{D3DAF5F4-F07A-4234-9A15-EAE626134682}" srcOrd="0" destOrd="0" presId="urn:microsoft.com/office/officeart/2005/8/layout/process4"/>
    <dgm:cxn modelId="{72201865-DB97-4E12-AFFD-411F9C18FBAC}" type="presParOf" srcId="{5260D17F-988F-4C2D-BD5C-A1F0B4AA1D87}" destId="{46F32E41-48E1-402C-AF9F-625DA3509738}" srcOrd="1" destOrd="0" presId="urn:microsoft.com/office/officeart/2005/8/layout/process4"/>
    <dgm:cxn modelId="{C2C73DCD-4524-4BA2-AF71-10E4579C3E9F}" type="presParOf" srcId="{8AE30074-1449-4968-95B2-7197999C3A70}" destId="{3974F552-78BF-4DA7-868C-C5314FB055DF}" srcOrd="1" destOrd="0" presId="urn:microsoft.com/office/officeart/2005/8/layout/process4"/>
    <dgm:cxn modelId="{AA2FAB52-5824-4E11-B4C9-C38D32832C02}" type="presParOf" srcId="{8AE30074-1449-4968-95B2-7197999C3A70}" destId="{D178F027-99DF-487C-B733-8748EB37E4FD}" srcOrd="2" destOrd="0" presId="urn:microsoft.com/office/officeart/2005/8/layout/process4"/>
    <dgm:cxn modelId="{AFAA1E7E-20D0-49CD-BE0F-3E80A8C69A69}" type="presParOf" srcId="{D178F027-99DF-487C-B733-8748EB37E4FD}" destId="{D2FAD4D6-B4BC-4573-8EBB-50C10EFD2F46}" srcOrd="0" destOrd="0" presId="urn:microsoft.com/office/officeart/2005/8/layout/process4"/>
    <dgm:cxn modelId="{44EAF3BD-5C95-41F5-91BE-69600DDD7973}" type="presParOf" srcId="{8AE30074-1449-4968-95B2-7197999C3A70}" destId="{BF9AA6DC-2FB4-4843-9476-DC89C4BDC12F}" srcOrd="3" destOrd="0" presId="urn:microsoft.com/office/officeart/2005/8/layout/process4"/>
    <dgm:cxn modelId="{4DF18DA1-7D78-40F8-8220-61A62EE9607D}" type="presParOf" srcId="{8AE30074-1449-4968-95B2-7197999C3A70}" destId="{2810BA23-D017-40E5-AB6B-C300A9DFF0B9}" srcOrd="4" destOrd="0" presId="urn:microsoft.com/office/officeart/2005/8/layout/process4"/>
    <dgm:cxn modelId="{9A157031-25D3-4DA3-BAEB-76DBA04BCBF9}" type="presParOf" srcId="{2810BA23-D017-40E5-AB6B-C300A9DFF0B9}" destId="{CC76D428-DBD6-477E-9463-D83AD7D0952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7630F7-0AD6-4AFC-9F8D-BB1A10DEC764}">
      <dsp:nvSpPr>
        <dsp:cNvPr id="0" name=""/>
        <dsp:cNvSpPr/>
      </dsp:nvSpPr>
      <dsp:spPr>
        <a:xfrm>
          <a:off x="0" y="4121538"/>
          <a:ext cx="5278040" cy="13527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2 Significant Cases</a:t>
          </a:r>
        </a:p>
      </dsp:txBody>
      <dsp:txXfrm>
        <a:off x="0" y="4121538"/>
        <a:ext cx="5278040" cy="730501"/>
      </dsp:txXfrm>
    </dsp:sp>
    <dsp:sp modelId="{D3DAF5F4-F07A-4234-9A15-EAE626134682}">
      <dsp:nvSpPr>
        <dsp:cNvPr id="0" name=""/>
        <dsp:cNvSpPr/>
      </dsp:nvSpPr>
      <dsp:spPr>
        <a:xfrm>
          <a:off x="0" y="4824984"/>
          <a:ext cx="2639020" cy="62227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41910" rIns="234696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Complaint</a:t>
          </a:r>
        </a:p>
      </dsp:txBody>
      <dsp:txXfrm>
        <a:off x="0" y="4824984"/>
        <a:ext cx="2639020" cy="622279"/>
      </dsp:txXfrm>
    </dsp:sp>
    <dsp:sp modelId="{46F32E41-48E1-402C-AF9F-625DA3509738}">
      <dsp:nvSpPr>
        <dsp:cNvPr id="0" name=""/>
        <dsp:cNvSpPr/>
      </dsp:nvSpPr>
      <dsp:spPr>
        <a:xfrm>
          <a:off x="2639020" y="4824984"/>
          <a:ext cx="2639020" cy="622279"/>
        </a:xfrm>
        <a:prstGeom prst="rect">
          <a:avLst/>
        </a:prstGeom>
        <a:solidFill>
          <a:schemeClr val="accent2">
            <a:tint val="40000"/>
            <a:alpha val="90000"/>
            <a:hueOff val="-14400000"/>
            <a:satOff val="-19494"/>
            <a:lumOff val="16275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14400000"/>
              <a:satOff val="-19494"/>
              <a:lumOff val="162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41910" rIns="234696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PEMA Alert</a:t>
          </a:r>
        </a:p>
      </dsp:txBody>
      <dsp:txXfrm>
        <a:off x="2639020" y="4824984"/>
        <a:ext cx="2639020" cy="622279"/>
      </dsp:txXfrm>
    </dsp:sp>
    <dsp:sp modelId="{D2FAD4D6-B4BC-4573-8EBB-50C10EFD2F46}">
      <dsp:nvSpPr>
        <dsp:cNvPr id="0" name=""/>
        <dsp:cNvSpPr/>
      </dsp:nvSpPr>
      <dsp:spPr>
        <a:xfrm rot="10800000">
          <a:off x="0" y="2061253"/>
          <a:ext cx="5278040" cy="2080576"/>
        </a:xfrm>
        <a:prstGeom prst="upArrowCallout">
          <a:avLst/>
        </a:prstGeom>
        <a:solidFill>
          <a:schemeClr val="accent2">
            <a:hueOff val="-7200000"/>
            <a:satOff val="-25001"/>
            <a:lumOff val="300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Conducted 17</a:t>
          </a:r>
        </a:p>
      </dsp:txBody>
      <dsp:txXfrm rot="10800000">
        <a:off x="0" y="2061253"/>
        <a:ext cx="5278040" cy="1351896"/>
      </dsp:txXfrm>
    </dsp:sp>
    <dsp:sp modelId="{CC76D428-DBD6-477E-9463-D83AD7D0952F}">
      <dsp:nvSpPr>
        <dsp:cNvPr id="0" name=""/>
        <dsp:cNvSpPr/>
      </dsp:nvSpPr>
      <dsp:spPr>
        <a:xfrm rot="10800000">
          <a:off x="0" y="44139"/>
          <a:ext cx="5278040" cy="2080576"/>
        </a:xfrm>
        <a:prstGeom prst="upArrowCallout">
          <a:avLst/>
        </a:prstGeom>
        <a:solidFill>
          <a:schemeClr val="accent2">
            <a:hueOff val="-14400000"/>
            <a:satOff val="-50003"/>
            <a:lumOff val="600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CHEMNEP Inspection Goal 28</a:t>
          </a:r>
        </a:p>
      </dsp:txBody>
      <dsp:txXfrm rot="10800000">
        <a:off x="0" y="44139"/>
        <a:ext cx="5278040" cy="13518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 smtClean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738" y="0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3C6CAE-4051-C34E-A340-EB220B6B11FD}" type="datetimeFigureOut">
              <a:rPr lang="en-US"/>
              <a:pPr/>
              <a:t>12/5/2022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7975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 smtClean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738" y="6657975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1BCEBE-1593-4A43-ABCB-ABC045DA94B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788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6D02FF1-666A-534A-8814-EE75650F9943}" type="datetimeFigureOut">
              <a:rPr lang="en-US"/>
              <a:pPr/>
              <a:t>12/5/2022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71813" y="876300"/>
            <a:ext cx="3152775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7975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657975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BE2779E-D1FA-B94E-B00B-BB69D64E608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5347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E2779E-D1FA-B94E-B00B-BB69D64E608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782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108585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82C8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1524000" y="3733800"/>
            <a:ext cx="6096000" cy="0"/>
          </a:xfrm>
          <a:prstGeom prst="line">
            <a:avLst/>
          </a:prstGeom>
          <a:ln w="3175" cmpd="sng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651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70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/>
            </a:lvl1pPr>
            <a:lvl3pPr>
              <a:buClr>
                <a:srgbClr val="0070C0"/>
              </a:buClr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0641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182C8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859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246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0"/>
            <a:ext cx="4038600" cy="3763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800"/>
            </a:lvl1pPr>
            <a:lvl2pPr>
              <a:defRPr sz="2400"/>
            </a:lvl2pPr>
            <a:lvl3pPr>
              <a:buClr>
                <a:srgbClr val="182C83"/>
              </a:buCl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62200"/>
            <a:ext cx="4038600" cy="3763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800"/>
            </a:lvl1pPr>
            <a:lvl2pPr>
              <a:defRPr sz="2400"/>
            </a:lvl2pPr>
            <a:lvl3pPr>
              <a:buClr>
                <a:srgbClr val="182C83"/>
              </a:buCl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1144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436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1935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182C8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59112"/>
            <a:ext cx="4040188" cy="29606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400"/>
            </a:lvl1pPr>
            <a:lvl2pPr>
              <a:defRPr sz="2000"/>
            </a:lvl2pPr>
            <a:lvl3pPr>
              <a:buClr>
                <a:srgbClr val="182C83"/>
              </a:buCl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41935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182C8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059112"/>
            <a:ext cx="4041775" cy="29606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400"/>
            </a:lvl1pPr>
            <a:lvl2pPr>
              <a:defRPr sz="2000"/>
            </a:lvl2pPr>
            <a:lvl3pPr>
              <a:buClr>
                <a:srgbClr val="182C83"/>
              </a:buCl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001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818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6302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2193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-16764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OSHA</a:t>
            </a:r>
          </a:p>
        </p:txBody>
      </p:sp>
    </p:spTree>
    <p:extLst>
      <p:ext uri="{BB962C8B-B14F-4D97-AF65-F5344CB8AC3E}">
        <p14:creationId xmlns:p14="http://schemas.microsoft.com/office/powerpoint/2010/main" val="148416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9759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7341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0496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7265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22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4200" y="6248400"/>
            <a:ext cx="1905000" cy="309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presentation_top.jpg"/>
          <p:cNvPicPr>
            <a:picLocks noChangeAspect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2"/>
          <a:stretch/>
        </p:blipFill>
        <p:spPr>
          <a:xfrm>
            <a:off x="-2" y="0"/>
            <a:ext cx="9171432" cy="221642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Townsend.tracy@dol.gov" TargetMode="External"/><Relationship Id="rId2" Type="http://schemas.openxmlformats.org/officeDocument/2006/relationships/hyperlink" Target="mailto:Stelmack.Mark@dol.gov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sha.gov/ords/imis/establishment.html" TargetMode="External"/><Relationship Id="rId2" Type="http://schemas.openxmlformats.org/officeDocument/2006/relationships/hyperlink" Target="https://www.osha.gov/laws-regs/standardinterpretations/publicationdat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0" y="2284412"/>
            <a:ext cx="9144000" cy="16017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6600" dirty="0">
                <a:solidFill>
                  <a:srgbClr val="0070C0"/>
                </a:solidFill>
                <a:latin typeface="Calibri" panose="020F0502020204030204" pitchFamily="34" charset="0"/>
              </a:rPr>
              <a:t>OSHA</a:t>
            </a:r>
            <a:br>
              <a:rPr lang="en-US" altLang="en-US" sz="5400" dirty="0">
                <a:solidFill>
                  <a:srgbClr val="0070C0"/>
                </a:solidFill>
                <a:latin typeface="Calibri" panose="020F0502020204030204" pitchFamily="34" charset="0"/>
              </a:rPr>
            </a:b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</a:rPr>
              <a:t>Process Safety Management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0" y="4038600"/>
            <a:ext cx="9144000" cy="2514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Tracy Townsend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OSHA-Region 3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Enforcement Programs, PSM Coordinator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1835 Market St., Mailstop OSHA-RO/19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Philadelphia, PA 19103-2968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Desk: 215-861-4929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Cell: 856-745-2419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br>
              <a:rPr lang="en-US" altLang="en-US" sz="2000" b="1" dirty="0">
                <a:latin typeface="Calibri" pitchFamily="34" charset="0"/>
              </a:rPr>
            </a:br>
            <a:endParaRPr lang="en-US" altLang="en-US" sz="2400" b="1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304800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en-US" altLang="en-US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Occupational Safety and Health Administration</a:t>
            </a:r>
          </a:p>
          <a:p>
            <a:pPr>
              <a:spcBef>
                <a:spcPts val="0"/>
              </a:spcBef>
              <a:defRPr/>
            </a:pPr>
            <a:r>
              <a:rPr lang="en-US" altLang="en-US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December 2022 RRT 3 Meeting</a:t>
            </a:r>
          </a:p>
          <a:p>
            <a:pPr>
              <a:spcBef>
                <a:spcPts val="0"/>
              </a:spcBef>
              <a:defRPr/>
            </a:pPr>
            <a:r>
              <a:rPr lang="en-US" altLang="en-US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Bethany Beach, 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62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095248-7ABA-FBB2-B379-C9957E186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 sz="2800" dirty="0"/>
              <a:t>Process Safety Management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C23F5-F5A3-0F40-C316-77A5C2103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319088"/>
            <a:ext cx="5179868" cy="585787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700" dirty="0"/>
              <a:t>What is OSHA’s Process Safety Management (PSM) Program</a:t>
            </a:r>
          </a:p>
          <a:p>
            <a:pPr marL="0" indent="0">
              <a:lnSpc>
                <a:spcPct val="90000"/>
              </a:lnSpc>
              <a:buNone/>
            </a:pPr>
            <a:endParaRPr lang="en-US" sz="2700" dirty="0"/>
          </a:p>
          <a:p>
            <a:pPr>
              <a:lnSpc>
                <a:spcPct val="90000"/>
              </a:lnSpc>
            </a:pPr>
            <a:r>
              <a:rPr lang="en-US" sz="2700" dirty="0"/>
              <a:t>A performance-based standard to protect employees in the workplace from the effects of  catastrophic releases of highly hazardous chemicals primarily through the use of good engineering practices in design, maintenance, operations &amp; hazard analysis</a:t>
            </a:r>
          </a:p>
          <a:p>
            <a:pPr>
              <a:lnSpc>
                <a:spcPct val="90000"/>
              </a:lnSpc>
            </a:pP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218635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3315999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74171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0DDB13-55BE-75A6-D72D-E666B8FD1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412489"/>
            <a:ext cx="2153321" cy="2156621"/>
          </a:xfrm>
        </p:spPr>
        <p:txBody>
          <a:bodyPr anchor="t">
            <a:normAutofit/>
          </a:bodyPr>
          <a:lstStyle/>
          <a:p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j-cs"/>
              </a:rPr>
              <a:t>Process Safety Management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j-cs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j-cs"/>
              </a:rPr>
              <a:t>PSM requirements include: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67AA4-B540-B172-5086-E5CE43BACD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99244" y="1412489"/>
            <a:ext cx="2194560" cy="4363844"/>
          </a:xfrm>
        </p:spPr>
        <p:txBody>
          <a:bodyPr>
            <a:normAutofit/>
          </a:bodyPr>
          <a:lstStyle/>
          <a:p>
            <a:pPr lvl="1"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1600" dirty="0"/>
              <a:t>Process Safety Information 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1600" dirty="0"/>
              <a:t>Process Hazard Analysis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1600" dirty="0"/>
              <a:t>Operating Procedures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1600" dirty="0"/>
              <a:t>Training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1600" dirty="0"/>
              <a:t>Mechanical Integrity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1600" dirty="0"/>
              <a:t>Management of Change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1600" dirty="0"/>
              <a:t>Pre-Startup Review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1600" dirty="0"/>
              <a:t>Compliance Audits</a:t>
            </a:r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E8FE96-B373-52B7-BB6A-18EE41C41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8703" y="1412489"/>
            <a:ext cx="2194560" cy="4363844"/>
          </a:xfrm>
        </p:spPr>
        <p:txBody>
          <a:bodyPr>
            <a:normAutofit/>
          </a:bodyPr>
          <a:lstStyle/>
          <a:p>
            <a:pPr marL="742950" lvl="1" indent="-285750">
              <a:spcBef>
                <a:spcPts val="600"/>
              </a:spcBef>
              <a:buFontTx/>
              <a:buChar char="–"/>
            </a:pPr>
            <a:r>
              <a:rPr lang="en-US" sz="1700" dirty="0"/>
              <a:t>Incident Investigation</a:t>
            </a:r>
          </a:p>
          <a:p>
            <a:pPr marL="742950" lvl="1" indent="-285750">
              <a:spcBef>
                <a:spcPts val="600"/>
              </a:spcBef>
              <a:buFontTx/>
              <a:buChar char="–"/>
            </a:pPr>
            <a:r>
              <a:rPr lang="en-US" sz="1700" dirty="0"/>
              <a:t>Employee Participation</a:t>
            </a:r>
          </a:p>
          <a:p>
            <a:pPr marL="742950" lvl="1" indent="-285750">
              <a:spcBef>
                <a:spcPts val="600"/>
              </a:spcBef>
              <a:buFontTx/>
              <a:buChar char="–"/>
            </a:pPr>
            <a:r>
              <a:rPr lang="en-US" sz="1700" dirty="0"/>
              <a:t>Hot Work Permits</a:t>
            </a:r>
          </a:p>
          <a:p>
            <a:pPr marL="742950" lvl="1" indent="-285750">
              <a:spcBef>
                <a:spcPts val="600"/>
              </a:spcBef>
              <a:buFontTx/>
              <a:buChar char="–"/>
            </a:pPr>
            <a:r>
              <a:rPr lang="en-US" sz="1700" dirty="0"/>
              <a:t>Contractors</a:t>
            </a:r>
          </a:p>
          <a:p>
            <a:pPr marL="742950" lvl="1" indent="-285750">
              <a:spcBef>
                <a:spcPts val="600"/>
              </a:spcBef>
              <a:buFontTx/>
              <a:buChar char="–"/>
            </a:pPr>
            <a:r>
              <a:rPr lang="en-US" sz="1700" dirty="0"/>
              <a:t>Emergency Planning &amp; Response</a:t>
            </a:r>
          </a:p>
          <a:p>
            <a:pPr marL="742950" lvl="1" indent="-285750">
              <a:spcBef>
                <a:spcPts val="600"/>
              </a:spcBef>
              <a:buFontTx/>
              <a:buChar char="–"/>
            </a:pPr>
            <a:r>
              <a:rPr lang="en-US" sz="1700" dirty="0"/>
              <a:t>Trade Secrets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479232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57492F-6BA3-42C9-D075-313B32C2B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97" y="586855"/>
            <a:ext cx="3172575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eaLnBrk="1" hangingPunct="1"/>
            <a:r>
              <a:rPr lang="en-US" sz="35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OSHA PSM Exemptions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B41B66-6C08-6D20-DB75-F5BFABA0CE79}"/>
              </a:ext>
            </a:extLst>
          </p:cNvPr>
          <p:cNvSpPr txBox="1"/>
          <p:nvPr/>
        </p:nvSpPr>
        <p:spPr>
          <a:xfrm>
            <a:off x="4877368" y="152400"/>
            <a:ext cx="3646835" cy="647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latin typeface="+mn-lt"/>
                <a:ea typeface="+mn-ea"/>
              </a:rPr>
              <a:t>Retail facilities</a:t>
            </a:r>
          </a:p>
          <a:p>
            <a:pPr marL="28575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latin typeface="+mn-lt"/>
                <a:ea typeface="+mn-ea"/>
              </a:rPr>
              <a:t>Substances used solely as fuel if not part of process containing another regulated substance</a:t>
            </a:r>
          </a:p>
          <a:p>
            <a:pPr marL="28575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latin typeface="+mn-lt"/>
                <a:ea typeface="+mn-ea"/>
              </a:rPr>
              <a:t>Flammable liquids stored in atmospheric storage tanks</a:t>
            </a:r>
          </a:p>
          <a:p>
            <a:pPr marL="28575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latin typeface="+mn-lt"/>
                <a:ea typeface="+mn-ea"/>
              </a:rPr>
              <a:t>Oil &amp; gas well servicing operations</a:t>
            </a:r>
          </a:p>
          <a:p>
            <a:pPr marL="28575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latin typeface="+mn-lt"/>
                <a:ea typeface="+mn-ea"/>
              </a:rPr>
              <a:t>Normally unoccupied remote facilities</a:t>
            </a:r>
          </a:p>
          <a:p>
            <a:pPr marL="28575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latin typeface="+mn-lt"/>
                <a:ea typeface="+mn-ea"/>
              </a:rPr>
              <a:t>State &amp; local governments are exempt from Federal OSHA inspection</a:t>
            </a:r>
          </a:p>
          <a:p>
            <a:pPr marL="28575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latin typeface="+mn-lt"/>
                <a:ea typeface="+mn-ea"/>
              </a:rPr>
              <a:t>State &amp; local governments are not exempt in States with OSHA-approved State OSH Plan!</a:t>
            </a:r>
          </a:p>
          <a:p>
            <a:pPr marL="28575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latin typeface="+mn-lt"/>
                <a:ea typeface="+mn-ea"/>
              </a:rPr>
              <a:t>Facilities can be exempt when another federal entity has jurisdiction, such as DOT. Refer to our Letter of Interpretations page</a:t>
            </a:r>
          </a:p>
          <a:p>
            <a:pPr marL="742950" lvl="1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</a:rPr>
              <a:t>https://www.osha.gov/laws-regs/standardinterpretations/publicationdate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sz="1700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54363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191" y="453981"/>
            <a:ext cx="500634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8C4C31-C666-1C07-3348-FB0F19A74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731520"/>
            <a:ext cx="4567428" cy="14264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/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Region 3 State Programs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7825" y="461737"/>
            <a:ext cx="1612020" cy="1870055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0326" y="453155"/>
            <a:ext cx="161201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190" y="2480956"/>
            <a:ext cx="8448154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8FFF7E-AAF5-34E4-F3F5-7126A337DADC}"/>
              </a:ext>
            </a:extLst>
          </p:cNvPr>
          <p:cNvSpPr txBox="1"/>
          <p:nvPr/>
        </p:nvSpPr>
        <p:spPr>
          <a:xfrm>
            <a:off x="592092" y="2798385"/>
            <a:ext cx="7948296" cy="3283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342900" marR="0" lvl="0" indent="-22860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</a:rPr>
              <a:t>Maryland</a:t>
            </a:r>
          </a:p>
          <a:p>
            <a:pPr marL="342900" marR="0" lvl="0" indent="-22860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</a:rPr>
              <a:t>Virginia</a:t>
            </a: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3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latin typeface="+mn-lt"/>
                <a:ea typeface="+mn-ea"/>
              </a:rPr>
              <a:t>Contact</a:t>
            </a:r>
            <a:r>
              <a:rPr lang="en-US" sz="2300" dirty="0">
                <a:latin typeface="+mn-lt"/>
                <a:ea typeface="+mn-ea"/>
              </a:rPr>
              <a:t>: </a:t>
            </a:r>
            <a:endParaRPr kumimoji="0" lang="en-US" sz="23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</a:rPr>
              <a:t>Holly Canally</a:t>
            </a: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</a:rPr>
              <a:t>State Programs Coordinator</a:t>
            </a: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</a:rPr>
              <a:t>Canally.Holly@dol.gov</a:t>
            </a: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</a:rPr>
              <a:t>215-861-4936</a:t>
            </a:r>
          </a:p>
        </p:txBody>
      </p:sp>
    </p:spTree>
    <p:extLst>
      <p:ext uri="{BB962C8B-B14F-4D97-AF65-F5344CB8AC3E}">
        <p14:creationId xmlns:p14="http://schemas.microsoft.com/office/powerpoint/2010/main" val="2531712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6C3C1A-980E-2D99-1313-797D41B86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97" y="586855"/>
            <a:ext cx="317257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 dirty="0"/>
              <a:t>Programmed &amp; Response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9CB8A-0010-50B3-A2D0-95B32D91A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7368" y="649480"/>
            <a:ext cx="3646835" cy="5546047"/>
          </a:xfrm>
        </p:spPr>
        <p:txBody>
          <a:bodyPr anchor="ctr">
            <a:normAutofit/>
          </a:bodyPr>
          <a:lstStyle/>
          <a:p>
            <a:r>
              <a:rPr lang="en-US" sz="1700" dirty="0"/>
              <a:t>CHEMNEP- PSM Covered Chemical Facilities National Emphasis Program-programmed activity</a:t>
            </a:r>
          </a:p>
          <a:p>
            <a:pPr lvl="1"/>
            <a:r>
              <a:rPr lang="en-US" sz="1700" dirty="0"/>
              <a:t>Directive Number: CPL 03-00-021</a:t>
            </a:r>
          </a:p>
          <a:p>
            <a:pPr lvl="1"/>
            <a:r>
              <a:rPr lang="en-US" sz="1700" dirty="0"/>
              <a:t>Effective Date: 01/17/2017</a:t>
            </a:r>
          </a:p>
          <a:p>
            <a:pPr lvl="1"/>
            <a:r>
              <a:rPr lang="en-US" sz="1700" dirty="0"/>
              <a:t>Lists provided by the National Office </a:t>
            </a:r>
          </a:p>
          <a:p>
            <a:r>
              <a:rPr lang="en-US" sz="1700" dirty="0"/>
              <a:t>Incidents/Releases</a:t>
            </a:r>
          </a:p>
          <a:p>
            <a:pPr lvl="1"/>
            <a:r>
              <a:rPr lang="en-US" sz="1700" dirty="0"/>
              <a:t>PEMA Alerts</a:t>
            </a:r>
          </a:p>
          <a:p>
            <a:pPr lvl="1"/>
            <a:r>
              <a:rPr lang="en-US" sz="1700" dirty="0"/>
              <a:t>Local Government- Police, Fire Departments</a:t>
            </a:r>
          </a:p>
          <a:p>
            <a:pPr lvl="1"/>
            <a:r>
              <a:rPr lang="en-US" sz="1700" dirty="0"/>
              <a:t>Media</a:t>
            </a:r>
          </a:p>
        </p:txBody>
      </p:sp>
    </p:spTree>
    <p:extLst>
      <p:ext uri="{BB962C8B-B14F-4D97-AF65-F5344CB8AC3E}">
        <p14:creationId xmlns:p14="http://schemas.microsoft.com/office/powerpoint/2010/main" val="3209183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758" y="448055"/>
            <a:ext cx="2560777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FECD76-C247-8604-ED1F-49506308D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30" y="731519"/>
            <a:ext cx="2133893" cy="3237579"/>
          </a:xfrm>
        </p:spPr>
        <p:txBody>
          <a:bodyPr>
            <a:normAutofit/>
          </a:bodyPr>
          <a:lstStyle/>
          <a:p>
            <a:r>
              <a:rPr lang="en-US" sz="2800" dirty="0"/>
              <a:t>FY 2022 Inspection Activity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757" y="4419227"/>
            <a:ext cx="2560777" cy="1979852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3452" y="448055"/>
            <a:ext cx="5766356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6" name="Content Placeholder 4">
            <a:extLst>
              <a:ext uri="{FF2B5EF4-FFF2-40B4-BE49-F238E27FC236}">
                <a16:creationId xmlns:a16="http://schemas.microsoft.com/office/drawing/2014/main" id="{BFC13F60-EEEE-831E-5FD2-7B8D38993E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8677011"/>
              </p:ext>
            </p:extLst>
          </p:nvPr>
        </p:nvGraphicFramePr>
        <p:xfrm>
          <a:off x="3284934" y="687388"/>
          <a:ext cx="5278041" cy="5475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0719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E9583D-B486-C0AE-12C6-45F58F6EA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97" y="586855"/>
            <a:ext cx="317257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 dirty="0"/>
              <a:t>Region 3 OSHA 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25345-CFED-6F57-353C-45A7D520C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7368" y="649480"/>
            <a:ext cx="3646835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 Stelmack 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Regional Administrator, Enforcement Programs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Stelmack.Mark@dol.gov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Desk: 215-861-4903</a:t>
            </a: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Tracy Townsend</a:t>
            </a:r>
          </a:p>
          <a:p>
            <a:pPr marL="0" indent="0">
              <a:buNone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Enforcement Programs, PSM Coordinator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Townsend.tracy@dol.gov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Desk: 215-861-4929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Cell: 856-745-2419</a:t>
            </a:r>
          </a:p>
          <a:p>
            <a:pPr marL="0" indent="0">
              <a:buNone/>
            </a:pPr>
            <a:endParaRPr lang="en-US" sz="17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0" lang="en-US" sz="17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904133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D4F14A9-95F5-9E2B-809C-F06EA8502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786449E-6B63-8D64-E6A1-A43354B31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133600"/>
            <a:ext cx="8763000" cy="3992563"/>
          </a:xfrm>
        </p:spPr>
        <p:txBody>
          <a:bodyPr/>
          <a:lstStyle/>
          <a:p>
            <a:endParaRPr lang="en-US" sz="2000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PSM Standard</a:t>
            </a:r>
          </a:p>
          <a:p>
            <a:pPr lvl="1"/>
            <a:r>
              <a:rPr lang="en-US" sz="2000" dirty="0">
                <a:solidFill>
                  <a:srgbClr val="00999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https://www.osha.gov/laws-regs/regulations/standardnumber/1910/1910.119</a:t>
            </a:r>
          </a:p>
          <a:p>
            <a:pPr marL="457200" lvl="1" indent="0">
              <a:buNone/>
            </a:pPr>
            <a:endParaRPr lang="en-US" sz="2000" dirty="0">
              <a:solidFill>
                <a:srgbClr val="009999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Letters of Interpretations</a:t>
            </a:r>
          </a:p>
          <a:p>
            <a:pPr lvl="1"/>
            <a:r>
              <a:rPr lang="en-US" sz="2000" dirty="0">
                <a:solidFill>
                  <a:srgbClr val="00999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https://www.osha.gov/laws-regs/standardinterpretations/publicationdate</a:t>
            </a:r>
            <a:endParaRPr lang="en-US" sz="2000" dirty="0">
              <a:solidFill>
                <a:srgbClr val="009999"/>
              </a:solidFill>
            </a:endParaRPr>
          </a:p>
          <a:p>
            <a:pPr marL="457200" lvl="1" indent="0">
              <a:buNone/>
            </a:pPr>
            <a:endParaRPr lang="en-US" sz="2000" u="sng" dirty="0"/>
          </a:p>
          <a:p>
            <a:r>
              <a:rPr lang="en-US" sz="2000" u="sng" dirty="0"/>
              <a:t>Establishment Search</a:t>
            </a:r>
          </a:p>
          <a:p>
            <a:pPr lvl="1"/>
            <a:r>
              <a:rPr lang="en-US" sz="2000" dirty="0">
                <a:hlinkClick r:id="rId3"/>
              </a:rPr>
              <a:t>https://www.osha.gov/ords/imis/establishment.html</a:t>
            </a: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71077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404</Words>
  <Application>Microsoft Office PowerPoint</Application>
  <PresentationFormat>On-screen Show (4:3)</PresentationFormat>
  <Paragraphs>90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Default Design</vt:lpstr>
      <vt:lpstr>OSHA Process Safety Management</vt:lpstr>
      <vt:lpstr>Process Safety Management</vt:lpstr>
      <vt:lpstr>Process Safety Management PSM requirements include:</vt:lpstr>
      <vt:lpstr>OSHA PSM Exemptions</vt:lpstr>
      <vt:lpstr>Region 3 State Programs</vt:lpstr>
      <vt:lpstr>Programmed &amp; Response Activities</vt:lpstr>
      <vt:lpstr>FY 2022 Inspection Activity</vt:lpstr>
      <vt:lpstr>Region 3 OSHA Contact Information</vt:lpstr>
      <vt:lpstr>Resources</vt:lpstr>
    </vt:vector>
  </TitlesOfParts>
  <Manager/>
  <Company>OSHA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OSHA Template</dc:title>
  <dc:subject/>
  <dc:creator>Office of Communications</dc:creator>
  <cp:keywords/>
  <dc:description/>
  <cp:lastModifiedBy>Townsend, Tracy - OSHA</cp:lastModifiedBy>
  <cp:revision>47</cp:revision>
  <cp:lastPrinted>2018-12-07T14:42:03Z</cp:lastPrinted>
  <dcterms:created xsi:type="dcterms:W3CDTF">2006-10-02T15:43:52Z</dcterms:created>
  <dcterms:modified xsi:type="dcterms:W3CDTF">2022-12-05T16:27:18Z</dcterms:modified>
  <cp:category/>
</cp:coreProperties>
</file>