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1" d="100"/>
          <a:sy n="61" d="100"/>
        </p:scale>
        <p:origin x="60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tos, Myles" userId="8410d41b-6538-40e9-b875-5e2e90b9c1e6" providerId="ADAL" clId="{EE9C4770-BEAC-4E92-8B6C-A2BBAA359E33}"/>
    <pc:docChg chg="undo custSel modSld">
      <pc:chgData name="Bartos, Myles" userId="8410d41b-6538-40e9-b875-5e2e90b9c1e6" providerId="ADAL" clId="{EE9C4770-BEAC-4E92-8B6C-A2BBAA359E33}" dt="2024-05-08T08:49:19.887" v="89" actId="6549"/>
      <pc:docMkLst>
        <pc:docMk/>
      </pc:docMkLst>
      <pc:sldChg chg="modSp mod">
        <pc:chgData name="Bartos, Myles" userId="8410d41b-6538-40e9-b875-5e2e90b9c1e6" providerId="ADAL" clId="{EE9C4770-BEAC-4E92-8B6C-A2BBAA359E33}" dt="2024-05-08T08:31:38.601" v="62" actId="20577"/>
        <pc:sldMkLst>
          <pc:docMk/>
          <pc:sldMk cId="753726816" sldId="258"/>
        </pc:sldMkLst>
        <pc:spChg chg="mod">
          <ac:chgData name="Bartos, Myles" userId="8410d41b-6538-40e9-b875-5e2e90b9c1e6" providerId="ADAL" clId="{EE9C4770-BEAC-4E92-8B6C-A2BBAA359E33}" dt="2024-05-08T08:31:38.601" v="62" actId="20577"/>
          <ac:spMkLst>
            <pc:docMk/>
            <pc:sldMk cId="753726816" sldId="258"/>
            <ac:spMk id="3" creationId="{AEC20B38-A294-B7DA-5252-84E85AEFABF4}"/>
          </ac:spMkLst>
        </pc:spChg>
      </pc:sldChg>
      <pc:sldChg chg="modSp mod">
        <pc:chgData name="Bartos, Myles" userId="8410d41b-6538-40e9-b875-5e2e90b9c1e6" providerId="ADAL" clId="{EE9C4770-BEAC-4E92-8B6C-A2BBAA359E33}" dt="2024-05-08T08:32:57.225" v="84" actId="20577"/>
        <pc:sldMkLst>
          <pc:docMk/>
          <pc:sldMk cId="687703147" sldId="259"/>
        </pc:sldMkLst>
        <pc:spChg chg="mod">
          <ac:chgData name="Bartos, Myles" userId="8410d41b-6538-40e9-b875-5e2e90b9c1e6" providerId="ADAL" clId="{EE9C4770-BEAC-4E92-8B6C-A2BBAA359E33}" dt="2024-05-08T08:32:57.225" v="84" actId="20577"/>
          <ac:spMkLst>
            <pc:docMk/>
            <pc:sldMk cId="687703147" sldId="259"/>
            <ac:spMk id="2" creationId="{BA22B952-C5D0-3132-ABA7-E30CE1CF9B7C}"/>
          </ac:spMkLst>
        </pc:spChg>
      </pc:sldChg>
      <pc:sldChg chg="modSp mod">
        <pc:chgData name="Bartos, Myles" userId="8410d41b-6538-40e9-b875-5e2e90b9c1e6" providerId="ADAL" clId="{EE9C4770-BEAC-4E92-8B6C-A2BBAA359E33}" dt="2024-05-08T08:49:19.887" v="89" actId="6549"/>
        <pc:sldMkLst>
          <pc:docMk/>
          <pc:sldMk cId="1175092428" sldId="260"/>
        </pc:sldMkLst>
        <pc:spChg chg="mod">
          <ac:chgData name="Bartos, Myles" userId="8410d41b-6538-40e9-b875-5e2e90b9c1e6" providerId="ADAL" clId="{EE9C4770-BEAC-4E92-8B6C-A2BBAA359E33}" dt="2024-05-08T08:49:19.887" v="89" actId="6549"/>
          <ac:spMkLst>
            <pc:docMk/>
            <pc:sldMk cId="1175092428" sldId="260"/>
            <ac:spMk id="3" creationId="{6CFB4F68-7B5F-7B36-30FB-FFF73B323F5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7410-4305-4062-BDE8-B171E3564685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F761-50D5-4187-951D-FEB2D22D9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792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7410-4305-4062-BDE8-B171E3564685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F761-50D5-4187-951D-FEB2D22D9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823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7410-4305-4062-BDE8-B171E3564685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F761-50D5-4187-951D-FEB2D22D9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59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7410-4305-4062-BDE8-B171E3564685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F761-50D5-4187-951D-FEB2D22D9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755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7410-4305-4062-BDE8-B171E3564685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F761-50D5-4187-951D-FEB2D22D9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697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7410-4305-4062-BDE8-B171E3564685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F761-50D5-4187-951D-FEB2D22D9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7410-4305-4062-BDE8-B171E3564685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F761-50D5-4187-951D-FEB2D22D9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35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7410-4305-4062-BDE8-B171E3564685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F761-50D5-4187-951D-FEB2D22D9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927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7410-4305-4062-BDE8-B171E3564685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F761-50D5-4187-951D-FEB2D22D9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937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7410-4305-4062-BDE8-B171E3564685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F761-50D5-4187-951D-FEB2D22D9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073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7410-4305-4062-BDE8-B171E3564685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F761-50D5-4187-951D-FEB2D22D9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860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7410-4305-4062-BDE8-B171E3564685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F761-50D5-4187-951D-FEB2D22D993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2398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7410-4305-4062-BDE8-B171E3564685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F761-50D5-4187-951D-FEB2D22D9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2116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7410-4305-4062-BDE8-B171E3564685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F761-50D5-4187-951D-FEB2D22D9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5218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7410-4305-4062-BDE8-B171E3564685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F761-50D5-4187-951D-FEB2D22D9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0599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7410-4305-4062-BDE8-B171E3564685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F761-50D5-4187-951D-FEB2D22D9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9415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7410-4305-4062-BDE8-B171E3564685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F761-50D5-4187-951D-FEB2D22D9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469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1257410-4305-4062-BDE8-B171E3564685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EF761-50D5-4187-951D-FEB2D22D9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1160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475B5-786E-805E-8495-3926D00DE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387" y="1122363"/>
            <a:ext cx="11242308" cy="2387600"/>
          </a:xfrm>
        </p:spPr>
        <p:txBody>
          <a:bodyPr/>
          <a:lstStyle/>
          <a:p>
            <a:r>
              <a:rPr lang="en-US" dirty="0"/>
              <a:t>R3 Inland Area Contingency Plan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7FA859-201E-9393-ECB8-BE3C21B2F4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443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71D77-EF77-A1D0-7CA5-915CFC28E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Minimum ACP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0CCFF-4997-1EC6-E0EF-E84F590BB7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Description of area covered….</a:t>
            </a:r>
          </a:p>
          <a:p>
            <a:r>
              <a:rPr lang="en-US" dirty="0"/>
              <a:t>Responsibilities of an owner or operator and of federal, state, and local agencies in removing a discharge, and in mitigating or preventing a substantial threat of a discharge…</a:t>
            </a:r>
          </a:p>
          <a:p>
            <a:r>
              <a:rPr lang="en-US" dirty="0"/>
              <a:t>Equipment and personnel to deal with a discharge…</a:t>
            </a:r>
          </a:p>
          <a:p>
            <a:r>
              <a:rPr lang="en-US" dirty="0"/>
              <a:t>Procedures to be followed for obtaining an expedited decision regarding the use of dispersants</a:t>
            </a:r>
          </a:p>
          <a:p>
            <a:r>
              <a:rPr lang="en-US" dirty="0"/>
              <a:t>Description of how the plan is integrated into other ACPs and tank vessel, offshore facility, and onshore facility response plans….</a:t>
            </a:r>
          </a:p>
          <a:p>
            <a:r>
              <a:rPr lang="en-US" dirty="0"/>
              <a:t>Fish and Wildlife and Sensitive Environments Plan (annex)</a:t>
            </a:r>
          </a:p>
        </p:txBody>
      </p:sp>
    </p:spTree>
    <p:extLst>
      <p:ext uri="{BB962C8B-B14F-4D97-AF65-F5344CB8AC3E}">
        <p14:creationId xmlns:p14="http://schemas.microsoft.com/office/powerpoint/2010/main" val="818113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217E4-CFC9-D5C6-03E6-273AA17A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IACP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20B38-A294-B7DA-5252-84E85AEFA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Includes 15 volumes</a:t>
            </a:r>
          </a:p>
          <a:p>
            <a:pPr lvl="1"/>
            <a:r>
              <a:rPr lang="en-US" dirty="0"/>
              <a:t>Volume 1 is the IACP</a:t>
            </a:r>
          </a:p>
          <a:p>
            <a:pPr lvl="1"/>
            <a:r>
              <a:rPr lang="en-US" dirty="0"/>
              <a:t>Volumes 2-15 are subarea plans</a:t>
            </a:r>
          </a:p>
          <a:p>
            <a:pPr lvl="1"/>
            <a:r>
              <a:rPr lang="en-US" dirty="0"/>
              <a:t>Lead OSC for each Subarea who maintains strong relationships with response partners.</a:t>
            </a:r>
          </a:p>
          <a:p>
            <a:r>
              <a:rPr lang="en-US" dirty="0"/>
              <a:t>Fact sheets (one for every county/incorporated city)</a:t>
            </a:r>
          </a:p>
          <a:p>
            <a:r>
              <a:rPr lang="en-US" dirty="0"/>
              <a:t>Viewer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726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2B952-C5D0-3132-ABA7-E30CE1CF9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Vulnerabilities/Areas for Improvement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28E01-CCCB-7B21-8CF4-F69409CFE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Subarea plans are at the risk for being inconsistent with Volume 1</a:t>
            </a:r>
          </a:p>
          <a:p>
            <a:r>
              <a:rPr lang="en-US" dirty="0"/>
              <a:t>Worst Case Discharge planning</a:t>
            </a:r>
          </a:p>
          <a:p>
            <a:pPr lvl="1"/>
            <a:r>
              <a:rPr lang="en-US" dirty="0"/>
              <a:t>New rule on haz sub </a:t>
            </a:r>
          </a:p>
          <a:p>
            <a:r>
              <a:rPr lang="en-US" dirty="0"/>
              <a:t>Fish and Wildlife and Sensitive Environments Plan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703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FFEF7-BD1B-8AE9-AFAC-50103B651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8033"/>
          </a:xfrm>
        </p:spPr>
        <p:txBody>
          <a:bodyPr/>
          <a:lstStyle/>
          <a:p>
            <a:r>
              <a:rPr lang="en-US" dirty="0"/>
              <a:t>Path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FB4F68-7B5F-7B36-30FB-FFF73B323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544585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Achieve the fundamental requirements via 3 primary products</a:t>
            </a:r>
          </a:p>
          <a:p>
            <a:pPr lvl="1"/>
            <a:r>
              <a:rPr lang="en-US" dirty="0"/>
              <a:t>Volume 1 </a:t>
            </a:r>
          </a:p>
          <a:p>
            <a:pPr lvl="2"/>
            <a:r>
              <a:rPr lang="en-US" dirty="0"/>
              <a:t>Volume 1 will serve as the ACP</a:t>
            </a:r>
          </a:p>
          <a:p>
            <a:pPr lvl="2"/>
            <a:r>
              <a:rPr lang="en-US" dirty="0"/>
              <a:t>Geographic subareas will remain (as will subarea OSCs).</a:t>
            </a:r>
          </a:p>
          <a:p>
            <a:pPr lvl="2"/>
            <a:r>
              <a:rPr lang="en-US" dirty="0"/>
              <a:t>Subarea “plans” will be effectively eliminated (they were largely repetitive)</a:t>
            </a:r>
          </a:p>
          <a:p>
            <a:pPr lvl="2"/>
            <a:r>
              <a:rPr lang="en-US" dirty="0"/>
              <a:t>Salient response plans (down to local levels) will be referenced (Volume 1 and/or two page  subarea summary)</a:t>
            </a:r>
          </a:p>
          <a:p>
            <a:pPr lvl="2"/>
            <a:r>
              <a:rPr lang="en-US" dirty="0"/>
              <a:t>WCD tied to facility plans (as a starting point)</a:t>
            </a:r>
          </a:p>
          <a:p>
            <a:pPr lvl="2"/>
            <a:r>
              <a:rPr lang="en-US" dirty="0"/>
              <a:t>Annex to be developed with salient Agencies</a:t>
            </a:r>
          </a:p>
          <a:p>
            <a:pPr lvl="1"/>
            <a:r>
              <a:rPr lang="en-US" dirty="0"/>
              <a:t>Fact Sheets (phone book and resource guide by county/city)</a:t>
            </a:r>
          </a:p>
          <a:p>
            <a:pPr lvl="1"/>
            <a:r>
              <a:rPr lang="en-US" dirty="0"/>
              <a:t>Viewer/dashboard</a:t>
            </a:r>
          </a:p>
          <a:p>
            <a:pPr lvl="2"/>
            <a:r>
              <a:rPr lang="en-US"/>
              <a:t>Key </a:t>
            </a:r>
            <a:r>
              <a:rPr lang="en-US" dirty="0"/>
              <a:t>GIS layers</a:t>
            </a:r>
          </a:p>
          <a:p>
            <a:pPr lvl="2"/>
            <a:r>
              <a:rPr lang="en-US" dirty="0"/>
              <a:t>Fact sheet info</a:t>
            </a:r>
          </a:p>
          <a:p>
            <a:pPr lvl="2"/>
            <a:r>
              <a:rPr lang="en-US" dirty="0"/>
              <a:t>GRPs</a:t>
            </a:r>
          </a:p>
          <a:p>
            <a:pPr lvl="2"/>
            <a:r>
              <a:rPr lang="en-US" dirty="0"/>
              <a:t>WCD </a:t>
            </a:r>
          </a:p>
          <a:p>
            <a:pPr lvl="2"/>
            <a:r>
              <a:rPr lang="en-US" dirty="0"/>
              <a:t>etc</a:t>
            </a:r>
          </a:p>
        </p:txBody>
      </p:sp>
    </p:spTree>
    <p:extLst>
      <p:ext uri="{BB962C8B-B14F-4D97-AF65-F5344CB8AC3E}">
        <p14:creationId xmlns:p14="http://schemas.microsoft.com/office/powerpoint/2010/main" val="11750924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1117</TotalTime>
  <Words>284</Words>
  <Application>Microsoft Office PowerPoint</Application>
  <PresentationFormat>Widescreen</PresentationFormat>
  <Paragraphs>36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Ion</vt:lpstr>
      <vt:lpstr>R3 Inland Area Contingency Plan</vt:lpstr>
      <vt:lpstr>Minimum ACP requirements</vt:lpstr>
      <vt:lpstr>Current IACP </vt:lpstr>
      <vt:lpstr>Vulnerabilities/Areas for Improvement</vt:lpstr>
      <vt:lpstr>Path Forward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R3 Inland Area Contingency Plan</dc:title>
  <dc:creator>Myles Bartos</dc:creator>
  <cp:lastModifiedBy>Myles Bartos</cp:lastModifiedBy>
  <cp:revision>1</cp:revision>
  <dcterms:created xsi:type="dcterms:W3CDTF">2024-05-07T14:12:07Z</dcterms:created>
  <dcterms:modified xsi:type="dcterms:W3CDTF">2024-05-08T08:49:31Z</dcterms:modified>
</cp:coreProperties>
</file>