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3"/>
  </p:sldMasterIdLst>
  <p:sldIdLst>
    <p:sldId id="264" r:id="rId4"/>
    <p:sldId id="2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9B37"/>
    <a:srgbClr val="4B8B31"/>
    <a:srgbClr val="C0E3B3"/>
    <a:srgbClr val="BBE1AD"/>
    <a:srgbClr val="58AED0"/>
    <a:srgbClr val="3494BA"/>
    <a:srgbClr val="B9CC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6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tos, Myles" userId="8410d41b-6538-40e9-b875-5e2e90b9c1e6" providerId="ADAL" clId="{9B860F0C-3BCA-4DAB-A92D-3F966789DFA9}"/>
    <pc:docChg chg="modSld">
      <pc:chgData name="Bartos, Myles" userId="8410d41b-6538-40e9-b875-5e2e90b9c1e6" providerId="ADAL" clId="{9B860F0C-3BCA-4DAB-A92D-3F966789DFA9}" dt="2024-05-08T08:44:55.490" v="392" actId="20577"/>
      <pc:docMkLst>
        <pc:docMk/>
      </pc:docMkLst>
      <pc:sldChg chg="modSp mod">
        <pc:chgData name="Bartos, Myles" userId="8410d41b-6538-40e9-b875-5e2e90b9c1e6" providerId="ADAL" clId="{9B860F0C-3BCA-4DAB-A92D-3F966789DFA9}" dt="2024-05-08T08:44:55.490" v="392" actId="20577"/>
        <pc:sldMkLst>
          <pc:docMk/>
          <pc:sldMk cId="1102198923" sldId="267"/>
        </pc:sldMkLst>
        <pc:spChg chg="mod">
          <ac:chgData name="Bartos, Myles" userId="8410d41b-6538-40e9-b875-5e2e90b9c1e6" providerId="ADAL" clId="{9B860F0C-3BCA-4DAB-A92D-3F966789DFA9}" dt="2024-05-08T01:23:55.580" v="115" actId="20577"/>
          <ac:spMkLst>
            <pc:docMk/>
            <pc:sldMk cId="1102198923" sldId="267"/>
            <ac:spMk id="3" creationId="{A5AFBDA9-F418-F7F6-9847-E100D76C8794}"/>
          </ac:spMkLst>
        </pc:spChg>
        <pc:spChg chg="mod">
          <ac:chgData name="Bartos, Myles" userId="8410d41b-6538-40e9-b875-5e2e90b9c1e6" providerId="ADAL" clId="{9B860F0C-3BCA-4DAB-A92D-3F966789DFA9}" dt="2024-05-08T08:42:24.813" v="381" actId="20577"/>
          <ac:spMkLst>
            <pc:docMk/>
            <pc:sldMk cId="1102198923" sldId="267"/>
            <ac:spMk id="4" creationId="{291B0FA0-EABE-0E7C-A2A8-7B8426027DE6}"/>
          </ac:spMkLst>
        </pc:spChg>
        <pc:spChg chg="mod">
          <ac:chgData name="Bartos, Myles" userId="8410d41b-6538-40e9-b875-5e2e90b9c1e6" providerId="ADAL" clId="{9B860F0C-3BCA-4DAB-A92D-3F966789DFA9}" dt="2024-05-08T08:44:55.490" v="392" actId="20577"/>
          <ac:spMkLst>
            <pc:docMk/>
            <pc:sldMk cId="1102198923" sldId="267"/>
            <ac:spMk id="5" creationId="{C7F29320-B653-E34F-6AEF-16D5D6907763}"/>
          </ac:spMkLst>
        </pc:spChg>
        <pc:spChg chg="mod">
          <ac:chgData name="Bartos, Myles" userId="8410d41b-6538-40e9-b875-5e2e90b9c1e6" providerId="ADAL" clId="{9B860F0C-3BCA-4DAB-A92D-3F966789DFA9}" dt="2024-05-07T14:07:13.533" v="16" actId="20577"/>
          <ac:spMkLst>
            <pc:docMk/>
            <pc:sldMk cId="1102198923" sldId="267"/>
            <ac:spMk id="6" creationId="{D0ACBFBD-2260-0268-412D-E5436CB34DF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microsoft.com/office/2007/relationships/hdphoto" Target="../media/hdphoto1.wdp"/><Relationship Id="rId7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10" Type="http://schemas.openxmlformats.org/officeDocument/2006/relationships/image" Target="../media/image8.gif"/><Relationship Id="rId4" Type="http://schemas.openxmlformats.org/officeDocument/2006/relationships/image" Target="../media/image2.gif"/><Relationship Id="rId9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24">
            <a:extLst>
              <a:ext uri="{FF2B5EF4-FFF2-40B4-BE49-F238E27FC236}">
                <a16:creationId xmlns:a16="http://schemas.microsoft.com/office/drawing/2014/main" id="{DB414E86-308F-CBD9-7B2B-8296D1B98652}"/>
              </a:ext>
            </a:extLst>
          </p:cNvPr>
          <p:cNvSpPr txBox="1">
            <a:spLocks/>
          </p:cNvSpPr>
          <p:nvPr userDrawn="1"/>
        </p:nvSpPr>
        <p:spPr>
          <a:xfrm>
            <a:off x="2529311" y="100080"/>
            <a:ext cx="8636586" cy="31908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kern="12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Federal On-Scene Coordinator Reports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404A9C5-D20F-F9EC-F8D9-DCEA6278C47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04859" y="1066800"/>
            <a:ext cx="1613823" cy="1318373"/>
            <a:chOff x="55276" y="143236"/>
            <a:chExt cx="929118" cy="7590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9128123-DF2E-D0A5-99A2-EADAF180C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390" b="96422" l="3385" r="97231">
                          <a14:foregroundMark x1="20308" y1="87571" x2="20308" y2="87571"/>
                          <a14:foregroundMark x1="16000" y1="87759" x2="16000" y2="87759"/>
                          <a14:foregroundMark x1="13538" y1="92655" x2="13538" y2="92655"/>
                          <a14:foregroundMark x1="11077" y1="95292" x2="11077" y2="95292"/>
                          <a14:foregroundMark x1="6308" y1="96045" x2="6308" y2="96045"/>
                          <a14:foregroundMark x1="3692" y1="96798" x2="3692" y2="96798"/>
                          <a14:foregroundMark x1="88308" y1="78908" x2="88308" y2="78908"/>
                          <a14:foregroundMark x1="91692" y1="69492" x2="91692" y2="69492"/>
                          <a14:foregroundMark x1="89692" y1="70433" x2="89692" y2="70433"/>
                          <a14:foregroundMark x1="89077" y1="67420" x2="89077" y2="67420"/>
                          <a14:foregroundMark x1="87385" y1="64595" x2="87385" y2="64595"/>
                          <a14:foregroundMark x1="89538" y1="61394" x2="89538" y2="61394"/>
                          <a14:foregroundMark x1="95385" y1="63277" x2="95385" y2="63277"/>
                          <a14:foregroundMark x1="40000" y1="8098" x2="40000" y2="8098"/>
                          <a14:foregroundMark x1="43846" y1="3766" x2="43846" y2="3766"/>
                          <a14:foregroundMark x1="96154" y1="14878" x2="96154" y2="14878"/>
                          <a14:foregroundMark x1="97231" y1="35028" x2="97231" y2="35028"/>
                        </a14:backgroundRemoval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926325">
              <a:off x="55276" y="143236"/>
              <a:ext cx="929118" cy="75901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BC1CD4F-A747-0932-67F3-C25CA5C2DDCE}"/>
                </a:ext>
              </a:extLst>
            </p:cNvPr>
            <p:cNvSpPr txBox="1"/>
            <p:nvPr/>
          </p:nvSpPr>
          <p:spPr>
            <a:xfrm>
              <a:off x="450404" y="218479"/>
              <a:ext cx="324968" cy="1771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1">
                      <a:lumMod val="75000"/>
                    </a:schemeClr>
                  </a:solidFill>
                </a:rPr>
                <a:t>RRT3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6A6647A-38C7-66AC-D24A-262E40EE7970}"/>
              </a:ext>
            </a:extLst>
          </p:cNvPr>
          <p:cNvSpPr txBox="1"/>
          <p:nvPr userDrawn="1"/>
        </p:nvSpPr>
        <p:spPr>
          <a:xfrm>
            <a:off x="0" y="2715916"/>
            <a:ext cx="20288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Regional</a:t>
            </a:r>
          </a:p>
          <a:p>
            <a:pPr algn="r"/>
            <a:r>
              <a:rPr lang="en-US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Response</a:t>
            </a:r>
          </a:p>
          <a:p>
            <a:pPr algn="r"/>
            <a:r>
              <a:rPr lang="en-US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Team 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F5BC6A-7160-CB4F-79AA-4745F99CF8C8}"/>
              </a:ext>
            </a:extLst>
          </p:cNvPr>
          <p:cNvCxnSpPr/>
          <p:nvPr userDrawn="1"/>
        </p:nvCxnSpPr>
        <p:spPr>
          <a:xfrm>
            <a:off x="2249226" y="281055"/>
            <a:ext cx="0" cy="4189187"/>
          </a:xfrm>
          <a:prstGeom prst="line">
            <a:avLst/>
          </a:prstGeom>
          <a:ln w="571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427104B-4B24-ADDC-C5B8-0EAFAE510A31}"/>
              </a:ext>
            </a:extLst>
          </p:cNvPr>
          <p:cNvGrpSpPr/>
          <p:nvPr userDrawn="1"/>
        </p:nvGrpSpPr>
        <p:grpSpPr>
          <a:xfrm>
            <a:off x="2529311" y="3848785"/>
            <a:ext cx="9125761" cy="1242913"/>
            <a:chOff x="2685160" y="4740209"/>
            <a:chExt cx="9125761" cy="124291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E5A8614-C6B2-5C31-5465-C1A7588EDB9B}"/>
                </a:ext>
              </a:extLst>
            </p:cNvPr>
            <p:cNvGrpSpPr/>
            <p:nvPr userDrawn="1"/>
          </p:nvGrpSpPr>
          <p:grpSpPr>
            <a:xfrm>
              <a:off x="3963776" y="4740209"/>
              <a:ext cx="7847145" cy="1242913"/>
              <a:chOff x="1700105" y="4733476"/>
              <a:chExt cx="7847145" cy="1242913"/>
            </a:xfrm>
          </p:grpSpPr>
          <p:pic>
            <p:nvPicPr>
              <p:cNvPr id="9" name="Picture 8" descr="Logo&#10;&#10;Description automatically generated">
                <a:extLst>
                  <a:ext uri="{FF2B5EF4-FFF2-40B4-BE49-F238E27FC236}">
                    <a16:creationId xmlns:a16="http://schemas.microsoft.com/office/drawing/2014/main" id="{1B6C8131-2578-D753-ECC8-70A327A11C4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00105" y="4795622"/>
                <a:ext cx="1118622" cy="111862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1" name="Picture 10" descr="Logo&#10;&#10;Description automatically generated">
                <a:extLst>
                  <a:ext uri="{FF2B5EF4-FFF2-40B4-BE49-F238E27FC236}">
                    <a16:creationId xmlns:a16="http://schemas.microsoft.com/office/drawing/2014/main" id="{FA380A57-78EE-06D4-5986-9E1D53DB57A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965261" y="4733476"/>
                <a:ext cx="1242913" cy="124291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3" name="Picture 12" descr="Logo&#10;&#10;Description automatically generated">
                <a:extLst>
                  <a:ext uri="{FF2B5EF4-FFF2-40B4-BE49-F238E27FC236}">
                    <a16:creationId xmlns:a16="http://schemas.microsoft.com/office/drawing/2014/main" id="{869FF075-66A5-2C80-D152-4F9C7F48CF3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360934" y="4795622"/>
                <a:ext cx="1118622" cy="113304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5" name="Picture 14" descr="A picture containing logo&#10;&#10;Description automatically generated">
                <a:extLst>
                  <a:ext uri="{FF2B5EF4-FFF2-40B4-BE49-F238E27FC236}">
                    <a16:creationId xmlns:a16="http://schemas.microsoft.com/office/drawing/2014/main" id="{C84CF519-618B-6E71-FBC9-41FB7D7AAA7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716832" y="4795622"/>
                <a:ext cx="1118622" cy="111862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7" name="Picture 16" descr="A picture containing text, sign, soup&#10;&#10;Description automatically generated">
                <a:extLst>
                  <a:ext uri="{FF2B5EF4-FFF2-40B4-BE49-F238E27FC236}">
                    <a16:creationId xmlns:a16="http://schemas.microsoft.com/office/drawing/2014/main" id="{E30468DB-681F-4085-2525-28BE8825633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072730" y="4806620"/>
                <a:ext cx="1118622" cy="1111044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6F00B020-91C0-F9AB-A3DA-E04379DB771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428628" y="4795621"/>
                <a:ext cx="1118622" cy="111862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56E0DA4-87D5-3471-EADE-C655C6E303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85160" y="4801444"/>
              <a:ext cx="1097281" cy="1097280"/>
            </a:xfrm>
            <a:prstGeom prst="rect">
              <a:avLst/>
            </a:prstGeom>
          </p:spPr>
        </p:pic>
      </p:grp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136A35AA-A62D-205A-89A7-B8B9B2475F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913" y="320625"/>
            <a:ext cx="2103323" cy="536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May 2024</a:t>
            </a:r>
          </a:p>
        </p:txBody>
      </p:sp>
    </p:spTree>
    <p:extLst>
      <p:ext uri="{BB962C8B-B14F-4D97-AF65-F5344CB8AC3E}">
        <p14:creationId xmlns:p14="http://schemas.microsoft.com/office/powerpoint/2010/main" val="4177343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rrow: Striped Right 40">
            <a:extLst>
              <a:ext uri="{FF2B5EF4-FFF2-40B4-BE49-F238E27FC236}">
                <a16:creationId xmlns:a16="http://schemas.microsoft.com/office/drawing/2014/main" id="{CFCF64D8-4D06-3639-5F7B-7281162D8705}"/>
              </a:ext>
            </a:extLst>
          </p:cNvPr>
          <p:cNvSpPr/>
          <p:nvPr userDrawn="1"/>
        </p:nvSpPr>
        <p:spPr>
          <a:xfrm>
            <a:off x="1059126" y="-291829"/>
            <a:ext cx="10966314" cy="1643974"/>
          </a:xfrm>
          <a:prstGeom prst="stripedRightArrow">
            <a:avLst>
              <a:gd name="adj1" fmla="val 44318"/>
              <a:gd name="adj2" fmla="val 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7DC806F-6962-93F2-EAC5-53BDCC1EDB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601" y="1307539"/>
            <a:ext cx="6008032" cy="91757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200"/>
              </a:spcAft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  <a:lvl2pPr marL="685800" indent="-228600">
              <a:spcBef>
                <a:spcPts val="0"/>
              </a:spcBef>
              <a:spcAft>
                <a:spcPts val="200"/>
              </a:spcAft>
              <a:buFont typeface="Courier New" panose="02070309020205020404" pitchFamily="49" charset="0"/>
              <a:buChar char="o"/>
              <a:defRPr sz="1800">
                <a:solidFill>
                  <a:schemeClr val="accent6">
                    <a:lumMod val="50000"/>
                  </a:schemeClr>
                </a:solidFill>
              </a:defRPr>
            </a:lvl2pPr>
            <a:lvl3pPr marL="1143000" indent="-228600"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  <a:defRPr sz="18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Key details (location, date, product, etc.)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D800BF3D-F4BC-CAE5-B531-3A5D00CBA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4482" y="238124"/>
            <a:ext cx="10740957" cy="666751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USCG Delaware Bay, FOSC Report – May 2024</a:t>
            </a: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21E802D9-3A28-A022-02AD-1D9652AD1C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601" y="4412689"/>
            <a:ext cx="6008032" cy="91757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200"/>
              </a:spcAft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  <a:lvl2pPr marL="685800" indent="-228600">
              <a:spcBef>
                <a:spcPts val="0"/>
              </a:spcBef>
              <a:spcAft>
                <a:spcPts val="200"/>
              </a:spcAft>
              <a:buFont typeface="Courier New" panose="02070309020205020404" pitchFamily="49" charset="0"/>
              <a:buChar char="o"/>
              <a:defRPr sz="1800">
                <a:solidFill>
                  <a:schemeClr val="accent6">
                    <a:lumMod val="50000"/>
                  </a:schemeClr>
                </a:solidFill>
              </a:defRPr>
            </a:lvl2pPr>
            <a:lvl3pPr marL="1143000" indent="-228600"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  <a:defRPr sz="18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Key details (location, date, purpose, etc.)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068166F-9820-3E98-B016-27B015FF346C}"/>
              </a:ext>
            </a:extLst>
          </p:cNvPr>
          <p:cNvGrpSpPr/>
          <p:nvPr userDrawn="1"/>
        </p:nvGrpSpPr>
        <p:grpSpPr>
          <a:xfrm>
            <a:off x="9723" y="985446"/>
            <a:ext cx="12161520" cy="5852160"/>
            <a:chOff x="9723" y="985446"/>
            <a:chExt cx="12161520" cy="585216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C1A62A6-5EC7-64D4-3A7E-F4C2C4EE2F85}"/>
                </a:ext>
              </a:extLst>
            </p:cNvPr>
            <p:cNvCxnSpPr>
              <a:cxnSpLocks/>
            </p:cNvCxnSpPr>
            <p:nvPr/>
          </p:nvCxnSpPr>
          <p:spPr>
            <a:xfrm>
              <a:off x="6138154" y="985446"/>
              <a:ext cx="0" cy="5852160"/>
            </a:xfrm>
            <a:prstGeom prst="line">
              <a:avLst/>
            </a:prstGeom>
            <a:ln w="28575">
              <a:solidFill>
                <a:srgbClr val="3494B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959D4A7-28C3-4768-C28D-A455273A9F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23" y="4007444"/>
              <a:ext cx="12161520" cy="0"/>
            </a:xfrm>
            <a:prstGeom prst="line">
              <a:avLst/>
            </a:prstGeom>
            <a:ln w="28575">
              <a:solidFill>
                <a:srgbClr val="3494B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887D565-9602-D06C-F418-47D6909585D9}"/>
              </a:ext>
            </a:extLst>
          </p:cNvPr>
          <p:cNvSpPr txBox="1"/>
          <p:nvPr userDrawn="1"/>
        </p:nvSpPr>
        <p:spPr>
          <a:xfrm>
            <a:off x="0" y="973085"/>
            <a:ext cx="60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Notable Cases / Events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825965E-87CA-DE62-E0C5-DBF60FE8E932}"/>
              </a:ext>
            </a:extLst>
          </p:cNvPr>
          <p:cNvSpPr txBox="1"/>
          <p:nvPr userDrawn="1"/>
        </p:nvSpPr>
        <p:spPr>
          <a:xfrm>
            <a:off x="59669" y="4065869"/>
            <a:ext cx="6044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Exercises / Training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1B1977-1121-D0C9-F6F0-ED44094650B1}"/>
              </a:ext>
            </a:extLst>
          </p:cNvPr>
          <p:cNvSpPr txBox="1"/>
          <p:nvPr userDrawn="1"/>
        </p:nvSpPr>
        <p:spPr>
          <a:xfrm>
            <a:off x="6186793" y="980595"/>
            <a:ext cx="6001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Practices / Lessons Learned / Challenges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8433C4E-30D5-A2CE-3CF7-EE5E5DDECB84}"/>
              </a:ext>
            </a:extLst>
          </p:cNvPr>
          <p:cNvSpPr txBox="1"/>
          <p:nvPr userDrawn="1"/>
        </p:nvSpPr>
        <p:spPr>
          <a:xfrm>
            <a:off x="6186793" y="4075597"/>
            <a:ext cx="6001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Significant Agency or Organizational Updates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5C2B3A4-4F78-A497-EDDC-8B57E4B9D52F}"/>
              </a:ext>
            </a:extLst>
          </p:cNvPr>
          <p:cNvGrpSpPr/>
          <p:nvPr userDrawn="1"/>
        </p:nvGrpSpPr>
        <p:grpSpPr>
          <a:xfrm>
            <a:off x="6636" y="143236"/>
            <a:ext cx="929118" cy="759019"/>
            <a:chOff x="55276" y="143236"/>
            <a:chExt cx="929118" cy="7590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7CE1E096-225D-F4B3-F925-B516060FB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390" b="96422" l="3385" r="97231">
                          <a14:foregroundMark x1="20308" y1="87571" x2="20308" y2="87571"/>
                          <a14:foregroundMark x1="16000" y1="87759" x2="16000" y2="87759"/>
                          <a14:foregroundMark x1="13538" y1="92655" x2="13538" y2="92655"/>
                          <a14:foregroundMark x1="11077" y1="95292" x2="11077" y2="95292"/>
                          <a14:foregroundMark x1="6308" y1="96045" x2="6308" y2="96045"/>
                          <a14:foregroundMark x1="3692" y1="96798" x2="3692" y2="96798"/>
                          <a14:foregroundMark x1="88308" y1="78908" x2="88308" y2="78908"/>
                          <a14:foregroundMark x1="91692" y1="69492" x2="91692" y2="69492"/>
                          <a14:foregroundMark x1="89692" y1="70433" x2="89692" y2="70433"/>
                          <a14:foregroundMark x1="89077" y1="67420" x2="89077" y2="67420"/>
                          <a14:foregroundMark x1="87385" y1="64595" x2="87385" y2="64595"/>
                          <a14:foregroundMark x1="89538" y1="61394" x2="89538" y2="61394"/>
                          <a14:foregroundMark x1="95385" y1="63277" x2="95385" y2="63277"/>
                          <a14:foregroundMark x1="40000" y1="8098" x2="40000" y2="8098"/>
                          <a14:foregroundMark x1="43846" y1="3766" x2="43846" y2="3766"/>
                          <a14:foregroundMark x1="96154" y1="14878" x2="96154" y2="14878"/>
                          <a14:foregroundMark x1="97231" y1="35028" x2="97231" y2="35028"/>
                        </a14:backgroundRemoval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926325">
              <a:off x="55276" y="143236"/>
              <a:ext cx="929118" cy="759019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2962179-530C-E455-C408-41AEE06BC366}"/>
                </a:ext>
              </a:extLst>
            </p:cNvPr>
            <p:cNvSpPr txBox="1"/>
            <p:nvPr/>
          </p:nvSpPr>
          <p:spPr>
            <a:xfrm>
              <a:off x="330742" y="172869"/>
              <a:ext cx="5644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6"/>
                  </a:solidFill>
                </a:rPr>
                <a:t>RRT3</a:t>
              </a:r>
            </a:p>
          </p:txBody>
        </p:sp>
      </p:grpSp>
      <p:sp>
        <p:nvSpPr>
          <p:cNvPr id="42" name="Text Placeholder 20">
            <a:extLst>
              <a:ext uri="{FF2B5EF4-FFF2-40B4-BE49-F238E27FC236}">
                <a16:creationId xmlns:a16="http://schemas.microsoft.com/office/drawing/2014/main" id="{29C5FD8B-FA08-58F8-E7B4-80F0D937A0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16399" y="1307539"/>
            <a:ext cx="5972359" cy="91757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200"/>
              </a:spcAft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  <a:lvl2pPr marL="685800" indent="-228600">
              <a:spcBef>
                <a:spcPts val="0"/>
              </a:spcBef>
              <a:spcAft>
                <a:spcPts val="200"/>
              </a:spcAft>
              <a:buFont typeface="Courier New" panose="02070309020205020404" pitchFamily="49" charset="0"/>
              <a:buChar char="o"/>
              <a:defRPr sz="1800">
                <a:solidFill>
                  <a:schemeClr val="accent6">
                    <a:lumMod val="50000"/>
                  </a:schemeClr>
                </a:solidFill>
              </a:defRPr>
            </a:lvl2pPr>
            <a:lvl3pPr marL="1143000" indent="-228600"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  <a:defRPr sz="18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Any significant insights gleaned from recent responses / exercises.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Text Placeholder 20">
            <a:extLst>
              <a:ext uri="{FF2B5EF4-FFF2-40B4-BE49-F238E27FC236}">
                <a16:creationId xmlns:a16="http://schemas.microsoft.com/office/drawing/2014/main" id="{D1552F35-ECBF-BB67-E149-E45A8B4DB1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16399" y="4426403"/>
            <a:ext cx="5972359" cy="91757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200"/>
              </a:spcAft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  <a:lvl2pPr marL="685800" indent="-228600">
              <a:spcBef>
                <a:spcPts val="0"/>
              </a:spcBef>
              <a:spcAft>
                <a:spcPts val="200"/>
              </a:spcAft>
              <a:buFont typeface="Courier New" panose="02070309020205020404" pitchFamily="49" charset="0"/>
              <a:buChar char="o"/>
              <a:defRPr sz="1800">
                <a:solidFill>
                  <a:schemeClr val="accent6">
                    <a:lumMod val="50000"/>
                  </a:schemeClr>
                </a:solidFill>
              </a:defRPr>
            </a:lvl2pPr>
            <a:lvl3pPr marL="1143000" indent="-228600"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  <a:defRPr sz="18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Note any organizational changes, new/departing personnel, etc. (if applicable).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91466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row: Striped Right 8">
            <a:extLst>
              <a:ext uri="{FF2B5EF4-FFF2-40B4-BE49-F238E27FC236}">
                <a16:creationId xmlns:a16="http://schemas.microsoft.com/office/drawing/2014/main" id="{838B1EC0-DDC9-077D-2583-36DBE7F61B26}"/>
              </a:ext>
            </a:extLst>
          </p:cNvPr>
          <p:cNvSpPr/>
          <p:nvPr userDrawn="1"/>
        </p:nvSpPr>
        <p:spPr>
          <a:xfrm>
            <a:off x="1059126" y="-291829"/>
            <a:ext cx="10966314" cy="1643974"/>
          </a:xfrm>
          <a:prstGeom prst="stripedRightArrow">
            <a:avLst>
              <a:gd name="adj1" fmla="val 44318"/>
              <a:gd name="adj2" fmla="val 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</p:txBody>
      </p:sp>
      <p:sp>
        <p:nvSpPr>
          <p:cNvPr id="3" name="Title 24">
            <a:extLst>
              <a:ext uri="{FF2B5EF4-FFF2-40B4-BE49-F238E27FC236}">
                <a16:creationId xmlns:a16="http://schemas.microsoft.com/office/drawing/2014/main" id="{E7C8F5E6-B9BC-9C4A-0002-FAD8C6E8AE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4482" y="238124"/>
            <a:ext cx="10740957" cy="666751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USCG Delaware Bay, FOSC Report – May 2024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ABD735C-D130-0996-10CF-962A8B3916B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19100" y="1209675"/>
            <a:ext cx="11353800" cy="5410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Insert photos if desired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056F4E-FAEF-2A3F-7BF2-82A280D552CD}"/>
              </a:ext>
            </a:extLst>
          </p:cNvPr>
          <p:cNvGrpSpPr/>
          <p:nvPr userDrawn="1"/>
        </p:nvGrpSpPr>
        <p:grpSpPr>
          <a:xfrm>
            <a:off x="6636" y="143236"/>
            <a:ext cx="929118" cy="759019"/>
            <a:chOff x="55276" y="143236"/>
            <a:chExt cx="929118" cy="7590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53BCAC2-3174-CF14-A38C-3C845829C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390" b="96422" l="3385" r="97231">
                          <a14:foregroundMark x1="20308" y1="87571" x2="20308" y2="87571"/>
                          <a14:foregroundMark x1="16000" y1="87759" x2="16000" y2="87759"/>
                          <a14:foregroundMark x1="13538" y1="92655" x2="13538" y2="92655"/>
                          <a14:foregroundMark x1="11077" y1="95292" x2="11077" y2="95292"/>
                          <a14:foregroundMark x1="6308" y1="96045" x2="6308" y2="96045"/>
                          <a14:foregroundMark x1="3692" y1="96798" x2="3692" y2="96798"/>
                          <a14:foregroundMark x1="88308" y1="78908" x2="88308" y2="78908"/>
                          <a14:foregroundMark x1="91692" y1="69492" x2="91692" y2="69492"/>
                          <a14:foregroundMark x1="89692" y1="70433" x2="89692" y2="70433"/>
                          <a14:foregroundMark x1="89077" y1="67420" x2="89077" y2="67420"/>
                          <a14:foregroundMark x1="87385" y1="64595" x2="87385" y2="64595"/>
                          <a14:foregroundMark x1="89538" y1="61394" x2="89538" y2="61394"/>
                          <a14:foregroundMark x1="95385" y1="63277" x2="95385" y2="63277"/>
                          <a14:foregroundMark x1="40000" y1="8098" x2="40000" y2="8098"/>
                          <a14:foregroundMark x1="43846" y1="3766" x2="43846" y2="3766"/>
                          <a14:foregroundMark x1="96154" y1="14878" x2="96154" y2="14878"/>
                          <a14:foregroundMark x1="97231" y1="35028" x2="97231" y2="35028"/>
                        </a14:backgroundRemoval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926325">
              <a:off x="55276" y="143236"/>
              <a:ext cx="929118" cy="75901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0AAF547-F4D6-A92E-6BDB-319BE8BBEF72}"/>
                </a:ext>
              </a:extLst>
            </p:cNvPr>
            <p:cNvSpPr txBox="1"/>
            <p:nvPr/>
          </p:nvSpPr>
          <p:spPr>
            <a:xfrm>
              <a:off x="330742" y="172869"/>
              <a:ext cx="5644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6"/>
                  </a:solidFill>
                </a:rPr>
                <a:t>RRT3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4021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alpha val="65000"/>
                <a:lumMod val="23000"/>
                <a:lumOff val="77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361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5" r:id="rId2"/>
    <p:sldLayoutId id="214748371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A65B0-821D-1920-C1FF-02DBAE7DC1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May 2024</a:t>
            </a:r>
          </a:p>
        </p:txBody>
      </p:sp>
    </p:spTree>
    <p:extLst>
      <p:ext uri="{BB962C8B-B14F-4D97-AF65-F5344CB8AC3E}">
        <p14:creationId xmlns:p14="http://schemas.microsoft.com/office/powerpoint/2010/main" val="83894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B776A-EC74-A616-9360-234A3E889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EPA Region 3, FOSC Report – May 2024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AFBDA9-F418-F7F6-9847-E100D76C87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February 2024, Jawbone Run:  Buckhannon, WV.  Threat of discharge to Buckhannon Run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March 2024, 711 Taylor Creek Discharge, Lacrosse, VA Discharge of several thousand gallons of gasoline from an Underground Storage Tank (UST) </a:t>
            </a:r>
          </a:p>
          <a:p>
            <a:r>
              <a:rPr lang="en-US" dirty="0"/>
              <a:t>February 2024, Sandstone Chloropicrin:  Sandstone, VA.   Chloropicrin in home safe.</a:t>
            </a:r>
          </a:p>
          <a:p>
            <a:r>
              <a:rPr lang="en-US" dirty="0"/>
              <a:t>February 2024, NS derailment. Lower Saucon, PA.  Diesel in Lehigh River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B0FA0-EABE-0E7C-A2A8-7B8426027D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601" y="4412689"/>
            <a:ext cx="6008032" cy="2324995"/>
          </a:xfrm>
        </p:spPr>
        <p:txBody>
          <a:bodyPr/>
          <a:lstStyle/>
          <a:p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National Capital Region Water Supply Exercise – FEMA, CISA, EPA, Colonial Pipeline, Water Utilities. March 21, 2024. </a:t>
            </a:r>
          </a:p>
          <a:p>
            <a:r>
              <a:rPr lang="en-US" sz="14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International Nuclear Emergency Exercise, March 2024</a:t>
            </a:r>
          </a:p>
          <a:p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Colonial Pipeline Partners in Response, Williamsburg, VA</a:t>
            </a:r>
          </a:p>
          <a:p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WCD Buckey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e Pipeline, PA.  June 2024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Southern Va Healthcare Coalition:  Chemical Surge Annex TTC. June 6, 2024</a:t>
            </a:r>
            <a:endParaRPr lang="en-US" sz="14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Exercise development for the 15</a:t>
            </a:r>
            <a:r>
              <a:rPr lang="en-US" sz="1400" b="0" i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annual Shenandoah Valley </a:t>
            </a:r>
            <a:r>
              <a:rPr lang="en-US" sz="14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SubArea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8 WV Counties is ongoing, and a TTX in June 2024 timeframe.  FSE in late 2024. 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4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BioWatch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Phase I Full Scale Exercises Prince George County, VA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TRIPR training – Erie, PA.  End of October date. </a:t>
            </a:r>
          </a:p>
          <a:p>
            <a:pPr algn="l" rtl="0" fontAlgn="base"/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F29320-B653-E34F-6AEF-16D5D69077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Preplanning and information sharing</a:t>
            </a:r>
          </a:p>
          <a:p>
            <a:r>
              <a:rPr lang="en-US"/>
              <a:t>Additional exercises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ACBFBD-2260-0268-412D-E5436CB34D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New OSCs.</a:t>
            </a:r>
          </a:p>
          <a:p>
            <a:r>
              <a:rPr lang="en-US" dirty="0"/>
              <a:t>New Response Structure for OSCs.</a:t>
            </a:r>
          </a:p>
        </p:txBody>
      </p:sp>
    </p:spTree>
    <p:extLst>
      <p:ext uri="{BB962C8B-B14F-4D97-AF65-F5344CB8AC3E}">
        <p14:creationId xmlns:p14="http://schemas.microsoft.com/office/powerpoint/2010/main" val="1102198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A1A9A9EF9910409DDFF655B903BBBC" ma:contentTypeVersion="15" ma:contentTypeDescription="Create a new document." ma:contentTypeScope="" ma:versionID="e90ccce8b887a58b80cd618153f24c85">
  <xsd:schema xmlns:xsd="http://www.w3.org/2001/XMLSchema" xmlns:xs="http://www.w3.org/2001/XMLSchema" xmlns:p="http://schemas.microsoft.com/office/2006/metadata/properties" xmlns:ns2="7975820b-f9b7-4b92-82c8-ca5636db2f1d" xmlns:ns3="45706a1d-b417-4495-bc51-832a87a02c69" targetNamespace="http://schemas.microsoft.com/office/2006/metadata/properties" ma:root="true" ma:fieldsID="6e781c689f4ebe1e0fb25d15bcfeeeff" ns2:_="" ns3:_="">
    <xsd:import namespace="7975820b-f9b7-4b92-82c8-ca5636db2f1d"/>
    <xsd:import namespace="45706a1d-b417-4495-bc51-832a87a02c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75820b-f9b7-4b92-82c8-ca5636db2f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0711c0e-4245-4ab7-b236-62d0b6835c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706a1d-b417-4495-bc51-832a87a02c6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22bf15c-2456-42f1-9abb-5bb0a2633660}" ma:internalName="TaxCatchAll" ma:showField="CatchAllData" ma:web="45706a1d-b417-4495-bc51-832a87a02c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D61ACB-9DB2-413A-B8EF-56D7DA421C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75820b-f9b7-4b92-82c8-ca5636db2f1d"/>
    <ds:schemaRef ds:uri="45706a1d-b417-4495-bc51-832a87a02c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692770-9593-4A66-9E78-F0683DA024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8176</TotalTime>
  <Words>211</Words>
  <Application>Microsoft Office PowerPoint</Application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Courier New</vt:lpstr>
      <vt:lpstr>Wingdings</vt:lpstr>
      <vt:lpstr>Office Theme</vt:lpstr>
      <vt:lpstr>PowerPoint Presentation</vt:lpstr>
      <vt:lpstr>EPA Region 3, FOSC Report – May 2024</vt:lpstr>
    </vt:vector>
  </TitlesOfParts>
  <Company>United States Coast Guard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Cook, Elisha F CIV USCG D5 (USA)</dc:creator>
  <cp:lastModifiedBy>Sabina Bastias</cp:lastModifiedBy>
  <cp:revision>3</cp:revision>
  <dcterms:created xsi:type="dcterms:W3CDTF">2024-03-07T14:42:14Z</dcterms:created>
  <dcterms:modified xsi:type="dcterms:W3CDTF">2025-02-12T17:22:00Z</dcterms:modified>
</cp:coreProperties>
</file>