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3"/>
  </p:sldMasterIdLst>
  <p:notesMasterIdLst>
    <p:notesMasterId r:id="rId27"/>
  </p:notesMasterIdLst>
  <p:sldIdLst>
    <p:sldId id="272" r:id="rId4"/>
    <p:sldId id="278" r:id="rId5"/>
    <p:sldId id="280" r:id="rId6"/>
    <p:sldId id="279" r:id="rId7"/>
    <p:sldId id="283" r:id="rId8"/>
    <p:sldId id="258" r:id="rId9"/>
    <p:sldId id="259" r:id="rId10"/>
    <p:sldId id="260" r:id="rId11"/>
    <p:sldId id="261" r:id="rId12"/>
    <p:sldId id="262" r:id="rId13"/>
    <p:sldId id="263" r:id="rId14"/>
    <p:sldId id="265" r:id="rId15"/>
    <p:sldId id="264" r:id="rId16"/>
    <p:sldId id="276" r:id="rId17"/>
    <p:sldId id="275" r:id="rId18"/>
    <p:sldId id="273" r:id="rId19"/>
    <p:sldId id="282" r:id="rId20"/>
    <p:sldId id="281" r:id="rId21"/>
    <p:sldId id="274" r:id="rId22"/>
    <p:sldId id="277" r:id="rId23"/>
    <p:sldId id="257" r:id="rId24"/>
    <p:sldId id="284"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9B37"/>
    <a:srgbClr val="4B8B31"/>
    <a:srgbClr val="C0E3B3"/>
    <a:srgbClr val="BBE1AD"/>
    <a:srgbClr val="58AED0"/>
    <a:srgbClr val="3494BA"/>
    <a:srgbClr val="B9CC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5" autoAdjust="0"/>
    <p:restoredTop sz="81170" autoAdjust="0"/>
  </p:normalViewPr>
  <p:slideViewPr>
    <p:cSldViewPr snapToGrid="0">
      <p:cViewPr varScale="1">
        <p:scale>
          <a:sx n="51" d="100"/>
          <a:sy n="51" d="100"/>
        </p:scale>
        <p:origin x="112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8139AA-E375-421D-986C-93CD343754EE}" type="datetimeFigureOut">
              <a:rPr lang="en-US" smtClean="0"/>
              <a:t>12/11/2024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FAE89-BE54-4382-9078-C8A79BFECEE0}" type="slidenum">
              <a:rPr lang="en-US" smtClean="0"/>
              <a:t>‹#›</a:t>
            </a:fld>
            <a:endParaRPr lang="en-US"/>
          </a:p>
        </p:txBody>
      </p:sp>
    </p:spTree>
    <p:extLst>
      <p:ext uri="{BB962C8B-B14F-4D97-AF65-F5344CB8AC3E}">
        <p14:creationId xmlns:p14="http://schemas.microsoft.com/office/powerpoint/2010/main" val="3130259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 name="Google Shape;5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1ce22319bd_2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1ce22319bd_2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1ce22319bd_2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1ce22319bd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1ce22319bd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1ce22319bd_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1ce22319bd_2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1ce22319bd_2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1ce22319bd_2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1ce22319bd_2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1ce22319bd_2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1ce22319bd_2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1ce22319bd_2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1ce22319bd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FFAE89-BE54-4382-9078-C8A79BFECEE0}" type="slidenum">
              <a:rPr lang="en-US" smtClean="0"/>
              <a:t>15</a:t>
            </a:fld>
            <a:endParaRPr lang="en-US"/>
          </a:p>
        </p:txBody>
      </p:sp>
    </p:spTree>
    <p:extLst>
      <p:ext uri="{BB962C8B-B14F-4D97-AF65-F5344CB8AC3E}">
        <p14:creationId xmlns:p14="http://schemas.microsoft.com/office/powerpoint/2010/main" val="2877570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FFAE89-BE54-4382-9078-C8A79BFECEE0}" type="slidenum">
              <a:rPr lang="en-US" smtClean="0"/>
              <a:t>16</a:t>
            </a:fld>
            <a:endParaRPr lang="en-US"/>
          </a:p>
        </p:txBody>
      </p:sp>
    </p:spTree>
    <p:extLst>
      <p:ext uri="{BB962C8B-B14F-4D97-AF65-F5344CB8AC3E}">
        <p14:creationId xmlns:p14="http://schemas.microsoft.com/office/powerpoint/2010/main" val="332888951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microsoft.com/office/2007/relationships/hdphoto" Target="../media/hdphoto1.wdp"/><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0" name="Title 24">
            <a:extLst>
              <a:ext uri="{FF2B5EF4-FFF2-40B4-BE49-F238E27FC236}">
                <a16:creationId xmlns:a16="http://schemas.microsoft.com/office/drawing/2014/main" id="{DB414E86-308F-CBD9-7B2B-8296D1B98652}"/>
              </a:ext>
            </a:extLst>
          </p:cNvPr>
          <p:cNvSpPr txBox="1">
            <a:spLocks/>
          </p:cNvSpPr>
          <p:nvPr userDrawn="1"/>
        </p:nvSpPr>
        <p:spPr>
          <a:xfrm>
            <a:off x="2529311" y="100080"/>
            <a:ext cx="8636586" cy="3190876"/>
          </a:xfrm>
          <a:prstGeom prst="rect">
            <a:avLst/>
          </a:prstGeom>
        </p:spPr>
        <p:txBody>
          <a:bodyPr/>
          <a:lstStyle>
            <a:lvl1pPr algn="l" defTabSz="914400" rtl="0" eaLnBrk="1" latinLnBrk="0" hangingPunct="1">
              <a:lnSpc>
                <a:spcPct val="90000"/>
              </a:lnSpc>
              <a:spcBef>
                <a:spcPct val="0"/>
              </a:spcBef>
              <a:buNone/>
              <a:defRPr sz="8000" b="1" kern="1200">
                <a:solidFill>
                  <a:schemeClr val="accent1">
                    <a:lumMod val="75000"/>
                  </a:schemeClr>
                </a:solidFill>
                <a:effectLst>
                  <a:outerShdw blurRad="38100" dist="38100" dir="2700000" algn="tl">
                    <a:srgbClr val="000000">
                      <a:alpha val="43137"/>
                    </a:srgbClr>
                  </a:outerShdw>
                </a:effectLst>
                <a:latin typeface="+mn-lt"/>
                <a:ea typeface="+mj-ea"/>
                <a:cs typeface="+mj-cs"/>
              </a:defRPr>
            </a:lvl1pPr>
          </a:lstStyle>
          <a:p>
            <a:pPr algn="l"/>
            <a:r>
              <a:rPr lang="en-US" dirty="0">
                <a:solidFill>
                  <a:schemeClr val="accent1">
                    <a:lumMod val="75000"/>
                  </a:schemeClr>
                </a:solidFill>
              </a:rPr>
              <a:t>Agency / Partner</a:t>
            </a:r>
          </a:p>
          <a:p>
            <a:pPr algn="l"/>
            <a:r>
              <a:rPr lang="en-US" dirty="0">
                <a:solidFill>
                  <a:schemeClr val="accent1">
                    <a:lumMod val="75000"/>
                  </a:schemeClr>
                </a:solidFill>
              </a:rPr>
              <a:t>Reports</a:t>
            </a:r>
          </a:p>
        </p:txBody>
      </p:sp>
      <p:grpSp>
        <p:nvGrpSpPr>
          <p:cNvPr id="7" name="Group 6">
            <a:extLst>
              <a:ext uri="{FF2B5EF4-FFF2-40B4-BE49-F238E27FC236}">
                <a16:creationId xmlns:a16="http://schemas.microsoft.com/office/drawing/2014/main" id="{D404A9C5-D20F-F9EC-F8D9-DCEA6278C47B}"/>
              </a:ext>
            </a:extLst>
          </p:cNvPr>
          <p:cNvGrpSpPr>
            <a:grpSpLocks noChangeAspect="1"/>
          </p:cNvGrpSpPr>
          <p:nvPr userDrawn="1"/>
        </p:nvGrpSpPr>
        <p:grpSpPr>
          <a:xfrm>
            <a:off x="204859" y="1066800"/>
            <a:ext cx="1613825" cy="1318373"/>
            <a:chOff x="55276" y="143236"/>
            <a:chExt cx="929118" cy="759019"/>
          </a:xfrm>
          <a:effectLst>
            <a:outerShdw blurRad="50800" dist="38100" dir="2700000" algn="tl" rotWithShape="0">
              <a:prstClr val="black">
                <a:alpha val="40000"/>
              </a:prstClr>
            </a:outerShdw>
          </a:effectLst>
        </p:grpSpPr>
        <p:pic>
          <p:nvPicPr>
            <p:cNvPr id="8" name="Picture 7">
              <a:extLst>
                <a:ext uri="{FF2B5EF4-FFF2-40B4-BE49-F238E27FC236}">
                  <a16:creationId xmlns:a16="http://schemas.microsoft.com/office/drawing/2014/main" id="{F9128123-DF2E-D0A5-99A2-EADAF180C78B}"/>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10" name="TextBox 9">
              <a:extLst>
                <a:ext uri="{FF2B5EF4-FFF2-40B4-BE49-F238E27FC236}">
                  <a16:creationId xmlns:a16="http://schemas.microsoft.com/office/drawing/2014/main" id="{4BC1CD4F-A747-0932-67F3-C25CA5C2DDCE}"/>
                </a:ext>
              </a:extLst>
            </p:cNvPr>
            <p:cNvSpPr txBox="1"/>
            <p:nvPr/>
          </p:nvSpPr>
          <p:spPr>
            <a:xfrm>
              <a:off x="444920" y="229447"/>
              <a:ext cx="324968" cy="177195"/>
            </a:xfrm>
            <a:prstGeom prst="rect">
              <a:avLst/>
            </a:prstGeom>
            <a:noFill/>
          </p:spPr>
          <p:txBody>
            <a:bodyPr wrap="none" rtlCol="0">
              <a:spAutoFit/>
            </a:bodyPr>
            <a:lstStyle/>
            <a:p>
              <a:r>
                <a:rPr lang="en-US" sz="1400" b="1" dirty="0">
                  <a:solidFill>
                    <a:schemeClr val="accent1">
                      <a:lumMod val="75000"/>
                    </a:schemeClr>
                  </a:solidFill>
                </a:rPr>
                <a:t>RRT3</a:t>
              </a:r>
            </a:p>
          </p:txBody>
        </p:sp>
      </p:grpSp>
      <p:sp>
        <p:nvSpPr>
          <p:cNvPr id="3" name="TextBox 2">
            <a:extLst>
              <a:ext uri="{FF2B5EF4-FFF2-40B4-BE49-F238E27FC236}">
                <a16:creationId xmlns:a16="http://schemas.microsoft.com/office/drawing/2014/main" id="{A6A6647A-38C7-66AC-D24A-262E40EE7970}"/>
              </a:ext>
            </a:extLst>
          </p:cNvPr>
          <p:cNvSpPr txBox="1"/>
          <p:nvPr userDrawn="1"/>
        </p:nvSpPr>
        <p:spPr>
          <a:xfrm>
            <a:off x="0" y="2715916"/>
            <a:ext cx="2028825" cy="1754326"/>
          </a:xfrm>
          <a:prstGeom prst="rect">
            <a:avLst/>
          </a:prstGeom>
          <a:noFill/>
        </p:spPr>
        <p:txBody>
          <a:bodyPr wrap="square" rtlCol="0">
            <a:spAutoFit/>
          </a:bodyPr>
          <a:lstStyle/>
          <a:p>
            <a:pPr algn="r"/>
            <a:r>
              <a:rPr lang="en-US" sz="3600" b="1" dirty="0">
                <a:solidFill>
                  <a:schemeClr val="accent1"/>
                </a:solidFill>
                <a:effectLst>
                  <a:outerShdw blurRad="38100" dist="38100" dir="2700000" algn="tl">
                    <a:srgbClr val="000000">
                      <a:alpha val="43137"/>
                    </a:srgbClr>
                  </a:outerShdw>
                </a:effectLst>
                <a:latin typeface="+mn-lt"/>
              </a:rPr>
              <a:t>Regional</a:t>
            </a:r>
          </a:p>
          <a:p>
            <a:pPr algn="r"/>
            <a:r>
              <a:rPr lang="en-US" sz="3600" b="1" dirty="0">
                <a:solidFill>
                  <a:schemeClr val="accent1"/>
                </a:solidFill>
                <a:effectLst>
                  <a:outerShdw blurRad="38100" dist="38100" dir="2700000" algn="tl">
                    <a:srgbClr val="000000">
                      <a:alpha val="43137"/>
                    </a:srgbClr>
                  </a:outerShdw>
                </a:effectLst>
                <a:latin typeface="+mn-lt"/>
              </a:rPr>
              <a:t>Response</a:t>
            </a:r>
          </a:p>
          <a:p>
            <a:pPr algn="r"/>
            <a:r>
              <a:rPr lang="en-US" sz="3600" b="1" dirty="0">
                <a:solidFill>
                  <a:schemeClr val="accent1"/>
                </a:solidFill>
                <a:effectLst>
                  <a:outerShdw blurRad="38100" dist="38100" dir="2700000" algn="tl">
                    <a:srgbClr val="000000">
                      <a:alpha val="43137"/>
                    </a:srgbClr>
                  </a:outerShdw>
                </a:effectLst>
                <a:latin typeface="+mn-lt"/>
              </a:rPr>
              <a:t>Team 3</a:t>
            </a:r>
          </a:p>
        </p:txBody>
      </p:sp>
      <p:cxnSp>
        <p:nvCxnSpPr>
          <p:cNvPr id="5" name="Straight Connector 4">
            <a:extLst>
              <a:ext uri="{FF2B5EF4-FFF2-40B4-BE49-F238E27FC236}">
                <a16:creationId xmlns:a16="http://schemas.microsoft.com/office/drawing/2014/main" id="{E3F5BC6A-7160-CB4F-79AA-4745F99CF8C8}"/>
              </a:ext>
            </a:extLst>
          </p:cNvPr>
          <p:cNvCxnSpPr/>
          <p:nvPr userDrawn="1"/>
        </p:nvCxnSpPr>
        <p:spPr>
          <a:xfrm>
            <a:off x="2249226" y="281055"/>
            <a:ext cx="0" cy="4189187"/>
          </a:xfrm>
          <a:prstGeom prst="line">
            <a:avLst/>
          </a:prstGeom>
          <a:ln w="57150"/>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pic>
        <p:nvPicPr>
          <p:cNvPr id="14" name="Picture 13">
            <a:extLst>
              <a:ext uri="{FF2B5EF4-FFF2-40B4-BE49-F238E27FC236}">
                <a16:creationId xmlns:a16="http://schemas.microsoft.com/office/drawing/2014/main" id="{965E2EE1-95DE-7093-6391-619AFBDA3A8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47621" y="2839949"/>
            <a:ext cx="1015419" cy="1015419"/>
          </a:xfrm>
          <a:prstGeom prst="rect">
            <a:avLst/>
          </a:prstGeom>
        </p:spPr>
      </p:pic>
      <p:pic>
        <p:nvPicPr>
          <p:cNvPr id="16" name="Picture 15">
            <a:extLst>
              <a:ext uri="{FF2B5EF4-FFF2-40B4-BE49-F238E27FC236}">
                <a16:creationId xmlns:a16="http://schemas.microsoft.com/office/drawing/2014/main" id="{583739EC-EE69-C7FA-E72F-0BC22A4F261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597990" y="2854710"/>
            <a:ext cx="1040923" cy="1040922"/>
          </a:xfrm>
          <a:prstGeom prst="rect">
            <a:avLst/>
          </a:prstGeom>
        </p:spPr>
      </p:pic>
      <p:pic>
        <p:nvPicPr>
          <p:cNvPr id="19" name="Picture 18">
            <a:extLst>
              <a:ext uri="{FF2B5EF4-FFF2-40B4-BE49-F238E27FC236}">
                <a16:creationId xmlns:a16="http://schemas.microsoft.com/office/drawing/2014/main" id="{3EBA1512-545F-2B1E-8144-5D3DBE5FBAE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669355" y="4045735"/>
            <a:ext cx="1040923" cy="1040922"/>
          </a:xfrm>
          <a:prstGeom prst="rect">
            <a:avLst/>
          </a:prstGeom>
        </p:spPr>
      </p:pic>
      <p:pic>
        <p:nvPicPr>
          <p:cNvPr id="22" name="Picture 21">
            <a:extLst>
              <a:ext uri="{FF2B5EF4-FFF2-40B4-BE49-F238E27FC236}">
                <a16:creationId xmlns:a16="http://schemas.microsoft.com/office/drawing/2014/main" id="{8E39C578-22E1-6B91-D2A8-00B56FAC839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72806" y="2865371"/>
            <a:ext cx="1015419" cy="1015419"/>
          </a:xfrm>
          <a:prstGeom prst="rect">
            <a:avLst/>
          </a:prstGeom>
        </p:spPr>
      </p:pic>
      <p:pic>
        <p:nvPicPr>
          <p:cNvPr id="23" name="Picture 22">
            <a:extLst>
              <a:ext uri="{FF2B5EF4-FFF2-40B4-BE49-F238E27FC236}">
                <a16:creationId xmlns:a16="http://schemas.microsoft.com/office/drawing/2014/main" id="{B57364A6-E0F6-E683-A91E-899773D40E5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670253" y="2839951"/>
            <a:ext cx="1015418" cy="1015417"/>
          </a:xfrm>
          <a:prstGeom prst="rect">
            <a:avLst/>
          </a:prstGeom>
        </p:spPr>
      </p:pic>
      <p:pic>
        <p:nvPicPr>
          <p:cNvPr id="24" name="Picture 23">
            <a:extLst>
              <a:ext uri="{FF2B5EF4-FFF2-40B4-BE49-F238E27FC236}">
                <a16:creationId xmlns:a16="http://schemas.microsoft.com/office/drawing/2014/main" id="{871EB5C9-E094-A2CF-6968-D07715F42656}"/>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869079" y="4045735"/>
            <a:ext cx="1040923" cy="1040922"/>
          </a:xfrm>
          <a:prstGeom prst="rect">
            <a:avLst/>
          </a:prstGeom>
        </p:spPr>
      </p:pic>
      <p:pic>
        <p:nvPicPr>
          <p:cNvPr id="26" name="Picture 25">
            <a:extLst>
              <a:ext uri="{FF2B5EF4-FFF2-40B4-BE49-F238E27FC236}">
                <a16:creationId xmlns:a16="http://schemas.microsoft.com/office/drawing/2014/main" id="{78CE36E1-2B36-16C5-6051-D2053DF90D7A}"/>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597989" y="4060122"/>
            <a:ext cx="1040923" cy="1040922"/>
          </a:xfrm>
          <a:prstGeom prst="rect">
            <a:avLst/>
          </a:prstGeom>
        </p:spPr>
      </p:pic>
      <p:pic>
        <p:nvPicPr>
          <p:cNvPr id="27" name="Picture 26">
            <a:extLst>
              <a:ext uri="{FF2B5EF4-FFF2-40B4-BE49-F238E27FC236}">
                <a16:creationId xmlns:a16="http://schemas.microsoft.com/office/drawing/2014/main" id="{C6235D60-485C-6D40-794A-9FDCF130EC60}"/>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8883849" y="4084748"/>
            <a:ext cx="1016297" cy="1016296"/>
          </a:xfrm>
          <a:prstGeom prst="rect">
            <a:avLst/>
          </a:prstGeom>
        </p:spPr>
      </p:pic>
      <p:pic>
        <p:nvPicPr>
          <p:cNvPr id="30" name="Picture 29">
            <a:extLst>
              <a:ext uri="{FF2B5EF4-FFF2-40B4-BE49-F238E27FC236}">
                <a16:creationId xmlns:a16="http://schemas.microsoft.com/office/drawing/2014/main" id="{0728B118-073F-EF00-322F-67A097E25ADE}"/>
              </a:ext>
            </a:extLst>
          </p:cNvPr>
          <p:cNvPicPr>
            <a:picLocks noChangeAspect="1"/>
          </p:cNvPicPr>
          <p:nvPr userDrawn="1"/>
        </p:nvPicPr>
        <p:blipFill>
          <a:blip r:embed="rId12"/>
          <a:stretch>
            <a:fillRect/>
          </a:stretch>
        </p:blipFill>
        <p:spPr>
          <a:xfrm>
            <a:off x="2669355" y="5317730"/>
            <a:ext cx="903121" cy="903120"/>
          </a:xfrm>
          <a:prstGeom prst="rect">
            <a:avLst/>
          </a:prstGeom>
        </p:spPr>
      </p:pic>
      <p:pic>
        <p:nvPicPr>
          <p:cNvPr id="31" name="Picture 30">
            <a:extLst>
              <a:ext uri="{FF2B5EF4-FFF2-40B4-BE49-F238E27FC236}">
                <a16:creationId xmlns:a16="http://schemas.microsoft.com/office/drawing/2014/main" id="{E329E1E9-F6B5-C725-F73E-C429EC33BEA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360053" y="4040779"/>
            <a:ext cx="1040923" cy="1040922"/>
          </a:xfrm>
          <a:prstGeom prst="rect">
            <a:avLst/>
          </a:prstGeom>
        </p:spPr>
      </p:pic>
      <p:pic>
        <p:nvPicPr>
          <p:cNvPr id="34" name="Picture 33">
            <a:extLst>
              <a:ext uri="{FF2B5EF4-FFF2-40B4-BE49-F238E27FC236}">
                <a16:creationId xmlns:a16="http://schemas.microsoft.com/office/drawing/2014/main" id="{47831DD1-47DA-02BD-308F-0AFDCCCD1A5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850467" y="2831504"/>
            <a:ext cx="1087387" cy="1087387"/>
          </a:xfrm>
          <a:prstGeom prst="rect">
            <a:avLst/>
          </a:prstGeom>
        </p:spPr>
      </p:pic>
      <p:pic>
        <p:nvPicPr>
          <p:cNvPr id="35" name="Picture 34">
            <a:extLst>
              <a:ext uri="{FF2B5EF4-FFF2-40B4-BE49-F238E27FC236}">
                <a16:creationId xmlns:a16="http://schemas.microsoft.com/office/drawing/2014/main" id="{8336B5D4-6809-8F57-5E58-83968C239EE5}"/>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879533" y="2874896"/>
            <a:ext cx="1284351" cy="989997"/>
          </a:xfrm>
          <a:prstGeom prst="rect">
            <a:avLst/>
          </a:prstGeom>
        </p:spPr>
      </p:pic>
      <p:pic>
        <p:nvPicPr>
          <p:cNvPr id="36" name="Picture 35">
            <a:extLst>
              <a:ext uri="{FF2B5EF4-FFF2-40B4-BE49-F238E27FC236}">
                <a16:creationId xmlns:a16="http://schemas.microsoft.com/office/drawing/2014/main" id="{E8824C70-0CAE-8628-5FEC-2C28A1AC2922}"/>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5220178" y="4040779"/>
            <a:ext cx="875822" cy="1045878"/>
          </a:xfrm>
          <a:prstGeom prst="rect">
            <a:avLst/>
          </a:prstGeom>
        </p:spPr>
      </p:pic>
      <p:pic>
        <p:nvPicPr>
          <p:cNvPr id="1026" name="Picture 2" descr="USDA logo">
            <a:extLst>
              <a:ext uri="{FF2B5EF4-FFF2-40B4-BE49-F238E27FC236}">
                <a16:creationId xmlns:a16="http://schemas.microsoft.com/office/drawing/2014/main" id="{24DBA651-323E-8A61-E5A2-46C01E6CCFB4}"/>
              </a:ext>
            </a:extLst>
          </p:cNvPr>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727955" y="5145805"/>
            <a:ext cx="1323169" cy="132316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4D612A64-5BA3-31C2-F6CF-0AD7D5450CA0}"/>
              </a:ext>
            </a:extLst>
          </p:cNvPr>
          <p:cNvPicPr>
            <a:picLocks noChangeAspect="1"/>
          </p:cNvPicPr>
          <p:nvPr userDrawn="1"/>
        </p:nvPicPr>
        <p:blipFill>
          <a:blip r:embed="rId18" cstate="screen">
            <a:extLst>
              <a:ext uri="{BEBA8EAE-BF5A-486C-A8C5-ECC9F3942E4B}">
                <a14:imgProps xmlns:a14="http://schemas.microsoft.com/office/drawing/2010/main">
                  <a14:imgLayer r:embed="rId19">
                    <a14:imgEffect>
                      <a14:backgroundRemoval t="4889" b="93778" l="7333" r="93111">
                        <a14:foregroundMark x1="13778" y1="37889" x2="13778" y2="37889"/>
                        <a14:foregroundMark x1="15000" y1="35333" x2="15000" y2="35333"/>
                        <a14:foregroundMark x1="15889" y1="34889" x2="15889" y2="34889"/>
                        <a14:foregroundMark x1="15889" y1="34889" x2="15000" y2="35444"/>
                        <a14:foregroundMark x1="25444" y1="34000" x2="25444" y2="34222"/>
                        <a14:foregroundMark x1="26667" y1="43889" x2="26667" y2="52444"/>
                        <a14:foregroundMark x1="26667" y1="52444" x2="32000" y2="57111"/>
                        <a14:foregroundMark x1="32000" y1="57111" x2="54333" y2="54778"/>
                        <a14:foregroundMark x1="54333" y1="54778" x2="63222" y2="61556"/>
                        <a14:foregroundMark x1="63222" y1="61556" x2="76667" y2="57556"/>
                        <a14:foregroundMark x1="76667" y1="57556" x2="83222" y2="48778"/>
                        <a14:foregroundMark x1="83222" y1="48778" x2="81667" y2="37222"/>
                        <a14:foregroundMark x1="81667" y1="37222" x2="70889" y2="26222"/>
                        <a14:foregroundMark x1="70889" y1="26222" x2="56444" y2="20333"/>
                        <a14:foregroundMark x1="56444" y1="20333" x2="43111" y2="19778"/>
                        <a14:foregroundMark x1="43111" y1="19778" x2="32667" y2="22556"/>
                        <a14:foregroundMark x1="32667" y1="22556" x2="23111" y2="31556"/>
                        <a14:foregroundMark x1="23111" y1="31556" x2="16333" y2="57111"/>
                        <a14:foregroundMark x1="16333" y1="57111" x2="19222" y2="74111"/>
                        <a14:foregroundMark x1="19222" y1="74111" x2="27000" y2="80333"/>
                        <a14:foregroundMark x1="27000" y1="80333" x2="58556" y2="87556"/>
                        <a14:foregroundMark x1="58556" y1="87556" x2="66778" y2="79667"/>
                        <a14:foregroundMark x1="66778" y1="79667" x2="68667" y2="66667"/>
                        <a14:foregroundMark x1="68667" y1="66667" x2="59444" y2="47333"/>
                        <a14:foregroundMark x1="50444" y1="6000" x2="50444" y2="6000"/>
                        <a14:foregroundMark x1="50111" y1="4889" x2="50111" y2="4889"/>
                        <a14:foregroundMark x1="50111" y1="4889" x2="50111" y2="4889"/>
                        <a14:foregroundMark x1="52889" y1="5444" x2="59889" y2="6667"/>
                        <a14:foregroundMark x1="73778" y1="47333" x2="73778" y2="47333"/>
                        <a14:foregroundMark x1="72778" y1="47556" x2="70667" y2="41667"/>
                        <a14:foregroundMark x1="71222" y1="42333" x2="71444" y2="43111"/>
                        <a14:foregroundMark x1="34778" y1="74778" x2="35333" y2="77889"/>
                        <a14:foregroundMark x1="55111" y1="75444" x2="54889" y2="77667"/>
                        <a14:foregroundMark x1="79556" y1="73778" x2="79444" y2="77222"/>
                        <a14:foregroundMark x1="50000" y1="93222" x2="50000" y2="93222"/>
                        <a14:foregroundMark x1="52889" y1="93778" x2="41778" y2="92667"/>
                        <a14:foregroundMark x1="31111" y1="74444" x2="31000" y2="81000"/>
                        <a14:foregroundMark x1="39333" y1="92556" x2="34333" y2="90444"/>
                        <a14:foregroundMark x1="93222" y1="50333" x2="92778" y2="50667"/>
                        <a14:foregroundMark x1="91778" y1="59444" x2="91778" y2="59444"/>
                        <a14:foregroundMark x1="91444" y1="62000" x2="91444" y2="62000"/>
                        <a14:foregroundMark x1="90444" y1="65556" x2="90444" y2="65556"/>
                        <a14:foregroundMark x1="88111" y1="69889" x2="88111" y2="69889"/>
                        <a14:foregroundMark x1="85333" y1="74778" x2="85333" y2="74778"/>
                        <a14:foregroundMark x1="82556" y1="78667" x2="82556" y2="78667"/>
                        <a14:foregroundMark x1="28333" y1="87667" x2="28333" y2="87667"/>
                        <a14:foregroundMark x1="12111" y1="70556" x2="12111" y2="70556"/>
                        <a14:foregroundMark x1="7333" y1="55556" x2="7333" y2="55556"/>
                      </a14:backgroundRemoval>
                    </a14:imgEffect>
                  </a14:imgLayer>
                </a14:imgProps>
              </a:ext>
              <a:ext uri="{28A0092B-C50C-407E-A947-70E740481C1C}">
                <a14:useLocalDpi xmlns:a14="http://schemas.microsoft.com/office/drawing/2010/main"/>
              </a:ext>
            </a:extLst>
          </a:blip>
          <a:stretch>
            <a:fillRect/>
          </a:stretch>
        </p:blipFill>
        <p:spPr>
          <a:xfrm>
            <a:off x="5092010" y="5201415"/>
            <a:ext cx="1071030" cy="1071030"/>
          </a:xfrm>
          <a:prstGeom prst="rect">
            <a:avLst/>
          </a:prstGeom>
        </p:spPr>
      </p:pic>
      <p:sp>
        <p:nvSpPr>
          <p:cNvPr id="41" name="TextBox 40">
            <a:extLst>
              <a:ext uri="{FF2B5EF4-FFF2-40B4-BE49-F238E27FC236}">
                <a16:creationId xmlns:a16="http://schemas.microsoft.com/office/drawing/2014/main" id="{FCC2032B-61B2-04A7-E012-2BD2650C2B54}"/>
              </a:ext>
            </a:extLst>
          </p:cNvPr>
          <p:cNvSpPr txBox="1"/>
          <p:nvPr userDrawn="1"/>
        </p:nvSpPr>
        <p:spPr>
          <a:xfrm>
            <a:off x="5257960" y="5626114"/>
            <a:ext cx="3245108" cy="646331"/>
          </a:xfrm>
          <a:prstGeom prst="rect">
            <a:avLst/>
          </a:prstGeom>
          <a:noFill/>
        </p:spPr>
        <p:txBody>
          <a:bodyPr wrap="square" rtlCol="0">
            <a:spAutoFit/>
          </a:bodyPr>
          <a:lstStyle/>
          <a:p>
            <a:pPr algn="r"/>
            <a:r>
              <a:rPr lang="en-US" sz="3600" b="1" dirty="0">
                <a:solidFill>
                  <a:schemeClr val="accent1"/>
                </a:solidFill>
                <a:effectLst>
                  <a:outerShdw blurRad="38100" dist="38100" dir="2700000" algn="tl">
                    <a:srgbClr val="000000">
                      <a:alpha val="43137"/>
                    </a:srgbClr>
                  </a:outerShdw>
                </a:effectLst>
                <a:latin typeface="+mn-lt"/>
              </a:rPr>
              <a:t>… and more</a:t>
            </a:r>
          </a:p>
        </p:txBody>
      </p:sp>
      <p:sp>
        <p:nvSpPr>
          <p:cNvPr id="49" name="Text Placeholder 48">
            <a:extLst>
              <a:ext uri="{FF2B5EF4-FFF2-40B4-BE49-F238E27FC236}">
                <a16:creationId xmlns:a16="http://schemas.microsoft.com/office/drawing/2014/main" id="{1BEC1AD1-31C9-6175-9CEB-6A19B0633A4D}"/>
              </a:ext>
            </a:extLst>
          </p:cNvPr>
          <p:cNvSpPr>
            <a:spLocks noGrp="1"/>
          </p:cNvSpPr>
          <p:nvPr>
            <p:ph type="body" sz="quarter" idx="10" hasCustomPrompt="1"/>
          </p:nvPr>
        </p:nvSpPr>
        <p:spPr>
          <a:xfrm>
            <a:off x="42913" y="302144"/>
            <a:ext cx="2238088" cy="620156"/>
          </a:xfrm>
          <a:prstGeom prst="rect">
            <a:avLst/>
          </a:prstGeom>
        </p:spPr>
        <p:txBody>
          <a:bodyPr/>
          <a:lstStyle>
            <a:lvl1pPr marL="0" indent="0">
              <a:buNone/>
              <a:defRPr sz="3600"/>
            </a:lvl1pPr>
          </a:lstStyle>
          <a:p>
            <a:r>
              <a:rPr lang="en-US" sz="3600" b="1" u="none" dirty="0">
                <a:solidFill>
                  <a:schemeClr val="accent1">
                    <a:lumMod val="75000"/>
                  </a:schemeClr>
                </a:solidFill>
                <a:effectLst>
                  <a:outerShdw blurRad="38100" dist="38100" dir="2700000" algn="tl">
                    <a:srgbClr val="000000">
                      <a:alpha val="43137"/>
                    </a:srgbClr>
                  </a:outerShdw>
                </a:effectLst>
              </a:rPr>
              <a:t>May 2024</a:t>
            </a:r>
          </a:p>
        </p:txBody>
      </p:sp>
    </p:spTree>
    <p:extLst>
      <p:ext uri="{BB962C8B-B14F-4D97-AF65-F5344CB8AC3E}">
        <p14:creationId xmlns:p14="http://schemas.microsoft.com/office/powerpoint/2010/main" val="126124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1" name="Arrow: Striped Right 40">
            <a:extLst>
              <a:ext uri="{FF2B5EF4-FFF2-40B4-BE49-F238E27FC236}">
                <a16:creationId xmlns:a16="http://schemas.microsoft.com/office/drawing/2014/main" id="{CFCF64D8-4D06-3639-5F7B-7281162D8705}"/>
              </a:ext>
            </a:extLst>
          </p:cNvPr>
          <p:cNvSpPr/>
          <p:nvPr userDrawn="1"/>
        </p:nvSpPr>
        <p:spPr>
          <a:xfrm>
            <a:off x="1059126" y="-291829"/>
            <a:ext cx="10966314" cy="1643974"/>
          </a:xfrm>
          <a:prstGeom prst="stripedRightArrow">
            <a:avLst>
              <a:gd name="adj1" fmla="val 44318"/>
              <a:gd name="adj2" fmla="val 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000" dirty="0"/>
          </a:p>
        </p:txBody>
      </p:sp>
      <p:sp>
        <p:nvSpPr>
          <p:cNvPr id="21" name="Text Placeholder 20">
            <a:extLst>
              <a:ext uri="{FF2B5EF4-FFF2-40B4-BE49-F238E27FC236}">
                <a16:creationId xmlns:a16="http://schemas.microsoft.com/office/drawing/2014/main" id="{97DC806F-6962-93F2-EAC5-53BDCC1EDB83}"/>
              </a:ext>
            </a:extLst>
          </p:cNvPr>
          <p:cNvSpPr>
            <a:spLocks noGrp="1"/>
          </p:cNvSpPr>
          <p:nvPr>
            <p:ph type="body" sz="quarter" idx="10" hasCustomPrompt="1"/>
          </p:nvPr>
        </p:nvSpPr>
        <p:spPr>
          <a:xfrm>
            <a:off x="67601" y="1307539"/>
            <a:ext cx="6008032"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lvl="0"/>
            <a:r>
              <a:rPr lang="en-US" dirty="0"/>
              <a:t>Examples include exercises, training events, involvement in major responses, lessons learned, challenges, etc.</a:t>
            </a:r>
          </a:p>
          <a:p>
            <a:pPr lvl="1"/>
            <a:r>
              <a:rPr lang="en-US" dirty="0"/>
              <a:t>Second level</a:t>
            </a:r>
          </a:p>
          <a:p>
            <a:pPr lvl="2"/>
            <a:r>
              <a:rPr lang="en-US" dirty="0"/>
              <a:t>Third level</a:t>
            </a:r>
          </a:p>
        </p:txBody>
      </p:sp>
      <p:sp>
        <p:nvSpPr>
          <p:cNvPr id="25" name="Title 24">
            <a:extLst>
              <a:ext uri="{FF2B5EF4-FFF2-40B4-BE49-F238E27FC236}">
                <a16:creationId xmlns:a16="http://schemas.microsoft.com/office/drawing/2014/main" id="{D800BF3D-F4BC-CAE5-B531-3A5D00CBAE4D}"/>
              </a:ext>
            </a:extLst>
          </p:cNvPr>
          <p:cNvSpPr>
            <a:spLocks noGrp="1"/>
          </p:cNvSpPr>
          <p:nvPr>
            <p:ph type="title" hasCustomPrompt="1"/>
          </p:nvPr>
        </p:nvSpPr>
        <p:spPr>
          <a:xfrm>
            <a:off x="1284482" y="238124"/>
            <a:ext cx="10740957" cy="666751"/>
          </a:xfrm>
          <a:prstGeom prst="rect">
            <a:avLst/>
          </a:prstGeom>
        </p:spPr>
        <p:txBody>
          <a:bodyPr/>
          <a:lstStyle>
            <a:lvl1pPr>
              <a:defRPr sz="4000" b="1">
                <a:solidFill>
                  <a:schemeClr val="bg1"/>
                </a:solidFill>
                <a:effectLst>
                  <a:outerShdw blurRad="38100" dist="38100" dir="2700000" algn="tl">
                    <a:srgbClr val="000000">
                      <a:alpha val="43137"/>
                    </a:srgbClr>
                  </a:outerShdw>
                </a:effectLst>
                <a:latin typeface="+mn-lt"/>
              </a:defRPr>
            </a:lvl1pPr>
          </a:lstStyle>
          <a:p>
            <a:r>
              <a:rPr lang="en-US" dirty="0"/>
              <a:t>[Agency Name] Report – May 2024</a:t>
            </a:r>
          </a:p>
        </p:txBody>
      </p:sp>
      <p:cxnSp>
        <p:nvCxnSpPr>
          <p:cNvPr id="32" name="Straight Connector 31">
            <a:extLst>
              <a:ext uri="{FF2B5EF4-FFF2-40B4-BE49-F238E27FC236}">
                <a16:creationId xmlns:a16="http://schemas.microsoft.com/office/drawing/2014/main" id="{4C1A62A6-5EC7-64D4-3A7E-F4C2C4EE2F85}"/>
              </a:ext>
            </a:extLst>
          </p:cNvPr>
          <p:cNvCxnSpPr>
            <a:cxnSpLocks/>
          </p:cNvCxnSpPr>
          <p:nvPr/>
        </p:nvCxnSpPr>
        <p:spPr>
          <a:xfrm>
            <a:off x="6138154" y="985446"/>
            <a:ext cx="0" cy="5852160"/>
          </a:xfrm>
          <a:prstGeom prst="line">
            <a:avLst/>
          </a:prstGeom>
          <a:ln w="28575">
            <a:solidFill>
              <a:schemeClr val="accent1">
                <a:lumMod val="75000"/>
              </a:schemeClr>
            </a:solidFill>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34" name="TextBox 33">
            <a:extLst>
              <a:ext uri="{FF2B5EF4-FFF2-40B4-BE49-F238E27FC236}">
                <a16:creationId xmlns:a16="http://schemas.microsoft.com/office/drawing/2014/main" id="{3887D565-9602-D06C-F418-47D6909585D9}"/>
              </a:ext>
            </a:extLst>
          </p:cNvPr>
          <p:cNvSpPr txBox="1"/>
          <p:nvPr userDrawn="1"/>
        </p:nvSpPr>
        <p:spPr>
          <a:xfrm>
            <a:off x="0" y="973085"/>
            <a:ext cx="6096000" cy="400110"/>
          </a:xfrm>
          <a:prstGeom prst="rect">
            <a:avLst/>
          </a:prstGeom>
          <a:noFill/>
        </p:spPr>
        <p:txBody>
          <a:bodyPr wrap="square" rtlCol="0">
            <a:spAutoFit/>
          </a:bodyPr>
          <a:lstStyle/>
          <a:p>
            <a:pPr algn="ctr"/>
            <a:r>
              <a:rPr lang="en-US" sz="2000" b="1" u="sng" dirty="0">
                <a:solidFill>
                  <a:schemeClr val="accent1">
                    <a:lumMod val="75000"/>
                  </a:schemeClr>
                </a:solidFill>
                <a:effectLst>
                  <a:outerShdw blurRad="38100" dist="38100" dir="2700000" algn="tl">
                    <a:srgbClr val="000000">
                      <a:alpha val="43137"/>
                    </a:srgbClr>
                  </a:outerShdw>
                </a:effectLst>
              </a:rPr>
              <a:t>Significant Updates Pertinent to RRT3</a:t>
            </a:r>
          </a:p>
        </p:txBody>
      </p:sp>
      <p:sp>
        <p:nvSpPr>
          <p:cNvPr id="36" name="TextBox 35">
            <a:extLst>
              <a:ext uri="{FF2B5EF4-FFF2-40B4-BE49-F238E27FC236}">
                <a16:creationId xmlns:a16="http://schemas.microsoft.com/office/drawing/2014/main" id="{F11B1977-1121-D0C9-F6F0-ED44094650B1}"/>
              </a:ext>
            </a:extLst>
          </p:cNvPr>
          <p:cNvSpPr txBox="1"/>
          <p:nvPr userDrawn="1"/>
        </p:nvSpPr>
        <p:spPr>
          <a:xfrm>
            <a:off x="6186793" y="980595"/>
            <a:ext cx="6001966" cy="400110"/>
          </a:xfrm>
          <a:prstGeom prst="rect">
            <a:avLst/>
          </a:prstGeom>
          <a:noFill/>
        </p:spPr>
        <p:txBody>
          <a:bodyPr wrap="square" rtlCol="0">
            <a:spAutoFit/>
          </a:bodyPr>
          <a:lstStyle/>
          <a:p>
            <a:pPr algn="ctr"/>
            <a:r>
              <a:rPr lang="en-US" sz="2000" b="1" u="sng" dirty="0">
                <a:solidFill>
                  <a:schemeClr val="accent1">
                    <a:lumMod val="75000"/>
                  </a:schemeClr>
                </a:solidFill>
                <a:effectLst>
                  <a:outerShdw blurRad="38100" dist="38100" dir="2700000" algn="tl">
                    <a:srgbClr val="000000">
                      <a:alpha val="43137"/>
                    </a:srgbClr>
                  </a:outerShdw>
                </a:effectLst>
              </a:rPr>
              <a:t>Agency or Organizational Updates</a:t>
            </a:r>
          </a:p>
        </p:txBody>
      </p:sp>
      <p:grpSp>
        <p:nvGrpSpPr>
          <p:cNvPr id="38" name="Group 37">
            <a:extLst>
              <a:ext uri="{FF2B5EF4-FFF2-40B4-BE49-F238E27FC236}">
                <a16:creationId xmlns:a16="http://schemas.microsoft.com/office/drawing/2014/main" id="{95C2B3A4-4F78-A497-EDDC-8B57E4B9D52F}"/>
              </a:ext>
            </a:extLst>
          </p:cNvPr>
          <p:cNvGrpSpPr/>
          <p:nvPr userDrawn="1"/>
        </p:nvGrpSpPr>
        <p:grpSpPr>
          <a:xfrm>
            <a:off x="6636" y="143236"/>
            <a:ext cx="929118" cy="759019"/>
            <a:chOff x="55276" y="143236"/>
            <a:chExt cx="929118" cy="759019"/>
          </a:xfrm>
          <a:effectLst>
            <a:outerShdw blurRad="50800" dist="38100" dir="2700000" algn="tl" rotWithShape="0">
              <a:prstClr val="black">
                <a:alpha val="40000"/>
              </a:prstClr>
            </a:outerShdw>
          </a:effectLst>
        </p:grpSpPr>
        <p:pic>
          <p:nvPicPr>
            <p:cNvPr id="39" name="Picture 38">
              <a:extLst>
                <a:ext uri="{FF2B5EF4-FFF2-40B4-BE49-F238E27FC236}">
                  <a16:creationId xmlns:a16="http://schemas.microsoft.com/office/drawing/2014/main" id="{7CE1E096-225D-F4B3-F925-B516060FB8F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40" name="TextBox 39">
              <a:extLst>
                <a:ext uri="{FF2B5EF4-FFF2-40B4-BE49-F238E27FC236}">
                  <a16:creationId xmlns:a16="http://schemas.microsoft.com/office/drawing/2014/main" id="{22962179-530C-E455-C408-41AEE06BC366}"/>
                </a:ext>
              </a:extLst>
            </p:cNvPr>
            <p:cNvSpPr txBox="1"/>
            <p:nvPr/>
          </p:nvSpPr>
          <p:spPr>
            <a:xfrm>
              <a:off x="330742" y="172869"/>
              <a:ext cx="564450" cy="307777"/>
            </a:xfrm>
            <a:prstGeom prst="rect">
              <a:avLst/>
            </a:prstGeom>
            <a:noFill/>
          </p:spPr>
          <p:txBody>
            <a:bodyPr wrap="none" rtlCol="0">
              <a:spAutoFit/>
            </a:bodyPr>
            <a:lstStyle/>
            <a:p>
              <a:r>
                <a:rPr lang="en-US" sz="1400" b="1" dirty="0">
                  <a:solidFill>
                    <a:schemeClr val="accent1">
                      <a:lumMod val="75000"/>
                    </a:schemeClr>
                  </a:solidFill>
                </a:rPr>
                <a:t>RRT3</a:t>
              </a:r>
            </a:p>
          </p:txBody>
        </p:sp>
      </p:grpSp>
      <p:sp>
        <p:nvSpPr>
          <p:cNvPr id="42" name="Text Placeholder 20">
            <a:extLst>
              <a:ext uri="{FF2B5EF4-FFF2-40B4-BE49-F238E27FC236}">
                <a16:creationId xmlns:a16="http://schemas.microsoft.com/office/drawing/2014/main" id="{29C5FD8B-FA08-58F8-E7B4-80F0D937A0C9}"/>
              </a:ext>
            </a:extLst>
          </p:cNvPr>
          <p:cNvSpPr>
            <a:spLocks noGrp="1"/>
          </p:cNvSpPr>
          <p:nvPr>
            <p:ph type="body" sz="quarter" idx="14" hasCustomPrompt="1"/>
          </p:nvPr>
        </p:nvSpPr>
        <p:spPr>
          <a:xfrm>
            <a:off x="6216399" y="1307539"/>
            <a:ext cx="5972359"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marL="228600" marR="0" lvl="0" indent="-22860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lang="en-US" dirty="0"/>
              <a:t>Policy changes or updates, organizational changes, new/departing personnel, etc. </a:t>
            </a:r>
          </a:p>
          <a:p>
            <a:pPr marL="685800" marR="0" lvl="1" indent="-22860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lang="en-US" dirty="0"/>
              <a:t>Second level</a:t>
            </a:r>
          </a:p>
          <a:p>
            <a:pPr lvl="2"/>
            <a:r>
              <a:rPr lang="en-US" dirty="0"/>
              <a:t>Third level</a:t>
            </a:r>
          </a:p>
        </p:txBody>
      </p:sp>
    </p:spTree>
    <p:extLst>
      <p:ext uri="{BB962C8B-B14F-4D97-AF65-F5344CB8AC3E}">
        <p14:creationId xmlns:p14="http://schemas.microsoft.com/office/powerpoint/2010/main" val="1239785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Arrow: Striped Right 8">
            <a:extLst>
              <a:ext uri="{FF2B5EF4-FFF2-40B4-BE49-F238E27FC236}">
                <a16:creationId xmlns:a16="http://schemas.microsoft.com/office/drawing/2014/main" id="{838B1EC0-DDC9-077D-2583-36DBE7F61B26}"/>
              </a:ext>
            </a:extLst>
          </p:cNvPr>
          <p:cNvSpPr/>
          <p:nvPr userDrawn="1"/>
        </p:nvSpPr>
        <p:spPr>
          <a:xfrm>
            <a:off x="1059126" y="-291829"/>
            <a:ext cx="10966314" cy="1643974"/>
          </a:xfrm>
          <a:prstGeom prst="stripedRightArrow">
            <a:avLst>
              <a:gd name="adj1" fmla="val 44318"/>
              <a:gd name="adj2" fmla="val 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4000" dirty="0"/>
          </a:p>
        </p:txBody>
      </p:sp>
      <p:sp>
        <p:nvSpPr>
          <p:cNvPr id="3" name="Title 24">
            <a:extLst>
              <a:ext uri="{FF2B5EF4-FFF2-40B4-BE49-F238E27FC236}">
                <a16:creationId xmlns:a16="http://schemas.microsoft.com/office/drawing/2014/main" id="{E7C8F5E6-B9BC-9C4A-0002-FAD8C6E8AE9F}"/>
              </a:ext>
            </a:extLst>
          </p:cNvPr>
          <p:cNvSpPr>
            <a:spLocks noGrp="1"/>
          </p:cNvSpPr>
          <p:nvPr>
            <p:ph type="title" hasCustomPrompt="1"/>
          </p:nvPr>
        </p:nvSpPr>
        <p:spPr>
          <a:xfrm>
            <a:off x="1284482" y="238124"/>
            <a:ext cx="10740957" cy="666751"/>
          </a:xfrm>
          <a:prstGeom prst="rect">
            <a:avLst/>
          </a:prstGeom>
        </p:spPr>
        <p:txBody>
          <a:bodyPr/>
          <a:lstStyle>
            <a:lvl1pPr>
              <a:defRPr sz="4000" b="1">
                <a:solidFill>
                  <a:schemeClr val="bg1"/>
                </a:solidFill>
                <a:effectLst>
                  <a:outerShdw blurRad="38100" dist="38100" dir="2700000" algn="tl">
                    <a:srgbClr val="000000">
                      <a:alpha val="43137"/>
                    </a:srgbClr>
                  </a:outerShdw>
                </a:effectLst>
                <a:latin typeface="+mn-lt"/>
              </a:defRPr>
            </a:lvl1pPr>
          </a:lstStyle>
          <a:p>
            <a:r>
              <a:rPr lang="en-US" dirty="0"/>
              <a:t>[Agency Name] Report – May 2024</a:t>
            </a:r>
          </a:p>
        </p:txBody>
      </p:sp>
      <p:sp>
        <p:nvSpPr>
          <p:cNvPr id="5" name="Picture Placeholder 4">
            <a:extLst>
              <a:ext uri="{FF2B5EF4-FFF2-40B4-BE49-F238E27FC236}">
                <a16:creationId xmlns:a16="http://schemas.microsoft.com/office/drawing/2014/main" id="{EABD735C-D130-0996-10CF-962A8B3916BB}"/>
              </a:ext>
            </a:extLst>
          </p:cNvPr>
          <p:cNvSpPr>
            <a:spLocks noGrp="1"/>
          </p:cNvSpPr>
          <p:nvPr>
            <p:ph type="pic" sz="quarter" idx="10" hasCustomPrompt="1"/>
          </p:nvPr>
        </p:nvSpPr>
        <p:spPr>
          <a:xfrm>
            <a:off x="419100" y="1209675"/>
            <a:ext cx="11353800" cy="5410200"/>
          </a:xfrm>
          <a:prstGeom prst="rect">
            <a:avLst/>
          </a:prstGeom>
        </p:spPr>
        <p:txBody>
          <a:bodyPr anchor="ctr"/>
          <a:lstStyle>
            <a:lvl1pPr marL="0" indent="0" algn="ctr">
              <a:buNone/>
              <a:defRPr>
                <a:solidFill>
                  <a:schemeClr val="tx2">
                    <a:lumMod val="60000"/>
                    <a:lumOff val="40000"/>
                  </a:schemeClr>
                </a:solidFill>
              </a:defRPr>
            </a:lvl1pPr>
          </a:lstStyle>
          <a:p>
            <a:r>
              <a:rPr lang="en-US" dirty="0"/>
              <a:t>Insert photos if desired</a:t>
            </a:r>
          </a:p>
        </p:txBody>
      </p:sp>
      <p:grpSp>
        <p:nvGrpSpPr>
          <p:cNvPr id="6" name="Group 5">
            <a:extLst>
              <a:ext uri="{FF2B5EF4-FFF2-40B4-BE49-F238E27FC236}">
                <a16:creationId xmlns:a16="http://schemas.microsoft.com/office/drawing/2014/main" id="{03056F4E-FAEF-2A3F-7BF2-82A280D552CD}"/>
              </a:ext>
            </a:extLst>
          </p:cNvPr>
          <p:cNvGrpSpPr/>
          <p:nvPr userDrawn="1"/>
        </p:nvGrpSpPr>
        <p:grpSpPr>
          <a:xfrm>
            <a:off x="6636" y="143236"/>
            <a:ext cx="929118" cy="759019"/>
            <a:chOff x="55276" y="143236"/>
            <a:chExt cx="929118" cy="759019"/>
          </a:xfrm>
          <a:effectLst>
            <a:outerShdw blurRad="50800" dist="38100" dir="2700000" algn="tl" rotWithShape="0">
              <a:prstClr val="black">
                <a:alpha val="40000"/>
              </a:prstClr>
            </a:outerShdw>
          </a:effectLst>
        </p:grpSpPr>
        <p:pic>
          <p:nvPicPr>
            <p:cNvPr id="7" name="Picture 6">
              <a:extLst>
                <a:ext uri="{FF2B5EF4-FFF2-40B4-BE49-F238E27FC236}">
                  <a16:creationId xmlns:a16="http://schemas.microsoft.com/office/drawing/2014/main" id="{653BCAC2-3174-CF14-A38C-3C845829C94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8" name="TextBox 7">
              <a:extLst>
                <a:ext uri="{FF2B5EF4-FFF2-40B4-BE49-F238E27FC236}">
                  <a16:creationId xmlns:a16="http://schemas.microsoft.com/office/drawing/2014/main" id="{80AAF547-F4D6-A92E-6BDB-319BE8BBEF72}"/>
                </a:ext>
              </a:extLst>
            </p:cNvPr>
            <p:cNvSpPr txBox="1"/>
            <p:nvPr/>
          </p:nvSpPr>
          <p:spPr>
            <a:xfrm>
              <a:off x="330742" y="172869"/>
              <a:ext cx="564450" cy="307777"/>
            </a:xfrm>
            <a:prstGeom prst="rect">
              <a:avLst/>
            </a:prstGeom>
            <a:noFill/>
          </p:spPr>
          <p:txBody>
            <a:bodyPr wrap="none" rtlCol="0">
              <a:spAutoFit/>
            </a:bodyPr>
            <a:lstStyle/>
            <a:p>
              <a:r>
                <a:rPr lang="en-US" sz="1400" b="1" dirty="0">
                  <a:solidFill>
                    <a:schemeClr val="accent1">
                      <a:lumMod val="75000"/>
                    </a:schemeClr>
                  </a:solidFill>
                </a:rPr>
                <a:t>RRT3</a:t>
              </a:r>
            </a:p>
          </p:txBody>
        </p:sp>
      </p:grpSp>
    </p:spTree>
    <p:extLst>
      <p:ext uri="{BB962C8B-B14F-4D97-AF65-F5344CB8AC3E}">
        <p14:creationId xmlns:p14="http://schemas.microsoft.com/office/powerpoint/2010/main" val="114840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30"/>
        <p:cNvGrpSpPr/>
        <p:nvPr/>
      </p:nvGrpSpPr>
      <p:grpSpPr>
        <a:xfrm>
          <a:off x="0" y="0"/>
          <a:ext cx="0" cy="0"/>
          <a:chOff x="0" y="0"/>
          <a:chExt cx="0" cy="0"/>
        </a:xfrm>
      </p:grpSpPr>
      <p:sp>
        <p:nvSpPr>
          <p:cNvPr id="31" name="Google Shape;31;p6"/>
          <p:cNvSpPr/>
          <p:nvPr/>
        </p:nvSpPr>
        <p:spPr>
          <a:xfrm>
            <a:off x="1059126" y="-291829"/>
            <a:ext cx="10966314" cy="1643974"/>
          </a:xfrm>
          <a:prstGeom prst="stripedRightArrow">
            <a:avLst>
              <a:gd name="adj1" fmla="val 44318"/>
              <a:gd name="adj2" fmla="val 0"/>
            </a:avLst>
          </a:prstGeom>
          <a:gradFill>
            <a:gsLst>
              <a:gs pos="0">
                <a:srgbClr val="B592CC"/>
              </a:gs>
              <a:gs pos="50000">
                <a:srgbClr val="AD80C9"/>
              </a:gs>
              <a:gs pos="100000">
                <a:srgbClr val="996CB4"/>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32" name="Google Shape;32;p6"/>
          <p:cNvSpPr txBox="1">
            <a:spLocks noGrp="1"/>
          </p:cNvSpPr>
          <p:nvPr>
            <p:ph type="body" idx="1"/>
          </p:nvPr>
        </p:nvSpPr>
        <p:spPr>
          <a:xfrm>
            <a:off x="67601" y="1307539"/>
            <a:ext cx="6008032" cy="917575"/>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0"/>
              </a:spcBef>
              <a:spcAft>
                <a:spcPts val="0"/>
              </a:spcAft>
              <a:buClr>
                <a:srgbClr val="374041"/>
              </a:buClr>
              <a:buSzPts val="2000"/>
              <a:buFont typeface="Arial"/>
              <a:buChar char="•"/>
              <a:defRPr sz="2000" b="0" i="0" u="none" strike="noStrike" cap="none">
                <a:solidFill>
                  <a:srgbClr val="374041"/>
                </a:solidFill>
                <a:latin typeface="Calibri"/>
                <a:ea typeface="Calibri"/>
                <a:cs typeface="Calibri"/>
                <a:sym typeface="Calibri"/>
              </a:defRPr>
            </a:lvl1pPr>
            <a:lvl2pPr marL="914400" marR="0" lvl="1" indent="-342900" algn="l" rtl="0">
              <a:lnSpc>
                <a:spcPct val="90000"/>
              </a:lnSpc>
              <a:spcBef>
                <a:spcPts val="200"/>
              </a:spcBef>
              <a:spcAft>
                <a:spcPts val="0"/>
              </a:spcAft>
              <a:buClr>
                <a:srgbClr val="374041"/>
              </a:buClr>
              <a:buSzPts val="1800"/>
              <a:buFont typeface="Courier New"/>
              <a:buChar char="o"/>
              <a:defRPr sz="1800" b="0" i="0" u="none" strike="noStrike" cap="none">
                <a:solidFill>
                  <a:srgbClr val="374041"/>
                </a:solidFill>
                <a:latin typeface="Calibri"/>
                <a:ea typeface="Calibri"/>
                <a:cs typeface="Calibri"/>
                <a:sym typeface="Calibri"/>
              </a:defRPr>
            </a:lvl2pPr>
            <a:lvl3pPr marL="1371600" marR="0" lvl="2" indent="-342900" algn="l" rtl="0">
              <a:lnSpc>
                <a:spcPct val="90000"/>
              </a:lnSpc>
              <a:spcBef>
                <a:spcPts val="200"/>
              </a:spcBef>
              <a:spcAft>
                <a:spcPts val="0"/>
              </a:spcAft>
              <a:buClr>
                <a:srgbClr val="374041"/>
              </a:buClr>
              <a:buSzPts val="1800"/>
              <a:buFont typeface="Noto Sans Symbols"/>
              <a:buChar char="⮚"/>
              <a:defRPr sz="1800" b="0" i="0" u="none" strike="noStrike" cap="none">
                <a:solidFill>
                  <a:srgbClr val="37404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374041"/>
              </a:buClr>
              <a:buSzPts val="1600"/>
              <a:buFont typeface="Arial"/>
              <a:buChar char="•"/>
              <a:defRPr sz="1600" b="0" i="0" u="none" strike="noStrike" cap="none">
                <a:solidFill>
                  <a:srgbClr val="37404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374041"/>
              </a:buClr>
              <a:buSzPts val="1600"/>
              <a:buFont typeface="Arial"/>
              <a:buChar char="•"/>
              <a:defRPr sz="1600" b="0" i="0" u="none" strike="noStrike" cap="none">
                <a:solidFill>
                  <a:srgbClr val="37404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6"/>
          <p:cNvSpPr txBox="1">
            <a:spLocks noGrp="1"/>
          </p:cNvSpPr>
          <p:nvPr>
            <p:ph type="title"/>
          </p:nvPr>
        </p:nvSpPr>
        <p:spPr>
          <a:xfrm>
            <a:off x="1284482" y="238124"/>
            <a:ext cx="10740957" cy="66675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000"/>
              <a:buFont typeface="Calibri"/>
              <a:buNone/>
              <a:defRPr sz="40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34" name="Google Shape;34;p6"/>
          <p:cNvCxnSpPr/>
          <p:nvPr/>
        </p:nvCxnSpPr>
        <p:spPr>
          <a:xfrm>
            <a:off x="6138154" y="985446"/>
            <a:ext cx="0" cy="5852160"/>
          </a:xfrm>
          <a:prstGeom prst="straightConnector1">
            <a:avLst/>
          </a:prstGeom>
          <a:noFill/>
          <a:ln w="28575" cap="flat" cmpd="sng">
            <a:solidFill>
              <a:srgbClr val="864EA9"/>
            </a:solidFill>
            <a:prstDash val="solid"/>
            <a:miter lim="800000"/>
            <a:headEnd type="none" w="sm" len="sm"/>
            <a:tailEnd type="none" w="sm" len="sm"/>
          </a:ln>
          <a:effectLst>
            <a:outerShdw blurRad="50800" dist="38100" dir="2700000" algn="tl" rotWithShape="0">
              <a:srgbClr val="000000">
                <a:alpha val="40000"/>
              </a:srgbClr>
            </a:outerShdw>
          </a:effectLst>
        </p:spPr>
      </p:cxnSp>
      <p:sp>
        <p:nvSpPr>
          <p:cNvPr id="35" name="Google Shape;35;p6"/>
          <p:cNvSpPr txBox="1"/>
          <p:nvPr/>
        </p:nvSpPr>
        <p:spPr>
          <a:xfrm>
            <a:off x="0" y="973085"/>
            <a:ext cx="6096000"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u="sng">
                <a:solidFill>
                  <a:srgbClr val="864EA9"/>
                </a:solidFill>
                <a:latin typeface="Calibri"/>
                <a:ea typeface="Calibri"/>
                <a:cs typeface="Calibri"/>
                <a:sym typeface="Calibri"/>
              </a:rPr>
              <a:t>Significant Updates Pertinent to RRT3</a:t>
            </a:r>
            <a:endParaRPr/>
          </a:p>
        </p:txBody>
      </p:sp>
      <p:sp>
        <p:nvSpPr>
          <p:cNvPr id="36" name="Google Shape;36;p6"/>
          <p:cNvSpPr txBox="1"/>
          <p:nvPr/>
        </p:nvSpPr>
        <p:spPr>
          <a:xfrm>
            <a:off x="6186793" y="980595"/>
            <a:ext cx="600196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u="sng">
                <a:solidFill>
                  <a:srgbClr val="864EA9"/>
                </a:solidFill>
                <a:latin typeface="Calibri"/>
                <a:ea typeface="Calibri"/>
                <a:cs typeface="Calibri"/>
                <a:sym typeface="Calibri"/>
              </a:rPr>
              <a:t>Agency or Organizational Updates</a:t>
            </a:r>
            <a:endParaRPr/>
          </a:p>
        </p:txBody>
      </p:sp>
      <p:grpSp>
        <p:nvGrpSpPr>
          <p:cNvPr id="37" name="Google Shape;37;p6"/>
          <p:cNvGrpSpPr/>
          <p:nvPr/>
        </p:nvGrpSpPr>
        <p:grpSpPr>
          <a:xfrm>
            <a:off x="-58368" y="60044"/>
            <a:ext cx="1059125" cy="925402"/>
            <a:chOff x="-9728" y="60044"/>
            <a:chExt cx="1059125" cy="925402"/>
          </a:xfrm>
        </p:grpSpPr>
        <p:pic>
          <p:nvPicPr>
            <p:cNvPr id="38" name="Google Shape;38;p6"/>
            <p:cNvPicPr preferRelativeResize="0"/>
            <p:nvPr/>
          </p:nvPicPr>
          <p:blipFill rotWithShape="1">
            <a:blip r:embed="rId2">
              <a:alphaModFix/>
            </a:blip>
            <a:srcRect/>
            <a:stretch/>
          </p:blipFill>
          <p:spPr>
            <a:xfrm rot="-673675">
              <a:off x="55276" y="143236"/>
              <a:ext cx="929118" cy="759019"/>
            </a:xfrm>
            <a:prstGeom prst="rect">
              <a:avLst/>
            </a:prstGeom>
            <a:noFill/>
            <a:ln>
              <a:noFill/>
            </a:ln>
          </p:spPr>
        </p:pic>
        <p:sp>
          <p:nvSpPr>
            <p:cNvPr id="39" name="Google Shape;39;p6"/>
            <p:cNvSpPr txBox="1"/>
            <p:nvPr/>
          </p:nvSpPr>
          <p:spPr>
            <a:xfrm>
              <a:off x="330742" y="172869"/>
              <a:ext cx="564450" cy="307777"/>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rgbClr val="864EA9"/>
                  </a:solidFill>
                  <a:latin typeface="Calibri"/>
                  <a:ea typeface="Calibri"/>
                  <a:cs typeface="Calibri"/>
                  <a:sym typeface="Calibri"/>
                </a:rPr>
                <a:t>RRT3</a:t>
              </a:r>
              <a:endParaRPr/>
            </a:p>
          </p:txBody>
        </p:sp>
      </p:grpSp>
      <p:sp>
        <p:nvSpPr>
          <p:cNvPr id="40" name="Google Shape;40;p6"/>
          <p:cNvSpPr txBox="1">
            <a:spLocks noGrp="1"/>
          </p:cNvSpPr>
          <p:nvPr>
            <p:ph type="body" idx="2"/>
          </p:nvPr>
        </p:nvSpPr>
        <p:spPr>
          <a:xfrm>
            <a:off x="6216399" y="1307539"/>
            <a:ext cx="5972359" cy="917575"/>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0"/>
              </a:spcBef>
              <a:spcAft>
                <a:spcPts val="0"/>
              </a:spcAft>
              <a:buClr>
                <a:srgbClr val="374041"/>
              </a:buClr>
              <a:buSzPts val="2000"/>
              <a:buFont typeface="Arial"/>
              <a:buChar char="•"/>
              <a:defRPr sz="2000" b="0" i="0" u="none" strike="noStrike" cap="none">
                <a:solidFill>
                  <a:srgbClr val="374041"/>
                </a:solidFill>
                <a:latin typeface="Calibri"/>
                <a:ea typeface="Calibri"/>
                <a:cs typeface="Calibri"/>
                <a:sym typeface="Calibri"/>
              </a:defRPr>
            </a:lvl1pPr>
            <a:lvl2pPr marL="914400" marR="0" lvl="1" indent="-342900" algn="l" rtl="0">
              <a:lnSpc>
                <a:spcPct val="90000"/>
              </a:lnSpc>
              <a:spcBef>
                <a:spcPts val="200"/>
              </a:spcBef>
              <a:spcAft>
                <a:spcPts val="0"/>
              </a:spcAft>
              <a:buClr>
                <a:srgbClr val="374041"/>
              </a:buClr>
              <a:buSzPts val="1800"/>
              <a:buFont typeface="Courier New"/>
              <a:buChar char="o"/>
              <a:defRPr sz="1800" b="0" i="0" u="none" strike="noStrike" cap="none">
                <a:solidFill>
                  <a:srgbClr val="374041"/>
                </a:solidFill>
                <a:latin typeface="Calibri"/>
                <a:ea typeface="Calibri"/>
                <a:cs typeface="Calibri"/>
                <a:sym typeface="Calibri"/>
              </a:defRPr>
            </a:lvl2pPr>
            <a:lvl3pPr marL="1371600" marR="0" lvl="2" indent="-342900" algn="l" rtl="0">
              <a:lnSpc>
                <a:spcPct val="90000"/>
              </a:lnSpc>
              <a:spcBef>
                <a:spcPts val="200"/>
              </a:spcBef>
              <a:spcAft>
                <a:spcPts val="0"/>
              </a:spcAft>
              <a:buClr>
                <a:srgbClr val="374041"/>
              </a:buClr>
              <a:buSzPts val="1800"/>
              <a:buFont typeface="Noto Sans Symbols"/>
              <a:buChar char="⮚"/>
              <a:defRPr sz="1800" b="0" i="0" u="none" strike="noStrike" cap="none">
                <a:solidFill>
                  <a:srgbClr val="37404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374041"/>
              </a:buClr>
              <a:buSzPts val="1600"/>
              <a:buFont typeface="Arial"/>
              <a:buChar char="•"/>
              <a:defRPr sz="1600" b="0" i="0" u="none" strike="noStrike" cap="none">
                <a:solidFill>
                  <a:srgbClr val="37404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374041"/>
              </a:buClr>
              <a:buSzPts val="1600"/>
              <a:buFont typeface="Arial"/>
              <a:buChar char="•"/>
              <a:defRPr sz="1600" b="0" i="0" u="none" strike="noStrike" cap="none">
                <a:solidFill>
                  <a:srgbClr val="37404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12550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1_Custom Layout">
    <p:spTree>
      <p:nvGrpSpPr>
        <p:cNvPr id="1" name="Shape 41"/>
        <p:cNvGrpSpPr/>
        <p:nvPr/>
      </p:nvGrpSpPr>
      <p:grpSpPr>
        <a:xfrm>
          <a:off x="0" y="0"/>
          <a:ext cx="0" cy="0"/>
          <a:chOff x="0" y="0"/>
          <a:chExt cx="0" cy="0"/>
        </a:xfrm>
      </p:grpSpPr>
      <p:sp>
        <p:nvSpPr>
          <p:cNvPr id="42" name="Google Shape;42;p7"/>
          <p:cNvSpPr/>
          <p:nvPr/>
        </p:nvSpPr>
        <p:spPr>
          <a:xfrm>
            <a:off x="1059126" y="-291829"/>
            <a:ext cx="10966314" cy="1643974"/>
          </a:xfrm>
          <a:prstGeom prst="stripedRightArrow">
            <a:avLst>
              <a:gd name="adj1" fmla="val 44318"/>
              <a:gd name="adj2" fmla="val 0"/>
            </a:avLst>
          </a:prstGeom>
          <a:gradFill>
            <a:gsLst>
              <a:gs pos="0">
                <a:srgbClr val="B592CC"/>
              </a:gs>
              <a:gs pos="50000">
                <a:srgbClr val="AD80C9"/>
              </a:gs>
              <a:gs pos="100000">
                <a:srgbClr val="996CB4"/>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4000">
              <a:solidFill>
                <a:schemeClr val="lt1"/>
              </a:solidFill>
              <a:latin typeface="Calibri"/>
              <a:ea typeface="Calibri"/>
              <a:cs typeface="Calibri"/>
              <a:sym typeface="Calibri"/>
            </a:endParaRPr>
          </a:p>
        </p:txBody>
      </p:sp>
      <p:sp>
        <p:nvSpPr>
          <p:cNvPr id="43" name="Google Shape;43;p7"/>
          <p:cNvSpPr txBox="1">
            <a:spLocks noGrp="1"/>
          </p:cNvSpPr>
          <p:nvPr>
            <p:ph type="title"/>
          </p:nvPr>
        </p:nvSpPr>
        <p:spPr>
          <a:xfrm>
            <a:off x="1284482" y="238124"/>
            <a:ext cx="10740957" cy="66675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000"/>
              <a:buFont typeface="Calibri"/>
              <a:buNone/>
              <a:defRPr sz="40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 name="Google Shape;44;p7"/>
          <p:cNvSpPr>
            <a:spLocks noGrp="1"/>
          </p:cNvSpPr>
          <p:nvPr>
            <p:ph type="pic" idx="2"/>
          </p:nvPr>
        </p:nvSpPr>
        <p:spPr>
          <a:xfrm>
            <a:off x="419100" y="1209675"/>
            <a:ext cx="11353800" cy="5410200"/>
          </a:xfrm>
          <a:prstGeom prst="rect">
            <a:avLst/>
          </a:prstGeom>
          <a:noFill/>
          <a:ln>
            <a:noFill/>
          </a:ln>
        </p:spPr>
      </p:sp>
      <p:grpSp>
        <p:nvGrpSpPr>
          <p:cNvPr id="45" name="Google Shape;45;p7"/>
          <p:cNvGrpSpPr/>
          <p:nvPr/>
        </p:nvGrpSpPr>
        <p:grpSpPr>
          <a:xfrm>
            <a:off x="-58368" y="60044"/>
            <a:ext cx="1059125" cy="925402"/>
            <a:chOff x="-9728" y="60044"/>
            <a:chExt cx="1059125" cy="925402"/>
          </a:xfrm>
        </p:grpSpPr>
        <p:pic>
          <p:nvPicPr>
            <p:cNvPr id="46" name="Google Shape;46;p7"/>
            <p:cNvPicPr preferRelativeResize="0"/>
            <p:nvPr/>
          </p:nvPicPr>
          <p:blipFill rotWithShape="1">
            <a:blip r:embed="rId2">
              <a:alphaModFix/>
            </a:blip>
            <a:srcRect/>
            <a:stretch/>
          </p:blipFill>
          <p:spPr>
            <a:xfrm rot="-673675">
              <a:off x="55276" y="143236"/>
              <a:ext cx="929118" cy="759019"/>
            </a:xfrm>
            <a:prstGeom prst="rect">
              <a:avLst/>
            </a:prstGeom>
            <a:noFill/>
            <a:ln>
              <a:noFill/>
            </a:ln>
          </p:spPr>
        </p:pic>
        <p:sp>
          <p:nvSpPr>
            <p:cNvPr id="47" name="Google Shape;47;p7"/>
            <p:cNvSpPr txBox="1"/>
            <p:nvPr/>
          </p:nvSpPr>
          <p:spPr>
            <a:xfrm>
              <a:off x="330742" y="172869"/>
              <a:ext cx="564450" cy="307777"/>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rgbClr val="864EA9"/>
                  </a:solidFill>
                  <a:latin typeface="Calibri"/>
                  <a:ea typeface="Calibri"/>
                  <a:cs typeface="Calibri"/>
                  <a:sym typeface="Calibri"/>
                </a:rPr>
                <a:t>RRT3</a:t>
              </a:r>
              <a:endParaRPr/>
            </a:p>
          </p:txBody>
        </p:sp>
      </p:grpSp>
    </p:spTree>
    <p:extLst>
      <p:ext uri="{BB962C8B-B14F-4D97-AF65-F5344CB8AC3E}">
        <p14:creationId xmlns:p14="http://schemas.microsoft.com/office/powerpoint/2010/main" val="10429064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56000">
              <a:schemeClr val="accent1">
                <a:lumMod val="45000"/>
                <a:lumOff val="55000"/>
              </a:schemeClr>
            </a:gs>
            <a:gs pos="53000">
              <a:schemeClr val="accent1">
                <a:lumMod val="45000"/>
                <a:lumOff val="55000"/>
              </a:schemeClr>
            </a:gs>
            <a:gs pos="100000">
              <a:schemeClr val="accent1">
                <a:alpha val="65000"/>
                <a:lumMod val="23000"/>
                <a:lumOff val="77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3441022"/>
      </p:ext>
    </p:extLst>
  </p:cSld>
  <p:clrMap bg1="lt1" tx1="dk1" bg2="lt2" tx2="dk2" accent1="accent1" accent2="accent2" accent3="accent3" accent4="accent4" accent5="accent5" accent6="accent6" hlink="hlink" folHlink="folHlink"/>
  <p:sldLayoutIdLst>
    <p:sldLayoutId id="2147483729" r:id="rId1"/>
    <p:sldLayoutId id="2147483732" r:id="rId2"/>
    <p:sldLayoutId id="2147483733" r:id="rId3"/>
    <p:sldLayoutId id="2147483734" r:id="rId4"/>
    <p:sldLayoutId id="214748373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ab79@cdc.go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esponse.restoration.noaa.gov/cameo-data-manager"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s://content.govdelivery.com/accounts/USNOAANOS/bulletins/3c00d48" TargetMode="External"/><Relationship Id="rId5" Type="http://schemas.openxmlformats.org/officeDocument/2006/relationships/hyperlink" Target="https://response.restoration.noaa.gov/cameosuite" TargetMode="External"/><Relationship Id="rId4" Type="http://schemas.openxmlformats.org/officeDocument/2006/relationships/hyperlink" Target="https://response.restoration.noaa.gov/tier2submi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response.restoration.noaa.gov/maps-and-spatial-data/environmental-response-management-application-erma/"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hyperlink" Target="https://www.dcms.uscg.mil/Our-Organization/Assistant-Commandant-for-C4IT-CG-6/The-Office-of-Information-Management-CG-61/Forms-Management/ICS-Forms/smdpage4085/2/" TargetMode="External"/><Relationship Id="rId4" Type="http://schemas.openxmlformats.org/officeDocument/2006/relationships/hyperlink" Target="https://response.restoration.noaa.gov/oil-and-chemical-spills/oil-spills/download-esi-maps-and-gis-data"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response.restoration.noaa.gov/socr_classe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response.restoration.noaa.gov/socr_application"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response.restoration.noaa.gov/sos_application"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response.restoration.noaa.gov/sos_application"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sa.gov/governmentwide-initiatives/emergency-response/emergency-acquisition-basic-ordering-agreements" TargetMode="External"/><Relationship Id="rId2" Type="http://schemas.openxmlformats.org/officeDocument/2006/relationships/hyperlink" Target="https://www.gsaadvantage.gov/advantage/ws/search/special_category_search?cat=ADV.DR&amp;utm_source=fedmark&amp;utm_medium=newsletter&amp;utm_campaign=Sep%2FOct&amp;utm_id=FedMark24&amp;utm_content=ReliefAisle" TargetMode="External"/><Relationship Id="rId1" Type="http://schemas.openxmlformats.org/officeDocument/2006/relationships/slideLayout" Target="../slideLayouts/slideLayout2.xml"/><Relationship Id="rId6" Type="http://schemas.openxmlformats.org/officeDocument/2006/relationships/hyperlink" Target="mailto:bee.umar@gsa.gov" TargetMode="External"/><Relationship Id="rId5" Type="http://schemas.openxmlformats.org/officeDocument/2006/relationships/hyperlink" Target="mailto:david.sanders@gsa.gov" TargetMode="External"/><Relationship Id="rId4" Type="http://schemas.openxmlformats.org/officeDocument/2006/relationships/hyperlink" Target="mailto:kathleen.peek@gsa.gov"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hyperlink" Target="mailto:Travis.j.haas@usda.gov" TargetMode="External"/><Relationship Id="rId2" Type="http://schemas.openxmlformats.org/officeDocument/2006/relationships/hyperlink" Target="mailto:michael.yandrich@usda.gov"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ACD36-73CF-B755-9B62-B723179AD76B}"/>
              </a:ext>
            </a:extLst>
          </p:cNvPr>
          <p:cNvSpPr>
            <a:spLocks noGrp="1"/>
          </p:cNvSpPr>
          <p:nvPr>
            <p:ph type="body" sz="quarter" idx="10"/>
          </p:nvPr>
        </p:nvSpPr>
        <p:spPr>
          <a:xfrm>
            <a:off x="0" y="0"/>
            <a:ext cx="2238088" cy="620156"/>
          </a:xfrm>
        </p:spPr>
        <p:txBody>
          <a:bodyPr/>
          <a:lstStyle/>
          <a:p>
            <a:r>
              <a:rPr lang="en-US" sz="3600" b="1" u="none" dirty="0">
                <a:solidFill>
                  <a:schemeClr val="accent1">
                    <a:lumMod val="75000"/>
                  </a:schemeClr>
                </a:solidFill>
                <a:effectLst>
                  <a:outerShdw blurRad="38100" dist="38100" dir="2700000" algn="tl">
                    <a:srgbClr val="000000">
                      <a:alpha val="43137"/>
                    </a:srgbClr>
                  </a:outerShdw>
                </a:effectLst>
              </a:rPr>
              <a:t>December 2024</a:t>
            </a:r>
          </a:p>
        </p:txBody>
      </p:sp>
    </p:spTree>
    <p:extLst>
      <p:ext uri="{BB962C8B-B14F-4D97-AF65-F5344CB8AC3E}">
        <p14:creationId xmlns:p14="http://schemas.microsoft.com/office/powerpoint/2010/main" val="225165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67601" y="1410279"/>
            <a:ext cx="6008032" cy="3089800"/>
          </a:xfrm>
        </p:spPr>
        <p:txBody>
          <a:bodyPr/>
          <a:lstStyle/>
          <a:p>
            <a:r>
              <a:rPr lang="en-US" dirty="0"/>
              <a:t>Hurricanes Helene/Milton</a:t>
            </a:r>
          </a:p>
          <a:p>
            <a:pPr lvl="1"/>
            <a:r>
              <a:rPr lang="en-US" dirty="0"/>
              <a:t>Currently 40 pax </a:t>
            </a:r>
          </a:p>
          <a:p>
            <a:pPr marL="457200" lvl="1" indent="0">
              <a:buNone/>
            </a:pPr>
            <a:endParaRPr lang="en-US" dirty="0"/>
          </a:p>
          <a:p>
            <a:r>
              <a:rPr lang="en-US" dirty="0"/>
              <a:t>Support to VA by the Baltimore Debris PRT</a:t>
            </a:r>
          </a:p>
          <a:p>
            <a:pPr lvl="1"/>
            <a:r>
              <a:rPr lang="en-US" dirty="0"/>
              <a:t>76% debris removed </a:t>
            </a:r>
          </a:p>
          <a:p>
            <a:pPr marL="457200" lvl="1" indent="0">
              <a:buNone/>
            </a:pPr>
            <a:endParaRPr lang="en-US" dirty="0"/>
          </a:p>
          <a:p>
            <a:r>
              <a:rPr lang="en-US" dirty="0"/>
              <a:t>Washington Aqueduct</a:t>
            </a:r>
          </a:p>
          <a:p>
            <a:pPr lvl="1"/>
            <a:r>
              <a:rPr lang="en-US" dirty="0"/>
              <a:t>Ongoing preparation for the American Water Infrastructure Act inspection scheduled on or about  FEB 2025</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USACE North Atlantic Division Report – </a:t>
            </a:r>
            <a:r>
              <a:rPr lang="en-US" sz="3600" dirty="0"/>
              <a:t>May 2024</a:t>
            </a:r>
            <a:endParaRPr lang="en-US" dirty="0"/>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a:xfrm>
            <a:off x="6216399" y="1420553"/>
            <a:ext cx="5972359" cy="2740479"/>
          </a:xfrm>
        </p:spPr>
        <p:txBody>
          <a:bodyPr/>
          <a:lstStyle/>
          <a:p>
            <a:r>
              <a:rPr lang="en-US" dirty="0"/>
              <a:t>LTG William Graham</a:t>
            </a:r>
          </a:p>
          <a:p>
            <a:pPr lvl="1"/>
            <a:r>
              <a:rPr lang="en-US" dirty="0"/>
              <a:t>New 56</a:t>
            </a:r>
            <a:r>
              <a:rPr lang="en-US" baseline="30000" dirty="0"/>
              <a:t>th</a:t>
            </a:r>
            <a:r>
              <a:rPr lang="en-US" dirty="0"/>
              <a:t> Chief of Engineers - August 2024</a:t>
            </a:r>
          </a:p>
          <a:p>
            <a:pPr marL="457200" lvl="1" indent="0">
              <a:buNone/>
            </a:pPr>
            <a:endParaRPr lang="en-US" dirty="0"/>
          </a:p>
          <a:p>
            <a:r>
              <a:rPr lang="en-US" dirty="0"/>
              <a:t>Consequent Management coordination and support to the JTF-NCR to the Presidential election, certification, and inauguration</a:t>
            </a:r>
          </a:p>
          <a:p>
            <a:pPr lvl="1"/>
            <a:endParaRPr lang="en-US" dirty="0"/>
          </a:p>
        </p:txBody>
      </p:sp>
    </p:spTree>
    <p:extLst>
      <p:ext uri="{BB962C8B-B14F-4D97-AF65-F5344CB8AC3E}">
        <p14:creationId xmlns:p14="http://schemas.microsoft.com/office/powerpoint/2010/main" val="2627363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p:txBody>
          <a:bodyPr lIns="91440" tIns="45720" rIns="91440" bIns="45720" anchor="t"/>
          <a:lstStyle/>
          <a:p>
            <a:r>
              <a:rPr lang="en-US" dirty="0"/>
              <a:t>No significant updates</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lIns="91440" tIns="45720" rIns="91440" bIns="45720" anchor="t"/>
          <a:lstStyle/>
          <a:p>
            <a:r>
              <a:rPr lang="en-US" dirty="0"/>
              <a:t>ATSDR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p:txBody>
          <a:bodyPr lIns="91440" tIns="45720" rIns="91440" bIns="45720" anchor="t"/>
          <a:lstStyle/>
          <a:p>
            <a:r>
              <a:rPr lang="en-US" dirty="0"/>
              <a:t>New Region 3 Director – Michael C Byrns, PhD, </a:t>
            </a:r>
            <a:r>
              <a:rPr lang="en-US" dirty="0">
                <a:hlinkClick r:id="rId2"/>
              </a:rPr>
              <a:t>ab79@cdc.gov</a:t>
            </a:r>
            <a:r>
              <a:rPr lang="en-US" dirty="0"/>
              <a:t>, </a:t>
            </a:r>
            <a:r>
              <a:rPr lang="en-US">
                <a:ea typeface="+mn-lt"/>
                <a:cs typeface="+mn-lt"/>
              </a:rPr>
              <a:t>(267) 760-0304</a:t>
            </a:r>
            <a:endParaRPr lang="en-US" dirty="0">
              <a:ea typeface="Calibri"/>
              <a:cs typeface="Calibri"/>
            </a:endParaRPr>
          </a:p>
        </p:txBody>
      </p:sp>
    </p:spTree>
    <p:extLst>
      <p:ext uri="{BB962C8B-B14F-4D97-AF65-F5344CB8AC3E}">
        <p14:creationId xmlns:p14="http://schemas.microsoft.com/office/powerpoint/2010/main" val="239727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p:txBody>
          <a:bodyPr/>
          <a:lstStyle/>
          <a:p>
            <a:r>
              <a:rPr lang="en-US" dirty="0"/>
              <a:t>Examples include involvement in major responses, lessons learned, challenges, exercises, training events, etc. </a:t>
            </a:r>
          </a:p>
          <a:p>
            <a:pPr lvl="1"/>
            <a:r>
              <a:rPr lang="en-US" dirty="0"/>
              <a:t>Virginia Hurricane Helene Response</a:t>
            </a:r>
          </a:p>
          <a:p>
            <a:pPr lvl="1"/>
            <a:r>
              <a:rPr lang="en-US" dirty="0"/>
              <a:t>NSSE Inauguration Preparations</a:t>
            </a:r>
          </a:p>
          <a:p>
            <a:pPr lvl="1"/>
            <a:r>
              <a:rPr lang="en-US" dirty="0"/>
              <a:t>FIFA World Cup 2026 support planning on-going</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FEMA Report – December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p:txBody>
          <a:bodyPr/>
          <a:lstStyle/>
          <a:p>
            <a:r>
              <a:rPr lang="en-US" dirty="0"/>
              <a:t>Policy changes or updates, organizational changes, new / departing personnel, etc.</a:t>
            </a:r>
          </a:p>
          <a:p>
            <a:pPr lvl="1"/>
            <a:r>
              <a:rPr lang="en-US" dirty="0"/>
              <a:t>Lillian Hutchinson –  New Deputy Regional Administrator</a:t>
            </a:r>
          </a:p>
          <a:p>
            <a:pPr lvl="1"/>
            <a:endParaRPr lang="en-US" dirty="0"/>
          </a:p>
          <a:p>
            <a:pPr lvl="1"/>
            <a:r>
              <a:rPr lang="en-US" dirty="0"/>
              <a:t>Air Operations Appendix Published</a:t>
            </a:r>
          </a:p>
          <a:p>
            <a:pPr lvl="1"/>
            <a:r>
              <a:rPr lang="en-US" dirty="0"/>
              <a:t>Concept of Resource Support Published, Continuing to be developed</a:t>
            </a:r>
          </a:p>
        </p:txBody>
      </p:sp>
    </p:spTree>
    <p:extLst>
      <p:ext uri="{BB962C8B-B14F-4D97-AF65-F5344CB8AC3E}">
        <p14:creationId xmlns:p14="http://schemas.microsoft.com/office/powerpoint/2010/main" val="1821069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2"/>
          <p:cNvSpPr txBox="1">
            <a:spLocks noGrp="1"/>
          </p:cNvSpPr>
          <p:nvPr>
            <p:ph type="body" idx="1"/>
          </p:nvPr>
        </p:nvSpPr>
        <p:spPr>
          <a:xfrm>
            <a:off x="67600" y="1307605"/>
            <a:ext cx="6008100" cy="555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dirty="0"/>
          </a:p>
          <a:p>
            <a:pPr marL="0" lvl="0" indent="0" algn="l" rtl="0">
              <a:lnSpc>
                <a:spcPct val="90000"/>
              </a:lnSpc>
              <a:spcBef>
                <a:spcPts val="0"/>
              </a:spcBef>
              <a:spcAft>
                <a:spcPts val="0"/>
              </a:spcAft>
              <a:buNone/>
            </a:pPr>
            <a:r>
              <a:rPr lang="en-US" sz="2200" b="1" dirty="0">
                <a:solidFill>
                  <a:schemeClr val="dk1"/>
                </a:solidFill>
                <a:latin typeface="Arial"/>
                <a:ea typeface="Arial"/>
                <a:cs typeface="Arial"/>
                <a:sym typeface="Arial"/>
              </a:rPr>
              <a:t>Regulatory Updates for 2024 Released in CAMEO Data Manager and Tier2 Submit</a:t>
            </a:r>
            <a:endParaRPr sz="2200" b="1" dirty="0">
              <a:solidFill>
                <a:schemeClr val="dk1"/>
              </a:solidFill>
              <a:latin typeface="Arial"/>
              <a:ea typeface="Arial"/>
              <a:cs typeface="Arial"/>
              <a:sym typeface="Arial"/>
            </a:endParaRPr>
          </a:p>
          <a:p>
            <a:pPr marL="0" lvl="0" indent="0" algn="l" rtl="0">
              <a:spcBef>
                <a:spcPts val="1000"/>
              </a:spcBef>
              <a:spcAft>
                <a:spcPts val="0"/>
              </a:spcAft>
              <a:buNone/>
            </a:pPr>
            <a:r>
              <a:rPr lang="en-US" sz="1600" dirty="0">
                <a:solidFill>
                  <a:schemeClr val="dk1"/>
                </a:solidFill>
                <a:latin typeface="Arial"/>
                <a:ea typeface="Arial"/>
                <a:cs typeface="Arial"/>
                <a:sym typeface="Arial"/>
              </a:rPr>
              <a:t>• The National Oceanic and Atmospheric Administration (NOAA) and the Environmental Protection Agency (EPA) jointly released their annual updates for </a:t>
            </a:r>
            <a:r>
              <a:rPr lang="en-US" sz="1600" u="sng" dirty="0">
                <a:solidFill>
                  <a:schemeClr val="hlink"/>
                </a:solidFill>
                <a:latin typeface="Arial"/>
                <a:ea typeface="Arial"/>
                <a:cs typeface="Arial"/>
                <a:sym typeface="Arial"/>
                <a:hlinkClick r:id="rId3"/>
              </a:rPr>
              <a:t>CAMEO Data Manager</a:t>
            </a:r>
            <a:r>
              <a:rPr lang="en-US" sz="1600" dirty="0">
                <a:solidFill>
                  <a:schemeClr val="dk1"/>
                </a:solidFill>
                <a:latin typeface="Arial"/>
                <a:ea typeface="Arial"/>
                <a:cs typeface="Arial"/>
                <a:sym typeface="Arial"/>
              </a:rPr>
              <a:t> and </a:t>
            </a:r>
            <a:r>
              <a:rPr lang="en-US" sz="1600" u="sng" dirty="0">
                <a:solidFill>
                  <a:schemeClr val="hlink"/>
                </a:solidFill>
                <a:latin typeface="Arial"/>
                <a:ea typeface="Arial"/>
                <a:cs typeface="Arial"/>
                <a:sym typeface="Arial"/>
                <a:hlinkClick r:id="rId4"/>
              </a:rPr>
              <a:t>Tier2 Submit™</a:t>
            </a:r>
            <a:r>
              <a:rPr lang="en-US" sz="1600" dirty="0">
                <a:solidFill>
                  <a:schemeClr val="dk1"/>
                </a:solidFill>
                <a:latin typeface="Arial"/>
                <a:ea typeface="Arial"/>
                <a:cs typeface="Arial"/>
                <a:sym typeface="Arial"/>
              </a:rPr>
              <a:t>, two programs that aid users in meeting regulatory filing and emergency response planning efforts under the Emergency Planning and Community Right-to-Know Act (EPCRA).</a:t>
            </a:r>
            <a:endParaRPr sz="1600" dirty="0">
              <a:solidFill>
                <a:schemeClr val="dk1"/>
              </a:solidFill>
              <a:latin typeface="Arial"/>
              <a:ea typeface="Arial"/>
              <a:cs typeface="Arial"/>
              <a:sym typeface="Arial"/>
            </a:endParaRPr>
          </a:p>
          <a:p>
            <a:pPr marL="0" lvl="0" indent="0" algn="l" rtl="0">
              <a:spcBef>
                <a:spcPts val="1000"/>
              </a:spcBef>
              <a:spcAft>
                <a:spcPts val="0"/>
              </a:spcAft>
              <a:buNone/>
            </a:pPr>
            <a:r>
              <a:rPr lang="en-US" sz="1200" dirty="0">
                <a:solidFill>
                  <a:schemeClr val="dk1"/>
                </a:solidFill>
                <a:latin typeface="Arial"/>
                <a:ea typeface="Arial"/>
                <a:cs typeface="Arial"/>
                <a:sym typeface="Arial"/>
              </a:rPr>
              <a:t>•The latest versions, CAMEO Data Manager 4.4.0 and Tier2 Submit 2024, were released on November 4, 2024. These versions have many enhancements, including:</a:t>
            </a:r>
            <a:endParaRPr sz="1200" dirty="0">
              <a:solidFill>
                <a:schemeClr val="dk1"/>
              </a:solidFill>
              <a:latin typeface="Arial"/>
              <a:ea typeface="Arial"/>
              <a:cs typeface="Arial"/>
              <a:sym typeface="Arial"/>
            </a:endParaRPr>
          </a:p>
          <a:p>
            <a:pPr marL="0" lvl="0" indent="0" algn="l" rtl="0">
              <a:spcBef>
                <a:spcPts val="1000"/>
              </a:spcBef>
              <a:spcAft>
                <a:spcPts val="0"/>
              </a:spcAft>
              <a:buNone/>
            </a:pPr>
            <a:r>
              <a:rPr lang="en-US" sz="1200" dirty="0">
                <a:solidFill>
                  <a:schemeClr val="dk1"/>
                </a:solidFill>
                <a:latin typeface="Arial"/>
                <a:ea typeface="Arial"/>
                <a:cs typeface="Arial"/>
                <a:sym typeface="Arial"/>
              </a:rPr>
              <a:t>•State-specific data fields updated for regulatory report year 2024 for several states.</a:t>
            </a:r>
            <a:endParaRPr sz="1200" dirty="0">
              <a:solidFill>
                <a:schemeClr val="dk1"/>
              </a:solidFill>
              <a:latin typeface="Arial"/>
              <a:ea typeface="Arial"/>
              <a:cs typeface="Arial"/>
              <a:sym typeface="Arial"/>
            </a:endParaRPr>
          </a:p>
          <a:p>
            <a:pPr marL="0" lvl="0" indent="0" algn="l" rtl="0">
              <a:spcBef>
                <a:spcPts val="1000"/>
              </a:spcBef>
              <a:spcAft>
                <a:spcPts val="0"/>
              </a:spcAft>
              <a:buNone/>
            </a:pPr>
            <a:r>
              <a:rPr lang="en-US" sz="1200" dirty="0">
                <a:solidFill>
                  <a:schemeClr val="dk1"/>
                </a:solidFill>
                <a:latin typeface="Arial"/>
                <a:ea typeface="Arial"/>
                <a:cs typeface="Arial"/>
                <a:sym typeface="Arial"/>
              </a:rPr>
              <a:t>•Improvements to the Contact record interface so that the initial data fields display dynamically based on the chosen Contact Type(s). This will lead to better data quality and eliminate a potential area of confusion for some users.</a:t>
            </a:r>
            <a:endParaRPr sz="1200" dirty="0">
              <a:solidFill>
                <a:schemeClr val="dk1"/>
              </a:solidFill>
              <a:latin typeface="Arial"/>
              <a:ea typeface="Arial"/>
              <a:cs typeface="Arial"/>
              <a:sym typeface="Arial"/>
            </a:endParaRPr>
          </a:p>
          <a:p>
            <a:pPr marL="0" lvl="0" indent="0" algn="l" rtl="0">
              <a:spcBef>
                <a:spcPts val="1000"/>
              </a:spcBef>
              <a:spcAft>
                <a:spcPts val="0"/>
              </a:spcAft>
              <a:buNone/>
            </a:pPr>
            <a:r>
              <a:rPr lang="en-US" sz="1200" dirty="0">
                <a:solidFill>
                  <a:schemeClr val="dk1"/>
                </a:solidFill>
                <a:latin typeface="Arial"/>
                <a:ea typeface="Arial"/>
                <a:cs typeface="Arial"/>
                <a:sym typeface="Arial"/>
              </a:rPr>
              <a:t>•Updates to both the pre-populated county lists and the county-based latitude/longitude verification tool with the latest county names and boundaries from the U.S. Census Bureau which allows users to compare features and do advanced quality assurance checks. This feature is particularly useful for state-level data collectors who use Tier2 Submit to view (and validate) Tier II forms submitted by users throughout their state.</a:t>
            </a:r>
            <a:endParaRPr sz="1200" dirty="0">
              <a:solidFill>
                <a:schemeClr val="dk1"/>
              </a:solidFill>
              <a:latin typeface="Arial"/>
              <a:ea typeface="Arial"/>
              <a:cs typeface="Arial"/>
              <a:sym typeface="Arial"/>
            </a:endParaRPr>
          </a:p>
          <a:p>
            <a:pPr marL="0" lvl="0" indent="0" algn="l" rtl="0">
              <a:spcBef>
                <a:spcPts val="1000"/>
              </a:spcBef>
              <a:spcAft>
                <a:spcPts val="0"/>
              </a:spcAft>
              <a:buNone/>
            </a:pPr>
            <a:endParaRPr sz="2200" b="1" dirty="0">
              <a:solidFill>
                <a:schemeClr val="dk1"/>
              </a:solidFill>
              <a:latin typeface="Arial"/>
              <a:ea typeface="Arial"/>
              <a:cs typeface="Arial"/>
              <a:sym typeface="Arial"/>
            </a:endParaRPr>
          </a:p>
        </p:txBody>
      </p:sp>
      <p:sp>
        <p:nvSpPr>
          <p:cNvPr id="58" name="Google Shape;58;p2"/>
          <p:cNvSpPr txBox="1">
            <a:spLocks noGrp="1"/>
          </p:cNvSpPr>
          <p:nvPr>
            <p:ph type="title"/>
          </p:nvPr>
        </p:nvSpPr>
        <p:spPr>
          <a:xfrm>
            <a:off x="1284482" y="238124"/>
            <a:ext cx="10740957" cy="66675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4000"/>
              <a:buFont typeface="Calibri"/>
              <a:buNone/>
            </a:pPr>
            <a:r>
              <a:rPr lang="en-US"/>
              <a:t>NOAA Report Out - December 2024</a:t>
            </a:r>
            <a:endParaRPr/>
          </a:p>
        </p:txBody>
      </p:sp>
      <p:sp>
        <p:nvSpPr>
          <p:cNvPr id="59" name="Google Shape;59;p2"/>
          <p:cNvSpPr txBox="1">
            <a:spLocks noGrp="1"/>
          </p:cNvSpPr>
          <p:nvPr>
            <p:ph type="body" idx="2"/>
          </p:nvPr>
        </p:nvSpPr>
        <p:spPr>
          <a:xfrm>
            <a:off x="6216400" y="1307605"/>
            <a:ext cx="5972400" cy="5550600"/>
          </a:xfrm>
          <a:prstGeom prst="rect">
            <a:avLst/>
          </a:prstGeom>
          <a:noFill/>
          <a:ln>
            <a:noFill/>
          </a:ln>
        </p:spPr>
        <p:txBody>
          <a:bodyPr spcFirstLastPara="1" wrap="square" lIns="91425" tIns="45700" rIns="91425" bIns="45700" anchor="t" anchorCtr="0">
            <a:noAutofit/>
          </a:bodyPr>
          <a:lstStyle/>
          <a:p>
            <a:pPr marL="228600" lvl="0" indent="-241300" algn="l" rtl="0">
              <a:spcBef>
                <a:spcPts val="1000"/>
              </a:spcBef>
              <a:spcAft>
                <a:spcPts val="0"/>
              </a:spcAft>
              <a:buClr>
                <a:schemeClr val="dk1"/>
              </a:buClr>
              <a:buSzPts val="2200"/>
              <a:buChar char="•"/>
            </a:pPr>
            <a:r>
              <a:rPr lang="en-US" sz="1200" dirty="0">
                <a:solidFill>
                  <a:schemeClr val="dk1"/>
                </a:solidFill>
                <a:latin typeface="Arial"/>
                <a:ea typeface="Arial"/>
                <a:cs typeface="Arial"/>
                <a:sym typeface="Arial"/>
              </a:rPr>
              <a:t>New National Incident Management System (NIMS) resource types from the Federal Emergency Management Agency (FEMA), which help responders and planners categorize and discuss resources with a shared understanding on what each resource includes and its response capabilities.</a:t>
            </a:r>
          </a:p>
          <a:p>
            <a:pPr marL="228600" lvl="0" indent="-241300" algn="l" rtl="0">
              <a:spcBef>
                <a:spcPts val="1000"/>
              </a:spcBef>
              <a:spcAft>
                <a:spcPts val="0"/>
              </a:spcAft>
              <a:buClr>
                <a:schemeClr val="dk1"/>
              </a:buClr>
              <a:buSzPts val="2200"/>
              <a:buChar char="•"/>
            </a:pPr>
            <a:endParaRPr sz="1200" dirty="0">
              <a:solidFill>
                <a:schemeClr val="dk1"/>
              </a:solidFill>
              <a:latin typeface="Arial"/>
              <a:ea typeface="Arial"/>
              <a:cs typeface="Arial"/>
              <a:sym typeface="Arial"/>
            </a:endParaRPr>
          </a:p>
          <a:p>
            <a:pPr marL="228600" lvl="0" indent="-241300" algn="l" rtl="0">
              <a:spcBef>
                <a:spcPts val="0"/>
              </a:spcBef>
              <a:spcAft>
                <a:spcPts val="0"/>
              </a:spcAft>
              <a:buClr>
                <a:schemeClr val="dk1"/>
              </a:buClr>
              <a:buSzPts val="2200"/>
              <a:buChar char="•"/>
            </a:pPr>
            <a:r>
              <a:rPr lang="en-US" sz="1200" dirty="0">
                <a:solidFill>
                  <a:schemeClr val="dk1"/>
                </a:solidFill>
                <a:latin typeface="Arial"/>
                <a:ea typeface="Arial"/>
                <a:cs typeface="Arial"/>
                <a:sym typeface="Arial"/>
              </a:rPr>
              <a:t>Changes to the advanced options for PDF reports in CAMEO Data Manager to allow Contacts to be optional, so that they can be excluded in cases of privacy concerns.</a:t>
            </a:r>
          </a:p>
          <a:p>
            <a:pPr marL="228600" lvl="0" indent="-241300" algn="l" rtl="0">
              <a:spcBef>
                <a:spcPts val="0"/>
              </a:spcBef>
              <a:spcAft>
                <a:spcPts val="0"/>
              </a:spcAft>
              <a:buClr>
                <a:schemeClr val="dk1"/>
              </a:buClr>
              <a:buSzPts val="2200"/>
              <a:buChar char="•"/>
            </a:pPr>
            <a:endParaRPr sz="1200" dirty="0">
              <a:solidFill>
                <a:schemeClr val="dk1"/>
              </a:solidFill>
              <a:latin typeface="Arial"/>
              <a:ea typeface="Arial"/>
              <a:cs typeface="Arial"/>
              <a:sym typeface="Arial"/>
            </a:endParaRPr>
          </a:p>
          <a:p>
            <a:pPr marL="228600" lvl="0" indent="-241300" algn="l" rtl="0">
              <a:spcBef>
                <a:spcPts val="0"/>
              </a:spcBef>
              <a:spcAft>
                <a:spcPts val="0"/>
              </a:spcAft>
              <a:buClr>
                <a:schemeClr val="dk1"/>
              </a:buClr>
              <a:buSzPts val="2200"/>
              <a:buChar char="•"/>
            </a:pPr>
            <a:r>
              <a:rPr lang="en-US" sz="1200" dirty="0">
                <a:solidFill>
                  <a:schemeClr val="dk1"/>
                </a:solidFill>
                <a:latin typeface="Arial"/>
                <a:ea typeface="Arial"/>
                <a:cs typeface="Arial"/>
                <a:sym typeface="Arial"/>
              </a:rPr>
              <a:t>Added ability to run the newest version of the program side-by-side with an older version, which allows users to compare features and do advanced quality assurance checks. This feature is particularly useful for state-level data collectors who use Tier2 Submit to view (and validate) Tier II forms submitted by users throughout their state.</a:t>
            </a:r>
          </a:p>
          <a:p>
            <a:pPr marL="228600" lvl="0" indent="-241300" algn="l" rtl="0">
              <a:spcBef>
                <a:spcPts val="0"/>
              </a:spcBef>
              <a:spcAft>
                <a:spcPts val="0"/>
              </a:spcAft>
              <a:buClr>
                <a:schemeClr val="dk1"/>
              </a:buClr>
              <a:buSzPts val="2200"/>
              <a:buChar char="•"/>
            </a:pPr>
            <a:endParaRPr sz="1200" dirty="0">
              <a:solidFill>
                <a:schemeClr val="dk1"/>
              </a:solidFill>
              <a:latin typeface="Arial"/>
              <a:ea typeface="Arial"/>
              <a:cs typeface="Arial"/>
              <a:sym typeface="Arial"/>
            </a:endParaRPr>
          </a:p>
          <a:p>
            <a:pPr marL="228600" lvl="0" indent="-241300" algn="l" rtl="0">
              <a:spcBef>
                <a:spcPts val="0"/>
              </a:spcBef>
              <a:spcAft>
                <a:spcPts val="0"/>
              </a:spcAft>
              <a:buClr>
                <a:schemeClr val="dk1"/>
              </a:buClr>
              <a:buSzPts val="2200"/>
              <a:buChar char="•"/>
            </a:pPr>
            <a:r>
              <a:rPr lang="en-US" sz="1200" dirty="0">
                <a:solidFill>
                  <a:schemeClr val="dk1"/>
                </a:solidFill>
                <a:latin typeface="Arial"/>
                <a:ea typeface="Arial"/>
                <a:cs typeface="Arial"/>
                <a:sym typeface="Arial"/>
              </a:rPr>
              <a:t>Both programs are part of the CAMEO® software suite, a set of tools to help emergency planners and responders with hazardous chemical releases. Annually, the suite has over eight million page views online and more than 500,000 downloads of the desktop and mobile app programs.</a:t>
            </a:r>
          </a:p>
          <a:p>
            <a:pPr marL="0" lvl="0" indent="0" algn="l" rtl="0">
              <a:spcBef>
                <a:spcPts val="0"/>
              </a:spcBef>
              <a:spcAft>
                <a:spcPts val="0"/>
              </a:spcAft>
              <a:buClr>
                <a:schemeClr val="dk1"/>
              </a:buClr>
              <a:buSzPts val="2200"/>
              <a:buNone/>
            </a:pPr>
            <a:endParaRPr sz="1200" dirty="0">
              <a:solidFill>
                <a:schemeClr val="dk1"/>
              </a:solidFill>
              <a:latin typeface="Arial"/>
              <a:ea typeface="Arial"/>
              <a:cs typeface="Arial"/>
              <a:sym typeface="Arial"/>
            </a:endParaRPr>
          </a:p>
          <a:p>
            <a:pPr marL="228600" lvl="0" indent="-241300" algn="l" rtl="0">
              <a:spcBef>
                <a:spcPts val="0"/>
              </a:spcBef>
              <a:spcAft>
                <a:spcPts val="0"/>
              </a:spcAft>
              <a:buClr>
                <a:schemeClr val="dk1"/>
              </a:buClr>
              <a:buSzPts val="2200"/>
              <a:buChar char="•"/>
            </a:pPr>
            <a:r>
              <a:rPr lang="en-US" sz="1200" dirty="0">
                <a:solidFill>
                  <a:schemeClr val="dk1"/>
                </a:solidFill>
                <a:latin typeface="Arial"/>
                <a:ea typeface="Arial"/>
                <a:cs typeface="Arial"/>
                <a:sym typeface="Arial"/>
              </a:rPr>
              <a:t>The </a:t>
            </a:r>
            <a:r>
              <a:rPr lang="en-US" sz="1200" u="sng" dirty="0">
                <a:solidFill>
                  <a:schemeClr val="hlink"/>
                </a:solidFill>
                <a:latin typeface="Arial"/>
                <a:ea typeface="Arial"/>
                <a:cs typeface="Arial"/>
                <a:sym typeface="Arial"/>
                <a:hlinkClick r:id="rId5"/>
              </a:rPr>
              <a:t>CAMEO software suite</a:t>
            </a:r>
            <a:r>
              <a:rPr lang="en-US" sz="1200" dirty="0">
                <a:solidFill>
                  <a:schemeClr val="dk1"/>
                </a:solidFill>
                <a:latin typeface="Arial"/>
                <a:ea typeface="Arial"/>
                <a:cs typeface="Arial"/>
                <a:sym typeface="Arial"/>
              </a:rPr>
              <a:t> has been jointly developed by the NOAA Office of Response and Restoration and the EPA Office of Emergency Management for more than 35 years. Programs within the suite are vital components of many emergency responder and planner toolkits. All of the programs in the suite are available to users at no cost. For more details and to subscribe to future updates, see the </a:t>
            </a:r>
            <a:r>
              <a:rPr lang="en-US" sz="1200" u="sng" dirty="0">
                <a:solidFill>
                  <a:schemeClr val="hlink"/>
                </a:solidFill>
                <a:latin typeface="Arial"/>
                <a:ea typeface="Arial"/>
                <a:cs typeface="Arial"/>
                <a:sym typeface="Arial"/>
                <a:hlinkClick r:id="rId6"/>
              </a:rPr>
              <a:t>official CAMEO Data Manager and Tier2 Submit release announcement(link is external)</a:t>
            </a:r>
            <a:r>
              <a:rPr lang="en-US" sz="1200" dirty="0">
                <a:solidFill>
                  <a:schemeClr val="dk1"/>
                </a:solidFill>
                <a:latin typeface="Arial"/>
                <a:ea typeface="Arial"/>
                <a:cs typeface="Arial"/>
                <a:sym typeface="Arial"/>
              </a:rPr>
              <a:t>.</a:t>
            </a:r>
            <a:endParaRPr sz="1200" dirty="0">
              <a:solidFill>
                <a:schemeClr val="dk1"/>
              </a:solidFill>
              <a:latin typeface="Arial"/>
              <a:ea typeface="Arial"/>
              <a:cs typeface="Arial"/>
              <a:sym typeface="Arial"/>
            </a:endParaRPr>
          </a:p>
          <a:p>
            <a:pPr marL="228600" lvl="0" indent="0" algn="l" rtl="0">
              <a:spcBef>
                <a:spcPts val="1000"/>
              </a:spcBef>
              <a:spcAft>
                <a:spcPts val="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g31ce22319bd_2_2"/>
          <p:cNvSpPr txBox="1">
            <a:spLocks noGrp="1"/>
          </p:cNvSpPr>
          <p:nvPr>
            <p:ph type="body" idx="1"/>
          </p:nvPr>
        </p:nvSpPr>
        <p:spPr>
          <a:xfrm>
            <a:off x="67600" y="1307541"/>
            <a:ext cx="6008100" cy="555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400" b="1">
                <a:solidFill>
                  <a:schemeClr val="dk1"/>
                </a:solidFill>
                <a:latin typeface="Arial"/>
                <a:ea typeface="Arial"/>
                <a:cs typeface="Arial"/>
                <a:sym typeface="Arial"/>
              </a:rPr>
              <a:t>What’s New in ERMA®: Enhanced Data Accessibility, New Sensitivity Mapping Data, and more.</a:t>
            </a:r>
            <a:endParaRPr sz="2400" b="1">
              <a:solidFill>
                <a:schemeClr val="dk1"/>
              </a:solidFill>
              <a:latin typeface="Arial"/>
              <a:ea typeface="Arial"/>
              <a:cs typeface="Arial"/>
              <a:sym typeface="Arial"/>
            </a:endParaRPr>
          </a:p>
          <a:p>
            <a:pPr marL="0" lvl="0" indent="0" algn="l" rtl="0">
              <a:spcBef>
                <a:spcPts val="200"/>
              </a:spcBef>
              <a:spcAft>
                <a:spcPts val="0"/>
              </a:spcAft>
              <a:buNone/>
            </a:pPr>
            <a:endParaRPr sz="2400" b="1">
              <a:solidFill>
                <a:schemeClr val="dk1"/>
              </a:solidFill>
              <a:latin typeface="Arial"/>
              <a:ea typeface="Arial"/>
              <a:cs typeface="Arial"/>
              <a:sym typeface="Arial"/>
            </a:endParaRPr>
          </a:p>
          <a:p>
            <a:pPr marL="0" lvl="0" indent="0" algn="l" rtl="0">
              <a:spcBef>
                <a:spcPts val="200"/>
              </a:spcBef>
              <a:spcAft>
                <a:spcPts val="200"/>
              </a:spcAft>
              <a:buNone/>
            </a:pPr>
            <a:r>
              <a:rPr lang="en-US" sz="1900">
                <a:solidFill>
                  <a:schemeClr val="dk1"/>
                </a:solidFill>
                <a:latin typeface="Arial"/>
                <a:ea typeface="Arial"/>
                <a:cs typeface="Arial"/>
                <a:sym typeface="Arial"/>
              </a:rPr>
              <a:t>This fall, the NOAA Office of Response and Restoration released a new version of the </a:t>
            </a:r>
            <a:r>
              <a:rPr lang="en-US" sz="1900" u="sng">
                <a:solidFill>
                  <a:schemeClr val="hlink"/>
                </a:solidFill>
                <a:latin typeface="Arial"/>
                <a:ea typeface="Arial"/>
                <a:cs typeface="Arial"/>
                <a:sym typeface="Arial"/>
                <a:hlinkClick r:id="rId3"/>
              </a:rPr>
              <a:t>Environmental Response Management Application (ERMA®)</a:t>
            </a:r>
            <a:r>
              <a:rPr lang="en-US" sz="1900">
                <a:solidFill>
                  <a:schemeClr val="dk1"/>
                </a:solidFill>
                <a:latin typeface="Arial"/>
                <a:ea typeface="Arial"/>
                <a:cs typeface="Arial"/>
                <a:sym typeface="Arial"/>
              </a:rPr>
              <a:t>. ERMA is a web-based mapping application used by environmental responders and natural resource decision-makers. It serves as the Common Operational Picture, or COP, for NOAA and the U.S. Coast Guard, as well as other state and federal agencies, during environmental disaster response</a:t>
            </a:r>
            <a:r>
              <a:rPr lang="en-US" sz="2800">
                <a:solidFill>
                  <a:schemeClr val="dk1"/>
                </a:solidFill>
                <a:latin typeface="Arial"/>
                <a:ea typeface="Arial"/>
                <a:cs typeface="Arial"/>
                <a:sym typeface="Arial"/>
              </a:rPr>
              <a:t> </a:t>
            </a:r>
            <a:r>
              <a:rPr lang="en-US">
                <a:solidFill>
                  <a:schemeClr val="dk1"/>
                </a:solidFill>
                <a:latin typeface="Arial"/>
                <a:ea typeface="Arial"/>
                <a:cs typeface="Arial"/>
                <a:sym typeface="Arial"/>
              </a:rPr>
              <a:t>and cleanup. Highlighted key enhancements in the recent release, include a host of new features and optimizations.</a:t>
            </a:r>
            <a:endParaRPr sz="300" b="1">
              <a:solidFill>
                <a:schemeClr val="dk1"/>
              </a:solidFill>
              <a:latin typeface="Arial"/>
              <a:ea typeface="Arial"/>
              <a:cs typeface="Arial"/>
              <a:sym typeface="Arial"/>
            </a:endParaRPr>
          </a:p>
        </p:txBody>
      </p:sp>
      <p:sp>
        <p:nvSpPr>
          <p:cNvPr id="65" name="Google Shape;65;g31ce22319bd_2_2"/>
          <p:cNvSpPr txBox="1">
            <a:spLocks noGrp="1"/>
          </p:cNvSpPr>
          <p:nvPr>
            <p:ph type="title"/>
          </p:nvPr>
        </p:nvSpPr>
        <p:spPr>
          <a:xfrm>
            <a:off x="1284482" y="238124"/>
            <a:ext cx="10740900" cy="666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NOAA Report Out - December 2024</a:t>
            </a:r>
            <a:endParaRPr/>
          </a:p>
        </p:txBody>
      </p:sp>
      <p:sp>
        <p:nvSpPr>
          <p:cNvPr id="66" name="Google Shape;66;g31ce22319bd_2_2"/>
          <p:cNvSpPr txBox="1">
            <a:spLocks noGrp="1"/>
          </p:cNvSpPr>
          <p:nvPr>
            <p:ph type="body" idx="2"/>
          </p:nvPr>
        </p:nvSpPr>
        <p:spPr>
          <a:xfrm>
            <a:off x="6216400" y="1307605"/>
            <a:ext cx="5972400" cy="55503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900" b="1">
                <a:solidFill>
                  <a:srgbClr val="585858"/>
                </a:solidFill>
                <a:latin typeface="Arial"/>
                <a:ea typeface="Arial"/>
                <a:cs typeface="Arial"/>
                <a:sym typeface="Arial"/>
              </a:rPr>
              <a:t>Dashboards Enhancements</a:t>
            </a:r>
            <a:endParaRPr sz="900" b="1">
              <a:solidFill>
                <a:srgbClr val="585858"/>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900">
                <a:solidFill>
                  <a:schemeClr val="dk1"/>
                </a:solidFill>
                <a:latin typeface="Arial"/>
                <a:ea typeface="Arial"/>
                <a:cs typeface="Arial"/>
                <a:sym typeface="Arial"/>
              </a:rPr>
              <a:t>A photo carousel now offers a visually engaging way to browse images, while tab cards provide an organized, at-a-glance view of key data points. Button placements within ERMA have been updated for a more intuitive layout, and users now have added abilities to display percentage values alongside raw data and apply new sort options to streamline data analysis.</a:t>
            </a:r>
            <a:endParaRPr sz="90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900" b="1">
                <a:solidFill>
                  <a:srgbClr val="585858"/>
                </a:solidFill>
                <a:latin typeface="Arial"/>
                <a:ea typeface="Arial"/>
                <a:cs typeface="Arial"/>
                <a:sym typeface="Arial"/>
              </a:rPr>
              <a:t>View Data Export</a:t>
            </a:r>
            <a:endParaRPr sz="900" b="1">
              <a:solidFill>
                <a:srgbClr val="585858"/>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900">
                <a:solidFill>
                  <a:schemeClr val="dk1"/>
                </a:solidFill>
                <a:latin typeface="Arial"/>
                <a:ea typeface="Arial"/>
                <a:cs typeface="Arial"/>
                <a:sym typeface="Arial"/>
              </a:rPr>
              <a:t>Users can also now export data directly from the </a:t>
            </a:r>
            <a:r>
              <a:rPr lang="en-US" sz="900" b="1">
                <a:solidFill>
                  <a:schemeClr val="dk1"/>
                </a:solidFill>
                <a:latin typeface="Arial"/>
                <a:ea typeface="Arial"/>
                <a:cs typeface="Arial"/>
                <a:sym typeface="Arial"/>
              </a:rPr>
              <a:t>View Data</a:t>
            </a:r>
            <a:r>
              <a:rPr lang="en-US" sz="900">
                <a:solidFill>
                  <a:schemeClr val="dk1"/>
                </a:solidFill>
                <a:latin typeface="Arial"/>
                <a:ea typeface="Arial"/>
                <a:cs typeface="Arial"/>
                <a:sym typeface="Arial"/>
              </a:rPr>
              <a:t> table, making data sharing and analysis more accessible than ever before. To find the View Data option, find a layer, hover over, and right click on the layer. Users can also find this option by clicking on the vertical ellipsis.</a:t>
            </a:r>
            <a:endParaRPr sz="90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900">
                <a:solidFill>
                  <a:schemeClr val="dk1"/>
                </a:solidFill>
                <a:latin typeface="Arial"/>
                <a:ea typeface="Arial"/>
                <a:cs typeface="Arial"/>
                <a:sym typeface="Arial"/>
              </a:rPr>
              <a:t>From the </a:t>
            </a:r>
            <a:r>
              <a:rPr lang="en-US" sz="900" b="1">
                <a:solidFill>
                  <a:schemeClr val="dk1"/>
                </a:solidFill>
                <a:latin typeface="Arial"/>
                <a:ea typeface="Arial"/>
                <a:cs typeface="Arial"/>
                <a:sym typeface="Arial"/>
              </a:rPr>
              <a:t>View Data</a:t>
            </a:r>
            <a:r>
              <a:rPr lang="en-US" sz="900">
                <a:solidFill>
                  <a:schemeClr val="dk1"/>
                </a:solidFill>
                <a:latin typeface="Arial"/>
                <a:ea typeface="Arial"/>
                <a:cs typeface="Arial"/>
                <a:sym typeface="Arial"/>
              </a:rPr>
              <a:t> table, users can apply additional filters before data export. In the upper right-hand corner is a menu where the </a:t>
            </a:r>
            <a:r>
              <a:rPr lang="en-US" sz="900" b="1">
                <a:solidFill>
                  <a:schemeClr val="dk1"/>
                </a:solidFill>
                <a:latin typeface="Arial"/>
                <a:ea typeface="Arial"/>
                <a:cs typeface="Arial"/>
                <a:sym typeface="Arial"/>
              </a:rPr>
              <a:t>Export Layer Data</a:t>
            </a:r>
            <a:r>
              <a:rPr lang="en-US" sz="900">
                <a:solidFill>
                  <a:schemeClr val="dk1"/>
                </a:solidFill>
                <a:latin typeface="Arial"/>
                <a:ea typeface="Arial"/>
                <a:cs typeface="Arial"/>
                <a:sym typeface="Arial"/>
              </a:rPr>
              <a:t> option lives. Accessing this option prompts terms of use that must be agreed upon before proceeding, as well as the different formats data can be exported in.</a:t>
            </a:r>
            <a:endParaRPr sz="90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900" b="1">
                <a:solidFill>
                  <a:srgbClr val="585858"/>
                </a:solidFill>
                <a:latin typeface="Arial"/>
                <a:ea typeface="Arial"/>
                <a:cs typeface="Arial"/>
                <a:sym typeface="Arial"/>
              </a:rPr>
              <a:t>ESI Tool Updates and New Data Atlases</a:t>
            </a:r>
            <a:endParaRPr sz="900" b="1">
              <a:solidFill>
                <a:srgbClr val="585858"/>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900">
                <a:solidFill>
                  <a:schemeClr val="dk1"/>
                </a:solidFill>
                <a:latin typeface="Arial"/>
                <a:ea typeface="Arial"/>
                <a:cs typeface="Arial"/>
                <a:sym typeface="Arial"/>
              </a:rPr>
              <a:t>The latest ERMA update also includes a number of Environmental Sensitivity Index (ESI) changes. In partnership with the Bureau of Safety and Environmental Enforcement (BSEE), ERMA has expanded its coverage by publishing offshore ESI data atlases for the Gulf of Mexico, Southern California, and Alaska. The new offshore atlases contain the same ESI data but for offshore areas in these regions. This data can be queried in ERMA along with the shore-based ESI atlases. </a:t>
            </a:r>
            <a:r>
              <a:rPr lang="en-US" sz="900" u="sng">
                <a:solidFill>
                  <a:schemeClr val="hlink"/>
                </a:solidFill>
                <a:latin typeface="Arial"/>
                <a:ea typeface="Arial"/>
                <a:cs typeface="Arial"/>
                <a:sym typeface="Arial"/>
                <a:hlinkClick r:id="rId4"/>
              </a:rPr>
              <a:t>ESI source data, metadata, reports, maps, and links to ERMA and ArcGIS online</a:t>
            </a:r>
            <a:r>
              <a:rPr lang="en-US" sz="900">
                <a:solidFill>
                  <a:schemeClr val="dk1"/>
                </a:solidFill>
                <a:latin typeface="Arial"/>
                <a:ea typeface="Arial"/>
                <a:cs typeface="Arial"/>
                <a:sym typeface="Arial"/>
              </a:rPr>
              <a:t> are all available from the OR&amp;R website.</a:t>
            </a:r>
            <a:endParaRPr sz="90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900">
                <a:solidFill>
                  <a:schemeClr val="dk1"/>
                </a:solidFill>
                <a:latin typeface="Arial"/>
                <a:ea typeface="Arial"/>
                <a:cs typeface="Arial"/>
                <a:sym typeface="Arial"/>
              </a:rPr>
              <a:t>Additional ESI improvements included enhancements to the ESI report, which introduces the ability to create a Resources at Risk (RAR) Summary (ICS-232) Report. ICS-232 is one of the </a:t>
            </a:r>
            <a:r>
              <a:rPr lang="en-US" sz="900" u="sng">
                <a:solidFill>
                  <a:schemeClr val="hlink"/>
                </a:solidFill>
                <a:latin typeface="Arial"/>
                <a:ea typeface="Arial"/>
                <a:cs typeface="Arial"/>
                <a:sym typeface="Arial"/>
                <a:hlinkClick r:id="rId5"/>
              </a:rPr>
              <a:t>U.S. Coast Guard Incident Command System (ICS) Authorized forms(link is external)</a:t>
            </a:r>
            <a:r>
              <a:rPr lang="en-US" sz="900">
                <a:solidFill>
                  <a:schemeClr val="dk1"/>
                </a:solidFill>
                <a:latin typeface="Arial"/>
                <a:ea typeface="Arial"/>
                <a:cs typeface="Arial"/>
                <a:sym typeface="Arial"/>
              </a:rPr>
              <a:t> used during an incident or in drills. The </a:t>
            </a:r>
            <a:r>
              <a:rPr lang="en-US" sz="900" b="1">
                <a:solidFill>
                  <a:schemeClr val="dk1"/>
                </a:solidFill>
                <a:latin typeface="Arial"/>
                <a:ea typeface="Arial"/>
                <a:cs typeface="Arial"/>
                <a:sym typeface="Arial"/>
              </a:rPr>
              <a:t>ERMA ESI Query tool</a:t>
            </a:r>
            <a:r>
              <a:rPr lang="en-US" sz="900">
                <a:solidFill>
                  <a:schemeClr val="dk1"/>
                </a:solidFill>
                <a:latin typeface="Arial"/>
                <a:ea typeface="Arial"/>
                <a:cs typeface="Arial"/>
                <a:sym typeface="Arial"/>
              </a:rPr>
              <a:t> will provide a preliminary report on threatened, endangered and species of special concerns, shoreline classification, managed resource areas, and socioeconomic information. Unique layers within the table of contents have been created for all ESI atlases that represent the extent of data for threatened and endangered species. This allows for more precise mapping and analysis providing </a:t>
            </a:r>
            <a:r>
              <a:rPr lang="en-US" sz="1000">
                <a:solidFill>
                  <a:schemeClr val="dk1"/>
                </a:solidFill>
                <a:latin typeface="Arial"/>
                <a:ea typeface="Arial"/>
                <a:cs typeface="Arial"/>
                <a:sym typeface="Arial"/>
              </a:rPr>
              <a:t>valuable data for these sensitive marine areas.</a:t>
            </a:r>
            <a:endParaRPr sz="100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latin typeface="Arial"/>
                <a:ea typeface="Arial"/>
                <a:cs typeface="Arial"/>
                <a:sym typeface="Arial"/>
              </a:rPr>
              <a:t>Users can go to the </a:t>
            </a:r>
            <a:r>
              <a:rPr lang="en-US" sz="1000" b="1">
                <a:solidFill>
                  <a:schemeClr val="dk1"/>
                </a:solidFill>
                <a:latin typeface="Arial"/>
                <a:ea typeface="Arial"/>
                <a:cs typeface="Arial"/>
                <a:sym typeface="Arial"/>
              </a:rPr>
              <a:t>Query Tool Menu</a:t>
            </a:r>
            <a:r>
              <a:rPr lang="en-US" sz="1000">
                <a:solidFill>
                  <a:schemeClr val="dk1"/>
                </a:solidFill>
                <a:latin typeface="Arial"/>
                <a:ea typeface="Arial"/>
                <a:cs typeface="Arial"/>
                <a:sym typeface="Arial"/>
              </a:rPr>
              <a:t> and draw a polygon of the area they would like to generate an ESI report. The months are preselected for a timeframe of a month before and after the current date. Select additional months, if necessary, and the biological and other information desired for viewing, then click </a:t>
            </a:r>
            <a:r>
              <a:rPr lang="en-US" sz="1000" b="1">
                <a:solidFill>
                  <a:schemeClr val="dk1"/>
                </a:solidFill>
                <a:latin typeface="Arial"/>
                <a:ea typeface="Arial"/>
                <a:cs typeface="Arial"/>
                <a:sym typeface="Arial"/>
              </a:rPr>
              <a:t>Run Query</a:t>
            </a:r>
            <a:r>
              <a:rPr lang="en-US" sz="1000">
                <a:solidFill>
                  <a:schemeClr val="dk1"/>
                </a:solidFill>
                <a:latin typeface="Arial"/>
                <a:ea typeface="Arial"/>
                <a:cs typeface="Arial"/>
                <a:sym typeface="Arial"/>
              </a:rPr>
              <a:t>. The ESI RAR report page is generated. On the right hand side above the inset map is the option to “Download ICS232 PDF” form. The Environmental Unit Lead (EUL) with the resource trustees would fill in the additional information. A three-page report of the ICS-232 fillable form with the ESI information prefilled will be generated based on the polygon area drawn.</a:t>
            </a:r>
            <a:endParaRPr sz="1000">
              <a:solidFill>
                <a:schemeClr val="dk1"/>
              </a:solidFill>
              <a:latin typeface="Arial"/>
              <a:ea typeface="Arial"/>
              <a:cs typeface="Arial"/>
              <a:sym typeface="Arial"/>
            </a:endParaRPr>
          </a:p>
          <a:p>
            <a:pPr marL="0" lvl="0" indent="0" algn="l" rtl="0">
              <a:spcBef>
                <a:spcPts val="0"/>
              </a:spcBef>
              <a:spcAft>
                <a:spcPts val="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g31ce22319bd_2_11"/>
          <p:cNvSpPr txBox="1">
            <a:spLocks noGrp="1"/>
          </p:cNvSpPr>
          <p:nvPr>
            <p:ph type="body" idx="1"/>
          </p:nvPr>
        </p:nvSpPr>
        <p:spPr>
          <a:xfrm>
            <a:off x="67600" y="1389275"/>
            <a:ext cx="6008100" cy="546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 b="1" dirty="0">
                <a:solidFill>
                  <a:schemeClr val="dk1"/>
                </a:solidFill>
                <a:latin typeface="Arial"/>
                <a:ea typeface="Arial"/>
                <a:cs typeface="Arial"/>
                <a:sym typeface="Arial"/>
              </a:rPr>
              <a:t>2</a:t>
            </a:r>
            <a:endParaRPr sz="1200" b="1" dirty="0">
              <a:solidFill>
                <a:schemeClr val="dk1"/>
              </a:solidFill>
              <a:latin typeface="Arial"/>
              <a:ea typeface="Arial"/>
              <a:cs typeface="Arial"/>
              <a:sym typeface="Arial"/>
            </a:endParaRPr>
          </a:p>
          <a:p>
            <a:pPr marL="0" lvl="0" indent="0" algn="l" rtl="0">
              <a:spcBef>
                <a:spcPts val="200"/>
              </a:spcBef>
              <a:spcAft>
                <a:spcPts val="0"/>
              </a:spcAft>
              <a:buNone/>
            </a:pPr>
            <a:r>
              <a:rPr lang="en-US" sz="1200" b="1" dirty="0">
                <a:solidFill>
                  <a:schemeClr val="dk1"/>
                </a:solidFill>
                <a:latin typeface="Arial"/>
                <a:ea typeface="Arial"/>
                <a:cs typeface="Arial"/>
                <a:sym typeface="Arial"/>
              </a:rPr>
              <a:t>NOAA 2025 Training</a:t>
            </a:r>
            <a:endParaRPr sz="1200" b="1" dirty="0">
              <a:solidFill>
                <a:schemeClr val="dk1"/>
              </a:solidFill>
              <a:latin typeface="Arial"/>
              <a:ea typeface="Arial"/>
              <a:cs typeface="Arial"/>
              <a:sym typeface="Arial"/>
            </a:endParaRPr>
          </a:p>
          <a:p>
            <a:pPr marL="0" lvl="0" indent="0" algn="l" rtl="0">
              <a:spcBef>
                <a:spcPts val="200"/>
              </a:spcBef>
              <a:spcAft>
                <a:spcPts val="0"/>
              </a:spcAft>
              <a:buNone/>
            </a:pPr>
            <a:endParaRPr sz="1200" b="1"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b="1" u="sng" dirty="0">
                <a:solidFill>
                  <a:schemeClr val="tx1"/>
                </a:solidFill>
                <a:latin typeface="Arial"/>
                <a:ea typeface="Arial"/>
                <a:cs typeface="Arial"/>
                <a:sym typeface="Arial"/>
                <a:hlinkClick r:id="rId3">
                  <a:extLst>
                    <a:ext uri="{A12FA001-AC4F-418D-AE19-62706E023703}">
                      <ahyp:hlinkClr xmlns:ahyp="http://schemas.microsoft.com/office/drawing/2018/hyperlinkcolor" val="tx"/>
                    </a:ext>
                  </a:extLst>
                </a:hlinkClick>
              </a:rPr>
              <a:t>Science</a:t>
            </a:r>
            <a:r>
              <a:rPr lang="en-US" sz="1200" b="1" u="sng" dirty="0">
                <a:solidFill>
                  <a:srgbClr val="69A020"/>
                </a:solid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en-US" sz="1200" b="1" u="sng" dirty="0">
                <a:solidFill>
                  <a:schemeClr val="tx1"/>
                </a:solidFill>
                <a:latin typeface="Arial"/>
                <a:ea typeface="Arial"/>
                <a:cs typeface="Arial"/>
                <a:sym typeface="Arial"/>
                <a:hlinkClick r:id="rId3">
                  <a:extLst>
                    <a:ext uri="{A12FA001-AC4F-418D-AE19-62706E023703}">
                      <ahyp:hlinkClr xmlns:ahyp="http://schemas.microsoft.com/office/drawing/2018/hyperlinkcolor" val="tx"/>
                    </a:ext>
                  </a:extLst>
                </a:hlinkClick>
              </a:rPr>
              <a:t>of Chemical Releases (SOCR) classes</a:t>
            </a:r>
            <a:r>
              <a:rPr lang="en-US" sz="1200" b="1" dirty="0">
                <a:solidFill>
                  <a:schemeClr val="tx1"/>
                </a:solidFill>
                <a:latin typeface="Arial"/>
                <a:ea typeface="Arial"/>
                <a:cs typeface="Arial"/>
                <a:sym typeface="Arial"/>
              </a:rPr>
              <a:t> </a:t>
            </a:r>
            <a:r>
              <a:rPr lang="en-US" sz="1200" dirty="0">
                <a:solidFill>
                  <a:schemeClr val="dk1"/>
                </a:solidFill>
                <a:latin typeface="Arial"/>
                <a:ea typeface="Arial"/>
                <a:cs typeface="Arial"/>
                <a:sym typeface="Arial"/>
              </a:rPr>
              <a:t>are designed to help spill responders and planners increase their understanding of chemical spill (release0 science when preparing for and analyzing chemical spills, and making risk-based decisions to protect public health, safety, and the environment.  SOCR classes follow a similar framework and level of content as NOAA’s Science of Oil Spills (SOS) classes, but are centered on chemical releases rather than oil.  SOCR classes are designed to offer a broad, science-based approach to understanding the framework for chemical release response for the purpose of:</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Arial"/>
                <a:ea typeface="Arial"/>
                <a:cs typeface="Arial"/>
                <a:sym typeface="Arial"/>
              </a:rPr>
              <a:t>•increasing awareness and preparedness, and</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Arial"/>
                <a:ea typeface="Arial"/>
                <a:cs typeface="Arial"/>
                <a:sym typeface="Arial"/>
              </a:rPr>
              <a:t>•reducing uncertainty and risk associated with this type of incident.</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Arial"/>
                <a:ea typeface="Arial"/>
                <a:cs typeface="Arial"/>
                <a:sym typeface="Arial"/>
              </a:rPr>
              <a:t>The classes are primarily intended for new and mid-level spill responders, planners, and stakeholders from government and public agencies. Upon completion of the class, students will be able to demonstrate increased awareness and preparedness by employing science-based decision-making in planning for and responding to chemical incidents.</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Arial"/>
                <a:ea typeface="Arial"/>
                <a:cs typeface="Arial"/>
                <a:sym typeface="Arial"/>
              </a:rPr>
              <a:t>The following SOCR classes have been scheduled:</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b="1" dirty="0">
                <a:solidFill>
                  <a:schemeClr val="dk1"/>
                </a:solidFill>
                <a:latin typeface="Arial"/>
                <a:ea typeface="Arial"/>
                <a:cs typeface="Arial"/>
                <a:sym typeface="Arial"/>
              </a:rPr>
              <a:t>Mobile, Alabama, March 10-14, 2025:</a:t>
            </a:r>
            <a:r>
              <a:rPr lang="en-US" sz="1200" dirty="0">
                <a:solidFill>
                  <a:schemeClr val="dk1"/>
                </a:solidFill>
                <a:latin typeface="Arial"/>
                <a:ea typeface="Arial"/>
                <a:cs typeface="Arial"/>
                <a:sym typeface="Arial"/>
              </a:rPr>
              <a:t> The </a:t>
            </a:r>
            <a:r>
              <a:rPr lang="en-US" sz="1200" u="sng" dirty="0">
                <a:solidFill>
                  <a:schemeClr val="hlink"/>
                </a:solidFill>
                <a:latin typeface="Arial"/>
                <a:ea typeface="Arial"/>
                <a:cs typeface="Arial"/>
                <a:sym typeface="Arial"/>
                <a:hlinkClick r:id="rId4"/>
              </a:rPr>
              <a:t>application period</a:t>
            </a:r>
            <a:r>
              <a:rPr lang="en-US" sz="1200" dirty="0">
                <a:solidFill>
                  <a:schemeClr val="dk1"/>
                </a:solidFill>
                <a:latin typeface="Arial"/>
                <a:ea typeface="Arial"/>
                <a:cs typeface="Arial"/>
                <a:sym typeface="Arial"/>
              </a:rPr>
              <a:t> will be October 17 - December 13, 2024.</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b="1" dirty="0">
                <a:solidFill>
                  <a:schemeClr val="dk1"/>
                </a:solidFill>
                <a:latin typeface="Arial"/>
                <a:ea typeface="Arial"/>
                <a:cs typeface="Arial"/>
                <a:sym typeface="Arial"/>
              </a:rPr>
              <a:t>Seattle, Washington, June 23-27, 2025:</a:t>
            </a:r>
            <a:r>
              <a:rPr lang="en-US" sz="1200" dirty="0">
                <a:solidFill>
                  <a:schemeClr val="dk1"/>
                </a:solidFill>
                <a:latin typeface="Arial"/>
                <a:ea typeface="Arial"/>
                <a:cs typeface="Arial"/>
                <a:sym typeface="Arial"/>
              </a:rPr>
              <a:t> The </a:t>
            </a:r>
            <a:r>
              <a:rPr lang="en-US" sz="1200" u="sng" dirty="0">
                <a:solidFill>
                  <a:schemeClr val="hlink"/>
                </a:solidFill>
                <a:latin typeface="Arial"/>
                <a:ea typeface="Arial"/>
                <a:cs typeface="Arial"/>
                <a:sym typeface="Arial"/>
                <a:hlinkClick r:id="rId4"/>
              </a:rPr>
              <a:t>application period</a:t>
            </a:r>
            <a:r>
              <a:rPr lang="en-US" sz="1200" dirty="0">
                <a:solidFill>
                  <a:schemeClr val="dk1"/>
                </a:solidFill>
                <a:latin typeface="Arial"/>
                <a:ea typeface="Arial"/>
                <a:cs typeface="Arial"/>
                <a:sym typeface="Arial"/>
              </a:rPr>
              <a:t> will be December 16, 2024 - February 16, 2025.</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200" u="sng" dirty="0">
                <a:solidFill>
                  <a:srgbClr val="69A020"/>
                </a:solidFill>
                <a:hlinkClick r:id="rId4">
                  <a:extLst>
                    <a:ext uri="{A12FA001-AC4F-418D-AE19-62706E023703}">
                      <ahyp:hlinkClr xmlns:ahyp="http://schemas.microsoft.com/office/drawing/2018/hyperlinkcolor" val="tx"/>
                    </a:ext>
                  </a:extLst>
                </a:hlinkClick>
              </a:rPr>
              <a:t>Response</a:t>
            </a:r>
            <a:r>
              <a:rPr lang="en-US" sz="1200" u="sng" dirty="0">
                <a:solidFill>
                  <a:schemeClr val="tx1"/>
                </a:solidFill>
                <a:hlinkClick r:id="rId4">
                  <a:extLst>
                    <a:ext uri="{A12FA001-AC4F-418D-AE19-62706E023703}">
                      <ahyp:hlinkClr xmlns:ahyp="http://schemas.microsoft.com/office/drawing/2018/hyperlinkcolor" val="tx"/>
                    </a:ext>
                  </a:extLst>
                </a:hlinkClick>
              </a:rPr>
              <a:t>.restoration.noaa.gov/Oil and Chemical Spills/Training</a:t>
            </a:r>
            <a:endParaRPr sz="1200" u="sng" dirty="0">
              <a:solidFill>
                <a:schemeClr val="tx1"/>
              </a:solidFill>
            </a:endParaRPr>
          </a:p>
          <a:p>
            <a:pPr marL="0" lvl="0" indent="0" algn="l" rtl="0">
              <a:spcBef>
                <a:spcPts val="0"/>
              </a:spcBef>
              <a:spcAft>
                <a:spcPts val="200"/>
              </a:spcAft>
              <a:buNone/>
            </a:pPr>
            <a:endParaRPr sz="1200" b="1" dirty="0">
              <a:solidFill>
                <a:schemeClr val="dk1"/>
              </a:solidFill>
              <a:latin typeface="Arial"/>
              <a:ea typeface="Arial"/>
              <a:cs typeface="Arial"/>
              <a:sym typeface="Arial"/>
            </a:endParaRPr>
          </a:p>
        </p:txBody>
      </p:sp>
      <p:sp>
        <p:nvSpPr>
          <p:cNvPr id="72" name="Google Shape;72;g31ce22319bd_2_11"/>
          <p:cNvSpPr txBox="1">
            <a:spLocks noGrp="1"/>
          </p:cNvSpPr>
          <p:nvPr>
            <p:ph type="title"/>
          </p:nvPr>
        </p:nvSpPr>
        <p:spPr>
          <a:xfrm>
            <a:off x="1284482" y="238124"/>
            <a:ext cx="10740900" cy="666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NOAA Report Out - December 2024</a:t>
            </a:r>
            <a:endParaRPr/>
          </a:p>
        </p:txBody>
      </p:sp>
      <p:sp>
        <p:nvSpPr>
          <p:cNvPr id="73" name="Google Shape;73;g31ce22319bd_2_11"/>
          <p:cNvSpPr txBox="1">
            <a:spLocks noGrp="1"/>
          </p:cNvSpPr>
          <p:nvPr>
            <p:ph type="body" idx="2"/>
          </p:nvPr>
        </p:nvSpPr>
        <p:spPr>
          <a:xfrm>
            <a:off x="6216400" y="1307605"/>
            <a:ext cx="5972400" cy="55503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1000" dirty="0">
              <a:solidFill>
                <a:schemeClr val="dk1"/>
              </a:solidFill>
              <a:latin typeface="Arial"/>
              <a:ea typeface="Arial"/>
              <a:cs typeface="Arial"/>
              <a:sym typeface="Arial"/>
            </a:endParaRPr>
          </a:p>
          <a:p>
            <a:pPr marL="0" lvl="0" indent="0" algn="l" rtl="0">
              <a:spcBef>
                <a:spcPts val="0"/>
              </a:spcBef>
              <a:spcAft>
                <a:spcPts val="200"/>
              </a:spcAft>
              <a:buNone/>
            </a:pPr>
            <a:endParaRPr dirty="0"/>
          </a:p>
        </p:txBody>
      </p:sp>
      <p:sp>
        <p:nvSpPr>
          <p:cNvPr id="74" name="Google Shape;74;g31ce22319bd_2_11"/>
          <p:cNvSpPr txBox="1"/>
          <p:nvPr/>
        </p:nvSpPr>
        <p:spPr>
          <a:xfrm>
            <a:off x="1635025" y="2697775"/>
            <a:ext cx="8720100" cy="101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g31ce22319bd_2_25"/>
          <p:cNvSpPr txBox="1">
            <a:spLocks noGrp="1"/>
          </p:cNvSpPr>
          <p:nvPr>
            <p:ph type="body" idx="1"/>
          </p:nvPr>
        </p:nvSpPr>
        <p:spPr>
          <a:xfrm>
            <a:off x="67600" y="1389275"/>
            <a:ext cx="6008100" cy="546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 b="1" dirty="0">
                <a:solidFill>
                  <a:schemeClr val="dk1"/>
                </a:solidFill>
                <a:latin typeface="Arial"/>
                <a:ea typeface="Arial"/>
                <a:cs typeface="Arial"/>
                <a:sym typeface="Arial"/>
              </a:rPr>
              <a:t>2</a:t>
            </a:r>
            <a:endParaRPr sz="1200" b="1" dirty="0">
              <a:solidFill>
                <a:schemeClr val="dk1"/>
              </a:solidFill>
              <a:latin typeface="Arial"/>
              <a:ea typeface="Arial"/>
              <a:cs typeface="Arial"/>
              <a:sym typeface="Arial"/>
            </a:endParaRPr>
          </a:p>
          <a:p>
            <a:pPr marL="0" lvl="0" indent="0" algn="l" rtl="0">
              <a:spcBef>
                <a:spcPts val="200"/>
              </a:spcBef>
              <a:spcAft>
                <a:spcPts val="0"/>
              </a:spcAft>
              <a:buNone/>
            </a:pPr>
            <a:r>
              <a:rPr lang="en-US" sz="1200" b="1" dirty="0">
                <a:solidFill>
                  <a:schemeClr val="dk1"/>
                </a:solidFill>
                <a:latin typeface="Arial"/>
                <a:ea typeface="Arial"/>
                <a:cs typeface="Arial"/>
                <a:sym typeface="Arial"/>
              </a:rPr>
              <a:t>NOAA 2025 Training</a:t>
            </a:r>
            <a:endParaRPr sz="1200" u="sng" dirty="0">
              <a:solidFill>
                <a:schemeClr val="hlink"/>
              </a:solidFill>
            </a:endParaRPr>
          </a:p>
          <a:p>
            <a:pPr marL="0" lvl="0" indent="0" algn="l" rtl="0">
              <a:spcBef>
                <a:spcPts val="1000"/>
              </a:spcBef>
              <a:spcAft>
                <a:spcPts val="0"/>
              </a:spcAft>
              <a:buClr>
                <a:schemeClr val="dk1"/>
              </a:buClr>
              <a:buSzPts val="1100"/>
              <a:buFont typeface="Arial"/>
              <a:buNone/>
            </a:pPr>
            <a:r>
              <a:rPr lang="en-US" sz="1200" b="1" u="sng" dirty="0">
                <a:solidFill>
                  <a:schemeClr val="dk1"/>
                </a:solidFill>
                <a:latin typeface="Arial"/>
                <a:ea typeface="Arial"/>
                <a:cs typeface="Arial"/>
                <a:sym typeface="Arial"/>
              </a:rPr>
              <a:t>Science of Oil Spills (SOS)</a:t>
            </a:r>
            <a:r>
              <a:rPr lang="en-US" sz="1200" u="sng" dirty="0">
                <a:solidFill>
                  <a:schemeClr val="dk1"/>
                </a:solidFill>
                <a:latin typeface="Arial"/>
                <a:ea typeface="Arial"/>
                <a:cs typeface="Arial"/>
                <a:sym typeface="Arial"/>
              </a:rPr>
              <a:t> </a:t>
            </a:r>
            <a:r>
              <a:rPr lang="en-US" sz="1200" dirty="0">
                <a:solidFill>
                  <a:schemeClr val="dk1"/>
                </a:solidFill>
                <a:latin typeface="Arial"/>
                <a:ea typeface="Arial"/>
                <a:cs typeface="Arial"/>
                <a:sym typeface="Arial"/>
              </a:rPr>
              <a:t>classes help spill responders increase their understanding of oil spill science when analyzing spills and making risk-based decisions. They are designed for new and mid-level spill responders.</a:t>
            </a:r>
            <a:endParaRPr sz="12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•These multi-day trainings cover topics including:</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•Fate and behavior of oil spilled in the environment.</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•An introduction to oil chemistry and toxicity.</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•A review of basic spill response options for open water and shorelines.</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•Spill case studies.</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•Principles of ecological risk assessment.</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•A field trip.</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•An introduction to damage assessment techniques.</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•Determining cleanup endpoints.</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•The following SOS classes are currently scheduled:</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000" b="1" dirty="0">
                <a:solidFill>
                  <a:schemeClr val="dk1"/>
                </a:solidFill>
                <a:latin typeface="Arial"/>
                <a:ea typeface="Arial"/>
                <a:cs typeface="Arial"/>
                <a:sym typeface="Arial"/>
              </a:rPr>
              <a:t>Houston, Texas, March 17-21, 2025: The </a:t>
            </a:r>
            <a:r>
              <a:rPr lang="en-US" sz="1000" b="1" u="sng" dirty="0">
                <a:solidFill>
                  <a:schemeClr val="hlink"/>
                </a:solidFill>
                <a:latin typeface="Arial"/>
                <a:ea typeface="Arial"/>
                <a:cs typeface="Arial"/>
                <a:sym typeface="Arial"/>
                <a:hlinkClick r:id="rId3"/>
              </a:rPr>
              <a:t>application period</a:t>
            </a:r>
            <a:r>
              <a:rPr lang="en-US" sz="1000" b="1" dirty="0">
                <a:solidFill>
                  <a:schemeClr val="dk1"/>
                </a:solidFill>
                <a:latin typeface="Arial"/>
                <a:ea typeface="Arial"/>
                <a:cs typeface="Arial"/>
                <a:sym typeface="Arial"/>
              </a:rPr>
              <a:t> will be October 17 - December 13, 2024.</a:t>
            </a:r>
            <a:endParaRPr sz="1000" b="1"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000" b="1" dirty="0">
                <a:solidFill>
                  <a:schemeClr val="dk1"/>
                </a:solidFill>
                <a:latin typeface="Arial"/>
                <a:ea typeface="Arial"/>
                <a:cs typeface="Arial"/>
                <a:sym typeface="Arial"/>
              </a:rPr>
              <a:t>Key West, Florida, May 5-9, 2025: The </a:t>
            </a:r>
            <a:r>
              <a:rPr lang="en-US" sz="1000" b="1" u="sng" dirty="0">
                <a:solidFill>
                  <a:schemeClr val="hlink"/>
                </a:solidFill>
                <a:latin typeface="Arial"/>
                <a:ea typeface="Arial"/>
                <a:cs typeface="Arial"/>
                <a:sym typeface="Arial"/>
                <a:hlinkClick r:id="rId3"/>
              </a:rPr>
              <a:t>application period</a:t>
            </a:r>
            <a:r>
              <a:rPr lang="en-US" sz="1000" b="1" dirty="0">
                <a:solidFill>
                  <a:schemeClr val="dk1"/>
                </a:solidFill>
                <a:latin typeface="Arial"/>
                <a:ea typeface="Arial"/>
                <a:cs typeface="Arial"/>
                <a:sym typeface="Arial"/>
              </a:rPr>
              <a:t> will be November 22, 2024 - January 24, 2025.</a:t>
            </a:r>
          </a:p>
          <a:p>
            <a:pPr marL="0" lvl="0" indent="0" algn="l" rtl="0">
              <a:spcBef>
                <a:spcPts val="1000"/>
              </a:spcBef>
              <a:spcAft>
                <a:spcPts val="0"/>
              </a:spcAft>
              <a:buClr>
                <a:schemeClr val="dk1"/>
              </a:buClr>
              <a:buSzPts val="1100"/>
              <a:buFont typeface="Arial"/>
              <a:buNone/>
            </a:pPr>
            <a:r>
              <a:rPr lang="en-US" sz="1000" b="1" dirty="0">
                <a:solidFill>
                  <a:schemeClr val="dk1"/>
                </a:solidFill>
                <a:latin typeface="Arial"/>
                <a:ea typeface="Arial"/>
                <a:cs typeface="Arial"/>
                <a:sym typeface="Arial"/>
              </a:rPr>
              <a:t>Seattle, Washington, June 9-13, 2025: The </a:t>
            </a:r>
            <a:r>
              <a:rPr lang="en-US" sz="1000" b="1" u="sng" dirty="0">
                <a:solidFill>
                  <a:schemeClr val="hlink"/>
                </a:solidFill>
                <a:latin typeface="Arial"/>
                <a:ea typeface="Arial"/>
                <a:cs typeface="Arial"/>
                <a:sym typeface="Arial"/>
                <a:hlinkClick r:id="rId3"/>
              </a:rPr>
              <a:t>application period</a:t>
            </a:r>
            <a:r>
              <a:rPr lang="en-US" sz="1000" b="1" dirty="0">
                <a:solidFill>
                  <a:schemeClr val="dk1"/>
                </a:solidFill>
                <a:latin typeface="Arial"/>
                <a:ea typeface="Arial"/>
                <a:cs typeface="Arial"/>
                <a:sym typeface="Arial"/>
              </a:rPr>
              <a:t> will be December 16, 2024 - February 16, 2025.</a:t>
            </a:r>
            <a:endParaRPr sz="1000" b="1"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b="1" u="sng" dirty="0">
                <a:solidFill>
                  <a:schemeClr val="hlink"/>
                </a:solidFill>
                <a:latin typeface="Arial"/>
                <a:ea typeface="Arial"/>
                <a:cs typeface="Arial"/>
                <a:sym typeface="Arial"/>
                <a:hlinkClick r:id="rId4"/>
              </a:rPr>
              <a:t>Online Application:</a:t>
            </a:r>
            <a:r>
              <a:rPr lang="en-US" sz="900" dirty="0">
                <a:solidFill>
                  <a:schemeClr val="dk1"/>
                </a:solidFill>
                <a:latin typeface="Arial"/>
                <a:ea typeface="Arial"/>
                <a:cs typeface="Arial"/>
                <a:sym typeface="Arial"/>
              </a:rPr>
              <a:t> The online application form will be available during the application period for each scheduled SOS class.</a:t>
            </a:r>
            <a:endParaRPr sz="900" dirty="0">
              <a:solidFill>
                <a:schemeClr val="dk1"/>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900" dirty="0">
                <a:solidFill>
                  <a:schemeClr val="dk1"/>
                </a:solidFill>
                <a:latin typeface="Arial"/>
                <a:ea typeface="Arial"/>
                <a:cs typeface="Arial"/>
                <a:sym typeface="Arial"/>
              </a:rPr>
              <a:t>https://response.restoration.noaa.gov/training-and-education/training/workshops/science-oil-spills-classes</a:t>
            </a:r>
            <a:endParaRPr sz="900" dirty="0">
              <a:solidFill>
                <a:schemeClr val="dk1"/>
              </a:solidFill>
              <a:latin typeface="Arial"/>
              <a:ea typeface="Arial"/>
              <a:cs typeface="Arial"/>
              <a:sym typeface="Arial"/>
            </a:endParaRPr>
          </a:p>
          <a:p>
            <a:pPr marL="0" lvl="0" indent="0" algn="l" rtl="0">
              <a:spcBef>
                <a:spcPts val="0"/>
              </a:spcBef>
              <a:spcAft>
                <a:spcPts val="200"/>
              </a:spcAft>
              <a:buNone/>
            </a:pPr>
            <a:endParaRPr sz="1200" b="1" dirty="0">
              <a:solidFill>
                <a:schemeClr val="dk1"/>
              </a:solidFill>
              <a:latin typeface="Arial"/>
              <a:ea typeface="Arial"/>
              <a:cs typeface="Arial"/>
              <a:sym typeface="Arial"/>
            </a:endParaRPr>
          </a:p>
        </p:txBody>
      </p:sp>
      <p:sp>
        <p:nvSpPr>
          <p:cNvPr id="80" name="Google Shape;80;g31ce22319bd_2_25"/>
          <p:cNvSpPr txBox="1">
            <a:spLocks noGrp="1"/>
          </p:cNvSpPr>
          <p:nvPr>
            <p:ph type="title"/>
          </p:nvPr>
        </p:nvSpPr>
        <p:spPr>
          <a:xfrm>
            <a:off x="1284482" y="238124"/>
            <a:ext cx="10740900" cy="666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NOAA Report Out - December 2024</a:t>
            </a:r>
            <a:endParaRPr/>
          </a:p>
        </p:txBody>
      </p:sp>
      <p:sp>
        <p:nvSpPr>
          <p:cNvPr id="81" name="Google Shape;81;g31ce22319bd_2_25"/>
          <p:cNvSpPr txBox="1">
            <a:spLocks noGrp="1"/>
          </p:cNvSpPr>
          <p:nvPr>
            <p:ph type="body" idx="2"/>
          </p:nvPr>
        </p:nvSpPr>
        <p:spPr>
          <a:xfrm>
            <a:off x="6216400" y="1307605"/>
            <a:ext cx="5972400" cy="55503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1000" dirty="0">
              <a:solidFill>
                <a:schemeClr val="dk1"/>
              </a:solidFill>
              <a:latin typeface="Arial"/>
              <a:ea typeface="Arial"/>
              <a:cs typeface="Arial"/>
              <a:sym typeface="Arial"/>
            </a:endParaRPr>
          </a:p>
          <a:p>
            <a:pPr marL="0" lvl="0" indent="0" algn="l" rtl="0">
              <a:spcBef>
                <a:spcPts val="0"/>
              </a:spcBef>
              <a:spcAft>
                <a:spcPts val="200"/>
              </a:spcAft>
              <a:buNone/>
            </a:pPr>
            <a:endParaRPr dirty="0"/>
          </a:p>
        </p:txBody>
      </p:sp>
      <p:sp>
        <p:nvSpPr>
          <p:cNvPr id="82" name="Google Shape;82;g31ce22319bd_2_25"/>
          <p:cNvSpPr txBox="1"/>
          <p:nvPr/>
        </p:nvSpPr>
        <p:spPr>
          <a:xfrm>
            <a:off x="1635025" y="2697775"/>
            <a:ext cx="8720100" cy="101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g31ce22319bd_2_33"/>
          <p:cNvSpPr txBox="1">
            <a:spLocks noGrp="1"/>
          </p:cNvSpPr>
          <p:nvPr>
            <p:ph type="body" idx="1"/>
          </p:nvPr>
        </p:nvSpPr>
        <p:spPr>
          <a:xfrm>
            <a:off x="67600" y="1389275"/>
            <a:ext cx="6008100" cy="546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 b="1">
                <a:solidFill>
                  <a:schemeClr val="dk1"/>
                </a:solidFill>
                <a:latin typeface="Arial"/>
                <a:ea typeface="Arial"/>
                <a:cs typeface="Arial"/>
                <a:sym typeface="Arial"/>
              </a:rPr>
              <a:t>2</a:t>
            </a:r>
            <a:endParaRPr sz="1200" b="1">
              <a:solidFill>
                <a:schemeClr val="dk1"/>
              </a:solidFill>
              <a:latin typeface="Arial"/>
              <a:ea typeface="Arial"/>
              <a:cs typeface="Arial"/>
              <a:sym typeface="Arial"/>
            </a:endParaRPr>
          </a:p>
          <a:p>
            <a:pPr marL="0" lvl="0" indent="0" algn="l" rtl="0">
              <a:spcBef>
                <a:spcPts val="200"/>
              </a:spcBef>
              <a:spcAft>
                <a:spcPts val="0"/>
              </a:spcAft>
              <a:buNone/>
            </a:pPr>
            <a:r>
              <a:rPr lang="en-US" sz="1200" b="1">
                <a:solidFill>
                  <a:schemeClr val="dk1"/>
                </a:solidFill>
                <a:latin typeface="Arial"/>
                <a:ea typeface="Arial"/>
                <a:cs typeface="Arial"/>
                <a:sym typeface="Arial"/>
              </a:rPr>
              <a:t>NOAA 2025 Training</a:t>
            </a:r>
            <a:endParaRPr sz="1200" u="sng">
              <a:solidFill>
                <a:schemeClr val="hlink"/>
              </a:solidFill>
            </a:endParaRPr>
          </a:p>
          <a:p>
            <a:pPr marL="0" lvl="0" indent="0" algn="l" rtl="0">
              <a:spcBef>
                <a:spcPts val="1000"/>
              </a:spcBef>
              <a:spcAft>
                <a:spcPts val="0"/>
              </a:spcAft>
              <a:buNone/>
            </a:pPr>
            <a:r>
              <a:rPr lang="en-US" sz="1200" b="1">
                <a:solidFill>
                  <a:schemeClr val="dk1"/>
                </a:solidFill>
                <a:latin typeface="Arial"/>
                <a:ea typeface="Arial"/>
                <a:cs typeface="Arial"/>
                <a:sym typeface="Arial"/>
              </a:rPr>
              <a:t>•Shoreline Clean-Up Assessment Technique Team (SCAT)</a:t>
            </a:r>
            <a:endParaRPr sz="1200" b="1">
              <a:solidFill>
                <a:schemeClr val="dk1"/>
              </a:solidFill>
              <a:latin typeface="Arial"/>
              <a:ea typeface="Arial"/>
              <a:cs typeface="Arial"/>
              <a:sym typeface="Arial"/>
            </a:endParaRPr>
          </a:p>
          <a:p>
            <a:pPr marL="0" lvl="0" indent="0" algn="l" rtl="0">
              <a:spcBef>
                <a:spcPts val="1000"/>
              </a:spcBef>
              <a:spcAft>
                <a:spcPts val="0"/>
              </a:spcAft>
              <a:buNone/>
            </a:pPr>
            <a:endParaRPr sz="1200" b="1">
              <a:solidFill>
                <a:schemeClr val="dk1"/>
              </a:solidFill>
              <a:latin typeface="Arial"/>
              <a:ea typeface="Arial"/>
              <a:cs typeface="Arial"/>
              <a:sym typeface="Arial"/>
            </a:endParaRPr>
          </a:p>
          <a:p>
            <a:pPr marL="0" lvl="0" indent="0" algn="l" rtl="0">
              <a:spcBef>
                <a:spcPts val="1000"/>
              </a:spcBef>
              <a:spcAft>
                <a:spcPts val="0"/>
              </a:spcAft>
              <a:buNone/>
            </a:pPr>
            <a:r>
              <a:rPr lang="en-US" sz="1200" b="1">
                <a:solidFill>
                  <a:schemeClr val="dk1"/>
                </a:solidFill>
                <a:latin typeface="Arial"/>
                <a:ea typeface="Arial"/>
                <a:cs typeface="Arial"/>
                <a:sym typeface="Arial"/>
              </a:rPr>
              <a:t>USCG District 5 and NOAA co-hosting SCAT Team Member Training</a:t>
            </a:r>
            <a:endParaRPr sz="1200" b="1">
              <a:solidFill>
                <a:schemeClr val="dk1"/>
              </a:solidFill>
              <a:latin typeface="Arial"/>
              <a:ea typeface="Arial"/>
              <a:cs typeface="Arial"/>
              <a:sym typeface="Arial"/>
            </a:endParaRPr>
          </a:p>
          <a:p>
            <a:pPr marL="0" lvl="0" indent="0" algn="l" rtl="0">
              <a:spcBef>
                <a:spcPts val="1000"/>
              </a:spcBef>
              <a:spcAft>
                <a:spcPts val="0"/>
              </a:spcAft>
              <a:buNone/>
            </a:pPr>
            <a:endParaRPr sz="1200" b="1">
              <a:solidFill>
                <a:schemeClr val="dk1"/>
              </a:solidFill>
              <a:latin typeface="Arial"/>
              <a:ea typeface="Arial"/>
              <a:cs typeface="Arial"/>
              <a:sym typeface="Arial"/>
            </a:endParaRPr>
          </a:p>
          <a:p>
            <a:pPr marL="0" lvl="0" indent="0" algn="l" rtl="0">
              <a:spcBef>
                <a:spcPts val="1000"/>
              </a:spcBef>
              <a:spcAft>
                <a:spcPts val="0"/>
              </a:spcAft>
              <a:buNone/>
            </a:pPr>
            <a:r>
              <a:rPr lang="en-US" sz="1200" b="1">
                <a:solidFill>
                  <a:schemeClr val="dk1"/>
                </a:solidFill>
                <a:latin typeface="Arial"/>
                <a:ea typeface="Arial"/>
                <a:cs typeface="Arial"/>
                <a:sym typeface="Arial"/>
              </a:rPr>
              <a:t>Dates: 15-17 April 2025</a:t>
            </a:r>
            <a:endParaRPr sz="1200" b="1">
              <a:solidFill>
                <a:schemeClr val="dk1"/>
              </a:solidFill>
              <a:latin typeface="Arial"/>
              <a:ea typeface="Arial"/>
              <a:cs typeface="Arial"/>
              <a:sym typeface="Arial"/>
            </a:endParaRPr>
          </a:p>
          <a:p>
            <a:pPr marL="0" lvl="0" indent="0" algn="l" rtl="0">
              <a:spcBef>
                <a:spcPts val="1000"/>
              </a:spcBef>
              <a:spcAft>
                <a:spcPts val="0"/>
              </a:spcAft>
              <a:buNone/>
            </a:pPr>
            <a:endParaRPr sz="1200" b="1">
              <a:solidFill>
                <a:schemeClr val="dk1"/>
              </a:solidFill>
              <a:latin typeface="Arial"/>
              <a:ea typeface="Arial"/>
              <a:cs typeface="Arial"/>
              <a:sym typeface="Arial"/>
            </a:endParaRPr>
          </a:p>
          <a:p>
            <a:pPr marL="0" lvl="0" indent="0" algn="l" rtl="0">
              <a:spcBef>
                <a:spcPts val="1000"/>
              </a:spcBef>
              <a:spcAft>
                <a:spcPts val="0"/>
              </a:spcAft>
              <a:buNone/>
            </a:pPr>
            <a:r>
              <a:rPr lang="en-US" sz="1200" b="1">
                <a:solidFill>
                  <a:schemeClr val="dk1"/>
                </a:solidFill>
                <a:latin typeface="Arial"/>
                <a:ea typeface="Arial"/>
                <a:cs typeface="Arial"/>
                <a:sym typeface="Arial"/>
              </a:rPr>
              <a:t>Location: </a:t>
            </a:r>
            <a:r>
              <a:rPr lang="en-US" sz="1200" b="1">
                <a:solidFill>
                  <a:schemeClr val="dk1"/>
                </a:solidFill>
              </a:rPr>
              <a:t>U.S. Fish and Wildlife Service</a:t>
            </a:r>
            <a:endParaRPr sz="1200" b="1">
              <a:solidFill>
                <a:schemeClr val="dk1"/>
              </a:solidFill>
            </a:endParaRPr>
          </a:p>
          <a:p>
            <a:pPr marL="457200" lvl="0" indent="0" algn="l" rtl="0">
              <a:spcBef>
                <a:spcPts val="1000"/>
              </a:spcBef>
              <a:spcAft>
                <a:spcPts val="0"/>
              </a:spcAft>
              <a:buNone/>
            </a:pPr>
            <a:r>
              <a:rPr lang="en-US" sz="1200" b="1">
                <a:solidFill>
                  <a:schemeClr val="dk1"/>
                </a:solidFill>
              </a:rPr>
              <a:t>       Chincoteague National Wildlife Refuge</a:t>
            </a:r>
            <a:endParaRPr sz="1200" b="1">
              <a:solidFill>
                <a:schemeClr val="dk1"/>
              </a:solidFill>
            </a:endParaRPr>
          </a:p>
          <a:p>
            <a:pPr marL="0" lvl="0" indent="0" algn="l" rtl="0">
              <a:spcBef>
                <a:spcPts val="1000"/>
              </a:spcBef>
              <a:spcAft>
                <a:spcPts val="0"/>
              </a:spcAft>
              <a:buNone/>
            </a:pPr>
            <a:r>
              <a:rPr lang="en-US" sz="1200" b="1">
                <a:solidFill>
                  <a:schemeClr val="dk1"/>
                </a:solidFill>
              </a:rPr>
              <a:t>                  8231 Beach Road</a:t>
            </a:r>
            <a:endParaRPr sz="1200" b="1">
              <a:solidFill>
                <a:schemeClr val="dk1"/>
              </a:solidFill>
            </a:endParaRPr>
          </a:p>
          <a:p>
            <a:pPr marL="0" lvl="0" indent="0" algn="l" rtl="0">
              <a:spcBef>
                <a:spcPts val="1000"/>
              </a:spcBef>
              <a:spcAft>
                <a:spcPts val="0"/>
              </a:spcAft>
              <a:buNone/>
            </a:pPr>
            <a:r>
              <a:rPr lang="en-US" sz="1200" b="1">
                <a:solidFill>
                  <a:schemeClr val="dk1"/>
                </a:solidFill>
              </a:rPr>
              <a:t>                  Chincoteague, VA 23336</a:t>
            </a:r>
            <a:endParaRPr sz="1200" b="1">
              <a:solidFill>
                <a:schemeClr val="dk1"/>
              </a:solidFill>
            </a:endParaRPr>
          </a:p>
          <a:p>
            <a:pPr marL="0" lvl="0" indent="0" algn="l" rtl="0">
              <a:spcBef>
                <a:spcPts val="1000"/>
              </a:spcBef>
              <a:spcAft>
                <a:spcPts val="0"/>
              </a:spcAft>
              <a:buNone/>
            </a:pPr>
            <a:endParaRPr sz="1200" b="1">
              <a:solidFill>
                <a:schemeClr val="dk1"/>
              </a:solidFill>
            </a:endParaRPr>
          </a:p>
          <a:p>
            <a:pPr marL="0" lvl="0" indent="0" algn="l" rtl="0">
              <a:spcBef>
                <a:spcPts val="1000"/>
              </a:spcBef>
              <a:spcAft>
                <a:spcPts val="0"/>
              </a:spcAft>
              <a:buNone/>
            </a:pPr>
            <a:r>
              <a:rPr lang="en-US" sz="1200" b="1">
                <a:solidFill>
                  <a:schemeClr val="dk1"/>
                </a:solidFill>
              </a:rPr>
              <a:t>David Pugh, USCG D5, will be sending out course announcement  late January, early February. 2025</a:t>
            </a:r>
            <a:endParaRPr sz="1200" b="1">
              <a:solidFill>
                <a:schemeClr val="dk1"/>
              </a:solidFill>
            </a:endParaRPr>
          </a:p>
          <a:p>
            <a:pPr marL="0" lvl="0" indent="0" algn="l" rtl="0">
              <a:spcBef>
                <a:spcPts val="1000"/>
              </a:spcBef>
              <a:spcAft>
                <a:spcPts val="0"/>
              </a:spcAft>
              <a:buNone/>
            </a:pPr>
            <a:endParaRPr sz="1200" b="1">
              <a:solidFill>
                <a:schemeClr val="dk1"/>
              </a:solidFill>
              <a:latin typeface="Arial"/>
              <a:ea typeface="Arial"/>
              <a:cs typeface="Arial"/>
              <a:sym typeface="Arial"/>
            </a:endParaRPr>
          </a:p>
          <a:p>
            <a:pPr marL="0" lvl="0" indent="0" algn="l" rtl="0">
              <a:spcBef>
                <a:spcPts val="0"/>
              </a:spcBef>
              <a:spcAft>
                <a:spcPts val="200"/>
              </a:spcAft>
              <a:buNone/>
            </a:pPr>
            <a:endParaRPr sz="1200" b="1">
              <a:solidFill>
                <a:schemeClr val="dk1"/>
              </a:solidFill>
              <a:latin typeface="Arial"/>
              <a:ea typeface="Arial"/>
              <a:cs typeface="Arial"/>
              <a:sym typeface="Arial"/>
            </a:endParaRPr>
          </a:p>
        </p:txBody>
      </p:sp>
      <p:sp>
        <p:nvSpPr>
          <p:cNvPr id="88" name="Google Shape;88;g31ce22319bd_2_33"/>
          <p:cNvSpPr txBox="1">
            <a:spLocks noGrp="1"/>
          </p:cNvSpPr>
          <p:nvPr>
            <p:ph type="title"/>
          </p:nvPr>
        </p:nvSpPr>
        <p:spPr>
          <a:xfrm>
            <a:off x="1284482" y="238124"/>
            <a:ext cx="10740900" cy="666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NOAA Report Out - December 2024</a:t>
            </a:r>
            <a:endParaRPr/>
          </a:p>
        </p:txBody>
      </p:sp>
      <p:sp>
        <p:nvSpPr>
          <p:cNvPr id="89" name="Google Shape;89;g31ce22319bd_2_33"/>
          <p:cNvSpPr txBox="1">
            <a:spLocks noGrp="1"/>
          </p:cNvSpPr>
          <p:nvPr>
            <p:ph type="body" idx="2"/>
          </p:nvPr>
        </p:nvSpPr>
        <p:spPr>
          <a:xfrm>
            <a:off x="6216400" y="1307605"/>
            <a:ext cx="5972400" cy="55503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1000">
              <a:solidFill>
                <a:schemeClr val="dk1"/>
              </a:solidFill>
              <a:latin typeface="Arial"/>
              <a:ea typeface="Arial"/>
              <a:cs typeface="Arial"/>
              <a:sym typeface="Arial"/>
            </a:endParaRPr>
          </a:p>
          <a:p>
            <a:pPr marL="0" lvl="0" indent="0" algn="l" rtl="0">
              <a:spcBef>
                <a:spcPts val="0"/>
              </a:spcBef>
              <a:spcAft>
                <a:spcPts val="200"/>
              </a:spcAft>
              <a:buNone/>
            </a:pPr>
            <a:endParaRPr/>
          </a:p>
        </p:txBody>
      </p:sp>
      <p:sp>
        <p:nvSpPr>
          <p:cNvPr id="90" name="Google Shape;90;g31ce22319bd_2_33"/>
          <p:cNvSpPr txBox="1"/>
          <p:nvPr/>
        </p:nvSpPr>
        <p:spPr>
          <a:xfrm>
            <a:off x="1635025" y="2697775"/>
            <a:ext cx="8720100" cy="101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31ce22319bd_2_18"/>
          <p:cNvSpPr txBox="1">
            <a:spLocks noGrp="1"/>
          </p:cNvSpPr>
          <p:nvPr>
            <p:ph type="body" idx="1"/>
          </p:nvPr>
        </p:nvSpPr>
        <p:spPr>
          <a:xfrm>
            <a:off x="113025" y="1307604"/>
            <a:ext cx="6008100" cy="548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u="sng" dirty="0"/>
              <a:t>NOAA USCG District 5 Responses</a:t>
            </a:r>
          </a:p>
          <a:p>
            <a:pPr marL="0" lvl="0" indent="0" algn="l" rtl="0">
              <a:spcBef>
                <a:spcPts val="0"/>
              </a:spcBef>
              <a:spcAft>
                <a:spcPts val="0"/>
              </a:spcAft>
              <a:buNone/>
            </a:pPr>
            <a:endParaRPr b="1" u="sng" dirty="0"/>
          </a:p>
          <a:p>
            <a:pPr marL="0" lvl="0" indent="0" algn="l" rtl="0">
              <a:spcBef>
                <a:spcPts val="200"/>
              </a:spcBef>
              <a:spcAft>
                <a:spcPts val="0"/>
              </a:spcAft>
              <a:buNone/>
            </a:pPr>
            <a:r>
              <a:rPr lang="en-US" sz="1800" b="1" dirty="0"/>
              <a:t>FV SUSAN Rose Grounding and Sinking</a:t>
            </a:r>
            <a:r>
              <a:rPr lang="en-US" sz="1800" dirty="0"/>
              <a:t> </a:t>
            </a:r>
            <a:r>
              <a:rPr lang="en-US" sz="1800" b="1" dirty="0"/>
              <a:t>- 17 Nov 2023, Point Pleasant Beach, NJ</a:t>
            </a:r>
            <a:endParaRPr sz="1800" b="1" dirty="0"/>
          </a:p>
          <a:p>
            <a:pPr marL="0" lvl="0" indent="0" algn="l" rtl="0">
              <a:spcBef>
                <a:spcPts val="200"/>
              </a:spcBef>
              <a:spcAft>
                <a:spcPts val="0"/>
              </a:spcAft>
              <a:buNone/>
            </a:pPr>
            <a:endParaRPr sz="1800" dirty="0"/>
          </a:p>
          <a:p>
            <a:pPr marL="0" lvl="0" indent="0" algn="l" rtl="0">
              <a:spcBef>
                <a:spcPts val="200"/>
              </a:spcBef>
              <a:spcAft>
                <a:spcPts val="0"/>
              </a:spcAft>
              <a:buNone/>
            </a:pPr>
            <a:r>
              <a:rPr lang="en-US" sz="1800" b="1" dirty="0"/>
              <a:t>Key Bridge Major Marine Casualty</a:t>
            </a:r>
            <a:r>
              <a:rPr lang="en-US" sz="1800" dirty="0"/>
              <a:t> </a:t>
            </a:r>
            <a:r>
              <a:rPr lang="en-US" sz="1800" b="1" dirty="0"/>
              <a:t>- 26 March 2024, Baltimore, MD</a:t>
            </a:r>
            <a:endParaRPr sz="1800" b="1" dirty="0"/>
          </a:p>
          <a:p>
            <a:pPr marL="0" lvl="0" indent="0" algn="l" rtl="0">
              <a:spcBef>
                <a:spcPts val="200"/>
              </a:spcBef>
              <a:spcAft>
                <a:spcPts val="0"/>
              </a:spcAft>
              <a:buNone/>
            </a:pPr>
            <a:endParaRPr sz="1800" dirty="0"/>
          </a:p>
          <a:p>
            <a:pPr marL="0" lvl="0" indent="0" algn="l" rtl="0">
              <a:spcBef>
                <a:spcPts val="200"/>
              </a:spcBef>
              <a:spcAft>
                <a:spcPts val="0"/>
              </a:spcAft>
              <a:buNone/>
            </a:pPr>
            <a:r>
              <a:rPr lang="en-US" sz="1800" b="1" dirty="0"/>
              <a:t>Delaware City Refinery Oil Spill  - 29 May 2024, Delaware City, DE</a:t>
            </a:r>
            <a:endParaRPr sz="1800" b="1" dirty="0"/>
          </a:p>
          <a:p>
            <a:pPr marL="0" lvl="0" indent="0" algn="l" rtl="0">
              <a:spcBef>
                <a:spcPts val="200"/>
              </a:spcBef>
              <a:spcAft>
                <a:spcPts val="0"/>
              </a:spcAft>
              <a:buNone/>
            </a:pPr>
            <a:endParaRPr sz="1800" b="1" dirty="0"/>
          </a:p>
          <a:p>
            <a:pPr marL="0" lvl="0" indent="0" algn="l" rtl="0">
              <a:spcBef>
                <a:spcPts val="200"/>
              </a:spcBef>
              <a:spcAft>
                <a:spcPts val="0"/>
              </a:spcAft>
              <a:buClr>
                <a:schemeClr val="dk1"/>
              </a:buClr>
              <a:buSzPts val="1100"/>
              <a:buFont typeface="Arial"/>
              <a:buNone/>
            </a:pPr>
            <a:r>
              <a:rPr lang="en-US" sz="1800" b="1" dirty="0"/>
              <a:t>Stepan Chemical Co Chemical Spill - 18 June 2024, </a:t>
            </a:r>
            <a:r>
              <a:rPr lang="en-US" sz="1800" b="1" dirty="0" err="1"/>
              <a:t>Fieldsboro</a:t>
            </a:r>
            <a:r>
              <a:rPr lang="en-US" sz="1800" b="1" dirty="0"/>
              <a:t>, NJ</a:t>
            </a:r>
            <a:endParaRPr sz="1800" b="1" dirty="0"/>
          </a:p>
          <a:p>
            <a:pPr marL="0" lvl="0" indent="0" algn="l" rtl="0">
              <a:spcBef>
                <a:spcPts val="200"/>
              </a:spcBef>
              <a:spcAft>
                <a:spcPts val="0"/>
              </a:spcAft>
              <a:buNone/>
            </a:pPr>
            <a:endParaRPr sz="1800" b="1" dirty="0"/>
          </a:p>
          <a:p>
            <a:pPr marL="0" lvl="0" indent="0" algn="l" rtl="0">
              <a:spcBef>
                <a:spcPts val="200"/>
              </a:spcBef>
              <a:spcAft>
                <a:spcPts val="0"/>
              </a:spcAft>
              <a:buClr>
                <a:schemeClr val="dk1"/>
              </a:buClr>
              <a:buSzPts val="1100"/>
              <a:buFont typeface="Arial"/>
              <a:buNone/>
            </a:pPr>
            <a:r>
              <a:rPr lang="en-US" sz="1800" b="1" dirty="0"/>
              <a:t>Buckeye Terminal Oil Spill - 12 September 2024, Wilmington, DE</a:t>
            </a:r>
            <a:endParaRPr sz="1800" b="1" dirty="0"/>
          </a:p>
          <a:p>
            <a:pPr marL="0" lvl="0" indent="0" algn="l" rtl="0">
              <a:spcBef>
                <a:spcPts val="200"/>
              </a:spcBef>
              <a:spcAft>
                <a:spcPts val="0"/>
              </a:spcAft>
              <a:buNone/>
            </a:pPr>
            <a:endParaRPr sz="1800" b="1" dirty="0"/>
          </a:p>
          <a:p>
            <a:pPr marL="0" lvl="0" indent="0" algn="l" rtl="0">
              <a:spcBef>
                <a:spcPts val="200"/>
              </a:spcBef>
              <a:spcAft>
                <a:spcPts val="0"/>
              </a:spcAft>
              <a:buNone/>
            </a:pPr>
            <a:r>
              <a:rPr lang="en-US" sz="1800" b="1" dirty="0"/>
              <a:t>Marine Debris Wash-Up - 16 September 2024, DE, MD, VA</a:t>
            </a:r>
            <a:endParaRPr sz="1800" b="1" dirty="0"/>
          </a:p>
          <a:p>
            <a:pPr marL="0" lvl="0" indent="0" algn="l" rtl="0">
              <a:spcBef>
                <a:spcPts val="200"/>
              </a:spcBef>
              <a:spcAft>
                <a:spcPts val="0"/>
              </a:spcAft>
              <a:buNone/>
            </a:pPr>
            <a:endParaRPr sz="1800" b="1" dirty="0"/>
          </a:p>
          <a:p>
            <a:pPr marL="0" lvl="0" indent="0" algn="l" rtl="0">
              <a:spcBef>
                <a:spcPts val="200"/>
              </a:spcBef>
              <a:spcAft>
                <a:spcPts val="0"/>
              </a:spcAft>
              <a:buNone/>
            </a:pPr>
            <a:r>
              <a:rPr lang="en-US" sz="1800" b="1" dirty="0"/>
              <a:t>MV DEFIANT Oil Spill - 27 September 2024, Baltimore, MD</a:t>
            </a:r>
            <a:endParaRPr sz="1800" b="1" dirty="0"/>
          </a:p>
          <a:p>
            <a:pPr marL="0" lvl="0" indent="0" algn="l" rtl="0">
              <a:spcBef>
                <a:spcPts val="200"/>
              </a:spcBef>
              <a:spcAft>
                <a:spcPts val="0"/>
              </a:spcAft>
              <a:buNone/>
            </a:pPr>
            <a:endParaRPr sz="1900" b="1" dirty="0"/>
          </a:p>
          <a:p>
            <a:pPr marL="0" lvl="0" indent="0" algn="l" rtl="0">
              <a:spcBef>
                <a:spcPts val="200"/>
              </a:spcBef>
              <a:spcAft>
                <a:spcPts val="0"/>
              </a:spcAft>
              <a:buClr>
                <a:schemeClr val="dk1"/>
              </a:buClr>
              <a:buSzPts val="1100"/>
              <a:buFont typeface="Arial"/>
              <a:buNone/>
            </a:pPr>
            <a:endParaRPr sz="1900" b="1" dirty="0"/>
          </a:p>
          <a:p>
            <a:pPr marL="0" lvl="0" indent="0" algn="l" rtl="0">
              <a:spcBef>
                <a:spcPts val="200"/>
              </a:spcBef>
              <a:spcAft>
                <a:spcPts val="0"/>
              </a:spcAft>
              <a:buNone/>
            </a:pPr>
            <a:endParaRPr sz="1900" b="1" dirty="0"/>
          </a:p>
          <a:p>
            <a:pPr marL="0" lvl="0" indent="0" algn="l" rtl="0">
              <a:spcBef>
                <a:spcPts val="200"/>
              </a:spcBef>
              <a:spcAft>
                <a:spcPts val="0"/>
              </a:spcAft>
              <a:buNone/>
            </a:pPr>
            <a:endParaRPr dirty="0"/>
          </a:p>
          <a:p>
            <a:pPr marL="0" lvl="0" indent="0" algn="l" rtl="0">
              <a:spcBef>
                <a:spcPts val="200"/>
              </a:spcBef>
              <a:spcAft>
                <a:spcPts val="0"/>
              </a:spcAft>
              <a:buNone/>
            </a:pPr>
            <a:endParaRPr b="1" dirty="0"/>
          </a:p>
          <a:p>
            <a:pPr marL="0" lvl="0" indent="0" algn="l" rtl="0">
              <a:spcBef>
                <a:spcPts val="200"/>
              </a:spcBef>
              <a:spcAft>
                <a:spcPts val="200"/>
              </a:spcAft>
              <a:buNone/>
            </a:pPr>
            <a:endParaRPr dirty="0"/>
          </a:p>
        </p:txBody>
      </p:sp>
      <p:sp>
        <p:nvSpPr>
          <p:cNvPr id="96" name="Google Shape;96;g31ce22319bd_2_18"/>
          <p:cNvSpPr txBox="1">
            <a:spLocks noGrp="1"/>
          </p:cNvSpPr>
          <p:nvPr>
            <p:ph type="title"/>
          </p:nvPr>
        </p:nvSpPr>
        <p:spPr>
          <a:xfrm>
            <a:off x="1284482" y="238124"/>
            <a:ext cx="10740900" cy="666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NOAA Report Out - December 2024</a:t>
            </a:r>
            <a:endParaRPr/>
          </a:p>
        </p:txBody>
      </p:sp>
      <p:sp>
        <p:nvSpPr>
          <p:cNvPr id="97" name="Google Shape;97;g31ce22319bd_2_18"/>
          <p:cNvSpPr txBox="1">
            <a:spLocks noGrp="1"/>
          </p:cNvSpPr>
          <p:nvPr>
            <p:ph type="body" idx="2"/>
          </p:nvPr>
        </p:nvSpPr>
        <p:spPr>
          <a:xfrm>
            <a:off x="6216399" y="1307539"/>
            <a:ext cx="5972400" cy="917700"/>
          </a:xfrm>
          <a:prstGeom prst="rect">
            <a:avLst/>
          </a:prstGeom>
        </p:spPr>
        <p:txBody>
          <a:bodyPr spcFirstLastPara="1" wrap="square" lIns="91425" tIns="45700" rIns="91425" bIns="45700" anchor="t" anchorCtr="0">
            <a:noAutofit/>
          </a:bodyPr>
          <a:lstStyle/>
          <a:p>
            <a:pPr marL="0" lvl="0" indent="0" algn="l" rtl="0">
              <a:spcBef>
                <a:spcPts val="0"/>
              </a:spcBef>
              <a:spcAft>
                <a:spcPts val="2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1ce22319bd_2_41"/>
          <p:cNvSpPr txBox="1">
            <a:spLocks noGrp="1"/>
          </p:cNvSpPr>
          <p:nvPr>
            <p:ph type="body" idx="1"/>
          </p:nvPr>
        </p:nvSpPr>
        <p:spPr>
          <a:xfrm>
            <a:off x="113025" y="1307604"/>
            <a:ext cx="6008100" cy="548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900" b="1"/>
          </a:p>
          <a:p>
            <a:pPr marL="0" lvl="0" indent="0" algn="l" rtl="0">
              <a:spcBef>
                <a:spcPts val="200"/>
              </a:spcBef>
              <a:spcAft>
                <a:spcPts val="0"/>
              </a:spcAft>
              <a:buNone/>
            </a:pPr>
            <a:endParaRPr sz="1900" b="1"/>
          </a:p>
          <a:p>
            <a:pPr marL="0" lvl="0" indent="0" algn="l" rtl="0">
              <a:spcBef>
                <a:spcPts val="200"/>
              </a:spcBef>
              <a:spcAft>
                <a:spcPts val="0"/>
              </a:spcAft>
              <a:buNone/>
            </a:pPr>
            <a:endParaRPr sz="1900" b="1"/>
          </a:p>
          <a:p>
            <a:pPr marL="0" lvl="0" indent="0" algn="l" rtl="0">
              <a:spcBef>
                <a:spcPts val="200"/>
              </a:spcBef>
              <a:spcAft>
                <a:spcPts val="0"/>
              </a:spcAft>
              <a:buNone/>
            </a:pPr>
            <a:endParaRPr sz="1900" b="1"/>
          </a:p>
          <a:p>
            <a:pPr marL="0" lvl="0" indent="0" algn="l" rtl="0">
              <a:spcBef>
                <a:spcPts val="200"/>
              </a:spcBef>
              <a:spcAft>
                <a:spcPts val="0"/>
              </a:spcAft>
              <a:buNone/>
            </a:pPr>
            <a:endParaRPr/>
          </a:p>
          <a:p>
            <a:pPr marL="0" lvl="0" indent="0" algn="l" rtl="0">
              <a:spcBef>
                <a:spcPts val="200"/>
              </a:spcBef>
              <a:spcAft>
                <a:spcPts val="0"/>
              </a:spcAft>
              <a:buNone/>
            </a:pPr>
            <a:endParaRPr b="1"/>
          </a:p>
          <a:p>
            <a:pPr marL="0" lvl="0" indent="0" algn="l" rtl="0">
              <a:spcBef>
                <a:spcPts val="200"/>
              </a:spcBef>
              <a:spcAft>
                <a:spcPts val="200"/>
              </a:spcAft>
              <a:buNone/>
            </a:pPr>
            <a:endParaRPr/>
          </a:p>
        </p:txBody>
      </p:sp>
      <p:sp>
        <p:nvSpPr>
          <p:cNvPr id="103" name="Google Shape;103;g31ce22319bd_2_41"/>
          <p:cNvSpPr txBox="1">
            <a:spLocks noGrp="1"/>
          </p:cNvSpPr>
          <p:nvPr>
            <p:ph type="title"/>
          </p:nvPr>
        </p:nvSpPr>
        <p:spPr>
          <a:xfrm>
            <a:off x="1284482" y="238124"/>
            <a:ext cx="10740900" cy="666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NOAA Report Out - December 2024</a:t>
            </a:r>
            <a:endParaRPr/>
          </a:p>
        </p:txBody>
      </p:sp>
      <p:sp>
        <p:nvSpPr>
          <p:cNvPr id="104" name="Google Shape;104;g31ce22319bd_2_41"/>
          <p:cNvSpPr txBox="1">
            <a:spLocks noGrp="1"/>
          </p:cNvSpPr>
          <p:nvPr>
            <p:ph type="body" idx="2"/>
          </p:nvPr>
        </p:nvSpPr>
        <p:spPr>
          <a:xfrm>
            <a:off x="6216400" y="1307589"/>
            <a:ext cx="5972400" cy="4201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u="sng"/>
              <a:t>NOAA Personnel Changes</a:t>
            </a:r>
            <a:endParaRPr b="1" u="sng"/>
          </a:p>
          <a:p>
            <a:pPr marL="0" lvl="0" indent="0" algn="l" rtl="0">
              <a:spcBef>
                <a:spcPts val="200"/>
              </a:spcBef>
              <a:spcAft>
                <a:spcPts val="0"/>
              </a:spcAft>
              <a:buNone/>
            </a:pPr>
            <a:endParaRPr b="1" u="sng"/>
          </a:p>
          <a:p>
            <a:pPr marL="0" lvl="0" indent="0" algn="l" rtl="0">
              <a:lnSpc>
                <a:spcPct val="115000"/>
              </a:lnSpc>
              <a:spcBef>
                <a:spcPts val="200"/>
              </a:spcBef>
              <a:spcAft>
                <a:spcPts val="0"/>
              </a:spcAft>
              <a:buClr>
                <a:schemeClr val="dk1"/>
              </a:buClr>
              <a:buSzPts val="1100"/>
              <a:buFont typeface="Arial"/>
              <a:buNone/>
            </a:pPr>
            <a:r>
              <a:rPr lang="en-US" b="1">
                <a:latin typeface="Arial"/>
                <a:ea typeface="Arial"/>
                <a:cs typeface="Arial"/>
                <a:sym typeface="Arial"/>
              </a:rPr>
              <a:t>John Tarpley </a:t>
            </a:r>
            <a:endParaRPr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b="1">
                <a:latin typeface="Arial"/>
                <a:ea typeface="Arial"/>
                <a:cs typeface="Arial"/>
                <a:sym typeface="Arial"/>
              </a:rPr>
              <a:t>Chief, Emergency Response Division</a:t>
            </a:r>
            <a:endParaRPr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b="1">
                <a:latin typeface="Arial"/>
                <a:ea typeface="Arial"/>
                <a:cs typeface="Arial"/>
                <a:sym typeface="Arial"/>
              </a:rPr>
              <a:t>NOAA Office of Response and Restoration</a:t>
            </a:r>
            <a:endParaRPr b="1">
              <a:latin typeface="Arial"/>
              <a:ea typeface="Arial"/>
              <a:cs typeface="Arial"/>
              <a:sym typeface="Arial"/>
            </a:endParaRPr>
          </a:p>
          <a:p>
            <a:pPr marL="0" lvl="0" indent="0" algn="l" rtl="0">
              <a:spcBef>
                <a:spcPts val="0"/>
              </a:spcBef>
              <a:spcAft>
                <a:spcPts val="0"/>
              </a:spcAft>
              <a:buNone/>
            </a:pPr>
            <a:r>
              <a:rPr lang="en-US" b="1">
                <a:latin typeface="Arial"/>
                <a:ea typeface="Arial"/>
                <a:cs typeface="Arial"/>
                <a:sym typeface="Arial"/>
              </a:rPr>
              <a:t>Seattle, WA</a:t>
            </a:r>
            <a:endParaRPr b="1">
              <a:latin typeface="Arial"/>
              <a:ea typeface="Arial"/>
              <a:cs typeface="Arial"/>
              <a:sym typeface="Arial"/>
            </a:endParaRPr>
          </a:p>
          <a:p>
            <a:pPr marL="0" lvl="0" indent="0" algn="l" rtl="0">
              <a:spcBef>
                <a:spcPts val="200"/>
              </a:spcBef>
              <a:spcAft>
                <a:spcPts val="0"/>
              </a:spcAft>
              <a:buNone/>
            </a:pPr>
            <a:endParaRPr b="1" u="sng"/>
          </a:p>
          <a:p>
            <a:pPr marL="0" lvl="0" indent="0" algn="l" rtl="0">
              <a:lnSpc>
                <a:spcPct val="115000"/>
              </a:lnSpc>
              <a:spcBef>
                <a:spcPts val="200"/>
              </a:spcBef>
              <a:spcAft>
                <a:spcPts val="0"/>
              </a:spcAft>
              <a:buClr>
                <a:schemeClr val="dk1"/>
              </a:buClr>
              <a:buSzPts val="1100"/>
              <a:buFont typeface="Arial"/>
              <a:buNone/>
            </a:pPr>
            <a:r>
              <a:rPr lang="en-US" b="1">
                <a:solidFill>
                  <a:schemeClr val="dk1"/>
                </a:solidFill>
                <a:latin typeface="Arial"/>
                <a:ea typeface="Arial"/>
                <a:cs typeface="Arial"/>
                <a:sym typeface="Arial"/>
              </a:rPr>
              <a:t>Jay Coady</a:t>
            </a:r>
            <a:endParaRPr b="1">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b="1">
                <a:solidFill>
                  <a:schemeClr val="dk1"/>
                </a:solidFill>
                <a:latin typeface="Arial"/>
                <a:ea typeface="Arial"/>
                <a:cs typeface="Arial"/>
                <a:sym typeface="Arial"/>
              </a:rPr>
              <a:t>Spatial Data Branch Chief</a:t>
            </a:r>
            <a:endParaRPr b="1">
              <a:solidFill>
                <a:schemeClr val="dk1"/>
              </a:solidFill>
              <a:latin typeface="Arial"/>
              <a:ea typeface="Arial"/>
              <a:cs typeface="Arial"/>
              <a:sym typeface="Arial"/>
            </a:endParaRPr>
          </a:p>
          <a:p>
            <a:pPr marL="0" lvl="0" indent="0" algn="l" rtl="0">
              <a:lnSpc>
                <a:spcPct val="115000"/>
              </a:lnSpc>
              <a:spcBef>
                <a:spcPts val="0"/>
              </a:spcBef>
              <a:spcAft>
                <a:spcPts val="0"/>
              </a:spcAft>
              <a:buNone/>
            </a:pPr>
            <a:r>
              <a:rPr lang="en-US" b="1">
                <a:solidFill>
                  <a:schemeClr val="dk1"/>
                </a:solidFill>
                <a:latin typeface="Arial"/>
                <a:ea typeface="Arial"/>
                <a:cs typeface="Arial"/>
                <a:sym typeface="Arial"/>
              </a:rPr>
              <a:t>Assessment and Restoration Division </a:t>
            </a:r>
            <a:endParaRPr b="1">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b="1">
                <a:solidFill>
                  <a:schemeClr val="dk1"/>
                </a:solidFill>
                <a:latin typeface="Arial"/>
                <a:ea typeface="Arial"/>
                <a:cs typeface="Arial"/>
                <a:sym typeface="Arial"/>
              </a:rPr>
              <a:t>NOAA's Office of Response and Restoration</a:t>
            </a:r>
            <a:endParaRPr b="1">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b="1">
                <a:solidFill>
                  <a:schemeClr val="dk1"/>
                </a:solidFill>
                <a:latin typeface="Arial"/>
                <a:ea typeface="Arial"/>
                <a:cs typeface="Arial"/>
                <a:sym typeface="Arial"/>
              </a:rPr>
              <a:t>Charleston, SC</a:t>
            </a:r>
            <a:endParaRPr b="1">
              <a:solidFill>
                <a:schemeClr val="dk1"/>
              </a:solidFill>
              <a:latin typeface="Arial"/>
              <a:ea typeface="Arial"/>
              <a:cs typeface="Arial"/>
              <a:sym typeface="Arial"/>
            </a:endParaRPr>
          </a:p>
          <a:p>
            <a:pPr marL="0" lvl="0" indent="0" algn="l" rtl="0">
              <a:spcBef>
                <a:spcPts val="0"/>
              </a:spcBef>
              <a:spcAft>
                <a:spcPts val="0"/>
              </a:spcAft>
              <a:buNone/>
            </a:pPr>
            <a:endParaRPr b="1" u="sng"/>
          </a:p>
          <a:p>
            <a:pPr marL="0" lvl="0" indent="0" algn="l" rtl="0">
              <a:spcBef>
                <a:spcPts val="200"/>
              </a:spcBef>
              <a:spcAft>
                <a:spcPts val="0"/>
              </a:spcAft>
              <a:buNone/>
            </a:pPr>
            <a:endParaRPr b="1" u="sng"/>
          </a:p>
          <a:p>
            <a:pPr marL="0" lvl="0" indent="0" algn="l" rtl="0">
              <a:spcBef>
                <a:spcPts val="200"/>
              </a:spcBef>
              <a:spcAft>
                <a:spcPts val="200"/>
              </a:spcAft>
              <a:buNone/>
            </a:pPr>
            <a:endParaRPr b="1" u="sng"/>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3"/>
          <p:cNvSpPr txBox="1">
            <a:spLocks noGrp="1"/>
          </p:cNvSpPr>
          <p:nvPr>
            <p:ph type="title"/>
          </p:nvPr>
        </p:nvSpPr>
        <p:spPr>
          <a:xfrm>
            <a:off x="1284482" y="238124"/>
            <a:ext cx="10740957" cy="66675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4000"/>
              <a:buFont typeface="Calibri"/>
              <a:buNone/>
            </a:pPr>
            <a:r>
              <a:rPr lang="en-US" dirty="0"/>
              <a:t>NOAA Report Out - December 2024</a:t>
            </a:r>
            <a:endParaRPr dirty="0"/>
          </a:p>
        </p:txBody>
      </p:sp>
      <p:sp>
        <p:nvSpPr>
          <p:cNvPr id="118" name="Google Shape;118;p3"/>
          <p:cNvSpPr>
            <a:spLocks noGrp="1"/>
          </p:cNvSpPr>
          <p:nvPr>
            <p:ph type="pic" idx="2"/>
          </p:nvPr>
        </p:nvSpPr>
        <p:spPr>
          <a:xfrm>
            <a:off x="419100" y="1209675"/>
            <a:ext cx="11353800" cy="5410200"/>
          </a:xfrm>
          <a:prstGeom prst="rect">
            <a:avLst/>
          </a:prstGeom>
          <a:noFill/>
          <a:ln>
            <a:noFill/>
          </a:ln>
        </p:spPr>
        <p:txBody>
          <a:bodyPr/>
          <a:lstStyle/>
          <a:p>
            <a:endParaRPr lang="en-US"/>
          </a:p>
        </p:txBody>
      </p:sp>
      <p:pic>
        <p:nvPicPr>
          <p:cNvPr id="119" name="Google Shape;119;p3"/>
          <p:cNvPicPr preferRelativeResize="0"/>
          <p:nvPr/>
        </p:nvPicPr>
        <p:blipFill>
          <a:blip r:embed="rId3">
            <a:alphaModFix/>
          </a:blip>
          <a:stretch>
            <a:fillRect/>
          </a:stretch>
        </p:blipFill>
        <p:spPr>
          <a:xfrm>
            <a:off x="419100" y="904875"/>
            <a:ext cx="11353800" cy="5953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31ce22319bd_2_50"/>
          <p:cNvSpPr txBox="1">
            <a:spLocks noGrp="1"/>
          </p:cNvSpPr>
          <p:nvPr>
            <p:ph type="title"/>
          </p:nvPr>
        </p:nvSpPr>
        <p:spPr>
          <a:xfrm>
            <a:off x="1284482" y="238124"/>
            <a:ext cx="10740900" cy="666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NOAA Report Out - December 2024</a:t>
            </a:r>
            <a:endParaRPr/>
          </a:p>
        </p:txBody>
      </p:sp>
      <p:sp>
        <p:nvSpPr>
          <p:cNvPr id="110" name="Google Shape;110;g31ce22319bd_2_50"/>
          <p:cNvSpPr>
            <a:spLocks noGrp="1"/>
          </p:cNvSpPr>
          <p:nvPr>
            <p:ph type="pic" idx="2"/>
          </p:nvPr>
        </p:nvSpPr>
        <p:spPr>
          <a:xfrm>
            <a:off x="546265" y="1114674"/>
            <a:ext cx="11353800" cy="5410200"/>
          </a:xfrm>
          <a:prstGeom prst="rect">
            <a:avLst/>
          </a:prstGeom>
        </p:spPr>
        <p:txBody>
          <a:bodyPr/>
          <a:lstStyle/>
          <a:p>
            <a:endParaRPr lang="en-US"/>
          </a:p>
        </p:txBody>
      </p:sp>
      <p:pic>
        <p:nvPicPr>
          <p:cNvPr id="111" name="Google Shape;111;g31ce22319bd_2_50"/>
          <p:cNvPicPr preferRelativeResize="0"/>
          <p:nvPr/>
        </p:nvPicPr>
        <p:blipFill>
          <a:blip r:embed="rId3">
            <a:alphaModFix/>
          </a:blip>
          <a:stretch>
            <a:fillRect/>
          </a:stretch>
        </p:blipFill>
        <p:spPr>
          <a:xfrm>
            <a:off x="8940635" y="3688324"/>
            <a:ext cx="2705100" cy="2705100"/>
          </a:xfrm>
          <a:prstGeom prst="rect">
            <a:avLst/>
          </a:prstGeom>
          <a:noFill/>
          <a:ln>
            <a:noFill/>
          </a:ln>
        </p:spPr>
      </p:pic>
      <p:sp>
        <p:nvSpPr>
          <p:cNvPr id="112" name="Google Shape;112;g31ce22319bd_2_50"/>
          <p:cNvSpPr txBox="1"/>
          <p:nvPr/>
        </p:nvSpPr>
        <p:spPr>
          <a:xfrm>
            <a:off x="2215650" y="1485075"/>
            <a:ext cx="7748700" cy="2071800"/>
          </a:xfrm>
          <a:prstGeom prst="rect">
            <a:avLst/>
          </a:prstGeom>
          <a:noFill/>
          <a:ln>
            <a:noFill/>
          </a:ln>
        </p:spPr>
        <p:txBody>
          <a:bodyPr spcFirstLastPara="1" wrap="square" lIns="91425" tIns="91425" rIns="91425" bIns="91425" anchor="t" anchorCtr="0">
            <a:noAutofit/>
          </a:bodyPr>
          <a:lstStyle/>
          <a:p>
            <a:pPr marL="2743200" lvl="0" indent="457200" algn="l" rtl="0">
              <a:spcBef>
                <a:spcPts val="0"/>
              </a:spcBef>
              <a:spcAft>
                <a:spcPts val="0"/>
              </a:spcAft>
              <a:buNone/>
            </a:pPr>
            <a:r>
              <a:rPr lang="en-US" sz="1800" dirty="0"/>
              <a:t> Frank Csulak</a:t>
            </a:r>
            <a:endParaRPr sz="1800" dirty="0"/>
          </a:p>
          <a:p>
            <a:pPr marL="2286000" lvl="0" indent="457200" algn="l" rtl="0">
              <a:spcBef>
                <a:spcPts val="0"/>
              </a:spcBef>
              <a:spcAft>
                <a:spcPts val="0"/>
              </a:spcAft>
              <a:buNone/>
            </a:pPr>
            <a:r>
              <a:rPr lang="en-US" sz="1800" dirty="0"/>
              <a:t>Scientific Support Coordinator</a:t>
            </a:r>
            <a:endParaRPr sz="1800" dirty="0"/>
          </a:p>
          <a:p>
            <a:pPr marL="2286000" lvl="0" indent="457200" algn="l" rtl="0">
              <a:spcBef>
                <a:spcPts val="0"/>
              </a:spcBef>
              <a:spcAft>
                <a:spcPts val="0"/>
              </a:spcAft>
              <a:buNone/>
            </a:pPr>
            <a:r>
              <a:rPr lang="en-US" sz="1800" dirty="0"/>
              <a:t>Emergency Response Division</a:t>
            </a:r>
          </a:p>
          <a:p>
            <a:pPr marL="2286000" lvl="0" indent="457200" algn="l" rtl="0">
              <a:spcBef>
                <a:spcPts val="0"/>
              </a:spcBef>
              <a:spcAft>
                <a:spcPts val="0"/>
              </a:spcAft>
              <a:buNone/>
            </a:pPr>
            <a:r>
              <a:rPr lang="en-US" sz="1800" dirty="0"/>
              <a:t>Office of Response and Restoration</a:t>
            </a:r>
            <a:endParaRPr sz="1800" dirty="0"/>
          </a:p>
          <a:p>
            <a:pPr marL="2286000" lvl="0" indent="457200" algn="l" rtl="0">
              <a:spcBef>
                <a:spcPts val="0"/>
              </a:spcBef>
              <a:spcAft>
                <a:spcPts val="0"/>
              </a:spcAft>
              <a:buNone/>
            </a:pPr>
            <a:r>
              <a:rPr lang="en-US" sz="1800" dirty="0"/>
              <a:t>   National Ocean Service</a:t>
            </a:r>
            <a:endParaRPr sz="1800" dirty="0"/>
          </a:p>
          <a:p>
            <a:pPr marL="2286000" lvl="0" indent="457200" algn="l" rtl="0">
              <a:spcBef>
                <a:spcPts val="0"/>
              </a:spcBef>
              <a:spcAft>
                <a:spcPts val="0"/>
              </a:spcAft>
              <a:buNone/>
            </a:pPr>
            <a:r>
              <a:rPr lang="en-US" sz="1800" dirty="0"/>
              <a:t>    cell - 732-371-1005</a:t>
            </a:r>
          </a:p>
          <a:p>
            <a:pPr marL="2286000" lvl="0" indent="457200" algn="l" rtl="0">
              <a:spcBef>
                <a:spcPts val="0"/>
              </a:spcBef>
              <a:spcAft>
                <a:spcPts val="0"/>
              </a:spcAft>
              <a:buNone/>
            </a:pPr>
            <a:r>
              <a:rPr lang="en-US" sz="1800" dirty="0"/>
              <a:t> frank.csulak@noaa.gov</a:t>
            </a:r>
            <a:endParaRPr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67601" y="1307539"/>
            <a:ext cx="6008032" cy="3414363"/>
          </a:xfrm>
        </p:spPr>
        <p:txBody>
          <a:bodyPr/>
          <a:lstStyle/>
          <a:p>
            <a:r>
              <a:rPr lang="en-US" dirty="0"/>
              <a:t>Examples include involvement in major responses, lessons learned, challenges, exercises, training events, etc. </a:t>
            </a:r>
          </a:p>
          <a:p>
            <a:r>
              <a:rPr lang="en-US" dirty="0"/>
              <a:t>March 28, 2024: Spill of 10K gallons of oily waste water at Naval Station Norfolk. Spill created a large sheen on the Elizabeth River but bulk of spill remained on-station. Navy resources and an OSRO (HEPACO) responded and contained the spill. Recovery lasted two days. A failed check valve in the system was determined to be the cause.</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[Dept of Navy]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a:xfrm>
            <a:off x="6216399" y="1307539"/>
            <a:ext cx="5972359" cy="1825405"/>
          </a:xfrm>
        </p:spPr>
        <p:txBody>
          <a:bodyPr/>
          <a:lstStyle/>
          <a:p>
            <a:r>
              <a:rPr lang="en-US" dirty="0"/>
              <a:t>Policy changes or updates, organizational changes, new / departing personnel, etc.</a:t>
            </a:r>
          </a:p>
          <a:p>
            <a:r>
              <a:rPr lang="en-US"/>
              <a:t>None</a:t>
            </a:r>
            <a:endParaRPr lang="en-US" dirty="0"/>
          </a:p>
        </p:txBody>
      </p:sp>
    </p:spTree>
    <p:extLst>
      <p:ext uri="{BB962C8B-B14F-4D97-AF65-F5344CB8AC3E}">
        <p14:creationId xmlns:p14="http://schemas.microsoft.com/office/powerpoint/2010/main" val="2204640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87968" y="1766326"/>
            <a:ext cx="6008032" cy="917575"/>
          </a:xfrm>
        </p:spPr>
        <p:txBody>
          <a:bodyPr/>
          <a:lstStyle/>
          <a:p>
            <a:r>
              <a:rPr lang="en-US" dirty="0"/>
              <a:t>Biological Evaluation with USCG District 9 being submitted (include RRT3 portion of PA near Lake Erie).</a:t>
            </a:r>
          </a:p>
          <a:p>
            <a:r>
              <a:rPr lang="en-US" dirty="0"/>
              <a:t>Work continues drafting Unanticipated Discovery Plan template for inclusion in RCP.  </a:t>
            </a:r>
          </a:p>
          <a:p>
            <a:r>
              <a:rPr lang="en-US" dirty="0"/>
              <a:t>Working with States/Tribes to investigate expansion of categorical exclusions listed on the 97 Programmatic Agreement.</a:t>
            </a:r>
          </a:p>
          <a:p>
            <a:r>
              <a:rPr lang="en-US" dirty="0"/>
              <a:t>Delaware City Refinery Spill – FWS involvement and USCG coordination with DE SHPO.</a:t>
            </a:r>
          </a:p>
          <a:p>
            <a:r>
              <a:rPr lang="en-US" dirty="0"/>
              <a:t>BSEE released report: Technology Evaluation: Mechanical Recovery, Dielectric Fluids </a:t>
            </a:r>
          </a:p>
          <a:p>
            <a:r>
              <a:rPr lang="en-US" dirty="0"/>
              <a:t>DOI effort to develop spill training with a focus on Tribal audience</a:t>
            </a:r>
          </a:p>
          <a:p>
            <a:pPr lvl="1"/>
            <a:r>
              <a:rPr lang="en-US" dirty="0"/>
              <a:t>Currently working on survey for Tribes to identify areas of need for the training</a:t>
            </a:r>
          </a:p>
          <a:p>
            <a:r>
              <a:rPr lang="en-US" dirty="0"/>
              <a:t>DOI Inland Oil Spill Response Training scheduled for March 10-14, 2025 in Shepherdstown, WV</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DOI Report – December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p:txBody>
          <a:bodyPr/>
          <a:lstStyle/>
          <a:p>
            <a:r>
              <a:rPr lang="en-US" dirty="0"/>
              <a:t>Miyoshi Stith from OEPC HQ departed – Division Lead for Environmental Response and Recovery.  Hoping to fill vacancy soon.</a:t>
            </a:r>
          </a:p>
        </p:txBody>
      </p:sp>
    </p:spTree>
    <p:extLst>
      <p:ext uri="{BB962C8B-B14F-4D97-AF65-F5344CB8AC3E}">
        <p14:creationId xmlns:p14="http://schemas.microsoft.com/office/powerpoint/2010/main" val="2645363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87968" y="1766326"/>
            <a:ext cx="6008032" cy="917575"/>
          </a:xfrm>
        </p:spPr>
        <p:txBody>
          <a:bodyPr/>
          <a:lstStyle/>
          <a:p>
            <a:r>
              <a:rPr lang="en-US" dirty="0"/>
              <a:t>Erie National Wildlife Refuge Spill – small spill with issues getting it cleaned up. </a:t>
            </a:r>
          </a:p>
          <a:p>
            <a:r>
              <a:rPr lang="en-US" dirty="0"/>
              <a:t>Franklin, PA Allegheny River Mystery Spill – federally listed mussel observed within the boom. Will likely do water sampling.</a:t>
            </a:r>
          </a:p>
          <a:p>
            <a:r>
              <a:rPr lang="en-US" dirty="0"/>
              <a:t>M/V SSI Defiant - provided AMMs related to migratory birds. </a:t>
            </a:r>
          </a:p>
          <a:p>
            <a:r>
              <a:rPr lang="en-US" dirty="0"/>
              <a:t>Medical waste Chincoteague NWR &amp; Assateague Island National Seashore – unable to identify RP</a:t>
            </a:r>
          </a:p>
          <a:p>
            <a:r>
              <a:rPr lang="en-US" dirty="0"/>
              <a:t>South Hill Warehouse Fire – potentially listed mussels, but lacking surveys in this area.  </a:t>
            </a:r>
          </a:p>
          <a:p>
            <a:r>
              <a:rPr lang="en-US" dirty="0"/>
              <a:t>Putting together spill kits for field offices – considering putting them together for NWRs.</a:t>
            </a:r>
          </a:p>
          <a:p>
            <a:r>
              <a:rPr lang="en-US" dirty="0"/>
              <a:t>Plan to do some training/exercises with NWRs.</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USFWS Report – December 2024</a:t>
            </a:r>
          </a:p>
        </p:txBody>
      </p:sp>
    </p:spTree>
    <p:extLst>
      <p:ext uri="{BB962C8B-B14F-4D97-AF65-F5344CB8AC3E}">
        <p14:creationId xmlns:p14="http://schemas.microsoft.com/office/powerpoint/2010/main" val="1287479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67601" y="1307540"/>
            <a:ext cx="6008032" cy="553534"/>
          </a:xfrm>
        </p:spPr>
        <p:txBody>
          <a:bodyPr/>
          <a:lstStyle/>
          <a:p>
            <a:pPr marL="0" indent="0">
              <a:buNone/>
            </a:pPr>
            <a:r>
              <a:rPr lang="en-US" sz="1600" dirty="0"/>
              <a:t>(Examples include involvement in major responses, lessons learned, challenges, exercises, training events, etc.)</a:t>
            </a:r>
          </a:p>
          <a:p>
            <a:r>
              <a:rPr lang="en-US" sz="1600" dirty="0"/>
              <a:t>Hanover Foods Corporation, Centre Hall, PA: Complaint alleging the employer has had ammonia releases that are not investigated, loss quantities are minimized on paper to circumvent reporting. Referred to EPA.</a:t>
            </a:r>
          </a:p>
          <a:p>
            <a:pPr lvl="1"/>
            <a:r>
              <a:rPr lang="en-US" sz="1600" dirty="0"/>
              <a:t>PSM Standard: 8 serious citations, 4 serious-repeat citations, 2 other- than serious citations issued. Total Penalty $250,000</a:t>
            </a:r>
          </a:p>
          <a:p>
            <a:pPr lvl="1"/>
            <a:r>
              <a:rPr lang="en-US" sz="1600" dirty="0"/>
              <a:t>Safety: 11 serious Citations, 4 serious-repeat citations, 1 repeat-other citation, 5 other-than-serious citations. Penalty: $215,000</a:t>
            </a:r>
          </a:p>
          <a:p>
            <a:pPr lvl="1"/>
            <a:r>
              <a:rPr lang="en-US" sz="1600" dirty="0"/>
              <a:t>Health: 5 serious citations, 4 other-than-serious citations. Penalty 37,534</a:t>
            </a:r>
          </a:p>
          <a:p>
            <a:pPr lvl="1"/>
            <a:r>
              <a:rPr lang="en-US" sz="1600" dirty="0"/>
              <a:t>Total Penalty: $502, 534 – Employer accepted all citations for a reduced penalty of $412,534 – paid in full.</a:t>
            </a:r>
          </a:p>
          <a:p>
            <a:pPr marL="228600" marR="0" lvl="0" indent="-22860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F8183">
                    <a:lumMod val="50000"/>
                  </a:srgbClr>
                </a:solidFill>
                <a:effectLst/>
                <a:uLnTx/>
                <a:uFillTx/>
                <a:ea typeface="+mn-ea"/>
                <a:cs typeface="+mn-cs"/>
              </a:rPr>
              <a:t>Spray Products, Plymouth Meeting, PA: Incident involving a flashover event. Worked with EPA RMP-AOC</a:t>
            </a:r>
          </a:p>
          <a:p>
            <a:pPr marL="685800" marR="0" lvl="1" indent="-228600" algn="l" defTabSz="914400" rtl="0" eaLnBrk="1" fontAlgn="auto" latinLnBrk="0" hangingPunct="1">
              <a:lnSpc>
                <a:spcPct val="90000"/>
              </a:lnSpc>
              <a:spcBef>
                <a:spcPts val="0"/>
              </a:spcBef>
              <a:spcAft>
                <a:spcPts val="200"/>
              </a:spcAft>
              <a:buClrTx/>
              <a:buSzTx/>
              <a:buFont typeface="Courier New" panose="02070309020205020404" pitchFamily="49" charset="0"/>
              <a:buChar char="o"/>
              <a:tabLst/>
              <a:defRPr/>
            </a:pPr>
            <a:r>
              <a:rPr lang="en-US" sz="1600" dirty="0">
                <a:solidFill>
                  <a:srgbClr val="6F8183">
                    <a:lumMod val="50000"/>
                  </a:srgbClr>
                </a:solidFill>
                <a:latin typeface="Calibri" panose="020F0502020204030204"/>
              </a:rPr>
              <a:t>PSM 11</a:t>
            </a:r>
            <a:r>
              <a:rPr kumimoji="0" lang="en-US" sz="1600" b="0" i="0" u="none" strike="noStrike" kern="1200" cap="none" spc="0" normalizeH="0" baseline="0" noProof="0" dirty="0">
                <a:ln>
                  <a:noFill/>
                </a:ln>
                <a:solidFill>
                  <a:srgbClr val="6F8183">
                    <a:lumMod val="50000"/>
                  </a:srgbClr>
                </a:solidFill>
                <a:effectLst/>
                <a:uLnTx/>
                <a:uFillTx/>
                <a:latin typeface="Calibri" panose="020F0502020204030204"/>
                <a:ea typeface="+mn-ea"/>
                <a:cs typeface="+mn-cs"/>
              </a:rPr>
              <a:t> serious citations, 2 serious-repeat citations. Penalty $205,332.00.</a:t>
            </a:r>
          </a:p>
          <a:p>
            <a:pPr marL="685800" marR="0" lvl="1" indent="-228600" algn="l" defTabSz="914400" rtl="0" eaLnBrk="1" fontAlgn="auto" latinLnBrk="0" hangingPunct="1">
              <a:lnSpc>
                <a:spcPct val="90000"/>
              </a:lnSpc>
              <a:spcBef>
                <a:spcPts val="0"/>
              </a:spcBef>
              <a:spcAft>
                <a:spcPts val="200"/>
              </a:spcAft>
              <a:buClrTx/>
              <a:buSzTx/>
              <a:buFont typeface="Courier New" panose="02070309020205020404" pitchFamily="49" charset="0"/>
              <a:buChar char="o"/>
              <a:tabLst/>
              <a:defRPr/>
            </a:pPr>
            <a:r>
              <a:rPr lang="en-US" sz="1600" dirty="0">
                <a:solidFill>
                  <a:srgbClr val="6F8183">
                    <a:lumMod val="50000"/>
                  </a:srgbClr>
                </a:solidFill>
                <a:latin typeface="Calibri" panose="020F0502020204030204"/>
              </a:rPr>
              <a:t>Safety:  4 serious citations, 1 other-than-serious citation. Penalty  $58,072.00</a:t>
            </a:r>
          </a:p>
          <a:p>
            <a:pPr marL="685800" marR="0" lvl="1" indent="-228600" algn="l" defTabSz="914400" rtl="0" eaLnBrk="1" fontAlgn="auto" latinLnBrk="0" hangingPunct="1">
              <a:lnSpc>
                <a:spcPct val="90000"/>
              </a:lnSpc>
              <a:spcBef>
                <a:spcPts val="0"/>
              </a:spcBef>
              <a:spcAft>
                <a:spcPts val="20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6F8183">
                    <a:lumMod val="50000"/>
                  </a:srgbClr>
                </a:solidFill>
                <a:effectLst/>
                <a:uLnTx/>
                <a:uFillTx/>
                <a:latin typeface="Calibri" panose="020F0502020204030204"/>
                <a:ea typeface="+mn-ea"/>
                <a:cs typeface="+mn-cs"/>
              </a:rPr>
              <a:t>Total Penalty: $263,404.00 – All citations have been contested.</a:t>
            </a:r>
          </a:p>
          <a:p>
            <a:pPr marL="228600" marR="0" lvl="0" indent="-22860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6F8183">
                    <a:lumMod val="50000"/>
                  </a:srgbClr>
                </a:solidFill>
                <a:effectLst/>
                <a:uLnTx/>
                <a:uFillTx/>
                <a:ea typeface="+mn-ea"/>
                <a:cs typeface="+mn-cs"/>
              </a:rPr>
              <a:t>Sink Hole – awaiting on information.</a:t>
            </a:r>
          </a:p>
          <a:p>
            <a:pPr marL="457200" lvl="1" indent="0">
              <a:buNone/>
              <a:defRPr/>
            </a:pPr>
            <a:endParaRPr kumimoji="0" lang="en-US" sz="1200" b="0" i="0" u="none" strike="noStrike" kern="1200" cap="none" spc="0" normalizeH="0" baseline="0" noProof="0" dirty="0">
              <a:ln>
                <a:noFill/>
              </a:ln>
              <a:solidFill>
                <a:srgbClr val="6F8183">
                  <a:lumMod val="50000"/>
                </a:srgbClr>
              </a:solidFill>
              <a:effectLst/>
              <a:uLnTx/>
              <a:uFillTx/>
              <a:ea typeface="+mn-ea"/>
              <a:cs typeface="+mn-cs"/>
            </a:endParaRP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DOL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a:xfrm>
            <a:off x="6216399" y="1307539"/>
            <a:ext cx="5972359" cy="666751"/>
          </a:xfrm>
        </p:spPr>
        <p:txBody>
          <a:bodyPr/>
          <a:lstStyle/>
          <a:p>
            <a:pPr marL="0" indent="0">
              <a:buNone/>
            </a:pPr>
            <a:r>
              <a:rPr lang="en-US" sz="1600" dirty="0"/>
              <a:t>(Policy changes or updates, organizational changes, new / departing personnel, etc.)</a:t>
            </a:r>
          </a:p>
          <a:p>
            <a:endParaRPr lang="en-US" dirty="0"/>
          </a:p>
          <a:p>
            <a:r>
              <a:rPr lang="en-US" sz="1600" dirty="0"/>
              <a:t>Mark Stelmack, ARA, is retiring. Tracy Townsend, OSHA, will be filling in at meetings.</a:t>
            </a:r>
          </a:p>
          <a:p>
            <a:pPr marL="0" indent="0">
              <a:buNone/>
            </a:pPr>
            <a:endParaRPr lang="en-US" sz="1600" dirty="0"/>
          </a:p>
        </p:txBody>
      </p:sp>
    </p:spTree>
    <p:extLst>
      <p:ext uri="{BB962C8B-B14F-4D97-AF65-F5344CB8AC3E}">
        <p14:creationId xmlns:p14="http://schemas.microsoft.com/office/powerpoint/2010/main" val="3171121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p:txBody>
          <a:bodyPr/>
          <a:lstStyle/>
          <a:p>
            <a:r>
              <a:rPr lang="en-US" dirty="0"/>
              <a:t>GSA Tools are available at gsa.gov to include:</a:t>
            </a:r>
          </a:p>
          <a:p>
            <a:pPr marL="0" indent="0">
              <a:buNone/>
            </a:pPr>
            <a:endParaRPr lang="en-US" dirty="0"/>
          </a:p>
          <a:p>
            <a:pPr lvl="1">
              <a:buFont typeface="Arial" panose="020B0604020202020204" pitchFamily="34" charset="0"/>
              <a:buChar char="•"/>
            </a:pPr>
            <a:r>
              <a:rPr lang="en-US" sz="1600" b="0" i="0" dirty="0">
                <a:solidFill>
                  <a:srgbClr val="000000"/>
                </a:solidFill>
                <a:effectLst/>
                <a:latin typeface="Arial" panose="020B0604020202020204" pitchFamily="34" charset="0"/>
              </a:rPr>
              <a:t>GSA </a:t>
            </a:r>
            <a:r>
              <a:rPr lang="en-US" sz="1600" b="0" i="0" dirty="0" err="1">
                <a:solidFill>
                  <a:srgbClr val="000000"/>
                </a:solidFill>
                <a:effectLst/>
                <a:latin typeface="Arial" panose="020B0604020202020204" pitchFamily="34" charset="0"/>
              </a:rPr>
              <a:t>Advantage!’s</a:t>
            </a:r>
            <a:r>
              <a:rPr lang="en-US" sz="1600" b="0" i="0" dirty="0">
                <a:solidFill>
                  <a:srgbClr val="000000"/>
                </a:solidFill>
                <a:effectLst/>
                <a:latin typeface="Arial" panose="020B0604020202020204" pitchFamily="34" charset="0"/>
              </a:rPr>
              <a:t> </a:t>
            </a:r>
            <a:r>
              <a:rPr lang="en-US" sz="1600" b="1" i="0" u="sng" strike="noStrike" dirty="0">
                <a:solidFill>
                  <a:srgbClr val="002060"/>
                </a:solidFill>
                <a:effectLst/>
                <a:latin typeface="Arial" panose="020B0604020202020204" pitchFamily="34" charset="0"/>
                <a:hlinkClick r:id="rId2" tooltip="Disaster Relief and Pandemic Products Program aisle">
                  <a:extLst>
                    <a:ext uri="{A12FA001-AC4F-418D-AE19-62706E023703}">
                      <ahyp:hlinkClr xmlns:ahyp="http://schemas.microsoft.com/office/drawing/2018/hyperlinkcolor" val="tx"/>
                    </a:ext>
                  </a:extLst>
                </a:hlinkClick>
              </a:rPr>
              <a:t>Disaster Relief and Pandemic Products Program </a:t>
            </a:r>
            <a:r>
              <a:rPr lang="en-US" sz="1600" b="1" i="0" strike="noStrike" dirty="0">
                <a:solidFill>
                  <a:srgbClr val="002060"/>
                </a:solidFill>
                <a:effectLst/>
                <a:latin typeface="Arial" panose="020B0604020202020204" pitchFamily="34" charset="0"/>
                <a:hlinkClick r:id="rId2" tooltip="Disaster Relief and Pandemic Products Program aisle">
                  <a:extLst>
                    <a:ext uri="{A12FA001-AC4F-418D-AE19-62706E023703}">
                      <ahyp:hlinkClr xmlns:ahyp="http://schemas.microsoft.com/office/drawing/2018/hyperlinkcolor" val="tx"/>
                    </a:ext>
                  </a:extLst>
                </a:hlinkClick>
              </a:rPr>
              <a:t>aisle</a:t>
            </a:r>
            <a:r>
              <a:rPr lang="en-US" sz="1600" i="0" dirty="0">
                <a:solidFill>
                  <a:srgbClr val="000000"/>
                </a:solidFill>
                <a:effectLst/>
                <a:latin typeface="Arial" panose="020B0604020202020204" pitchFamily="34" charset="0"/>
              </a:rPr>
              <a:t> includes</a:t>
            </a:r>
            <a:r>
              <a:rPr lang="en-US" sz="1600" b="0" i="0" dirty="0">
                <a:solidFill>
                  <a:srgbClr val="000000"/>
                </a:solidFill>
                <a:effectLst/>
                <a:latin typeface="Arial" panose="020B0604020202020204" pitchFamily="34" charset="0"/>
              </a:rPr>
              <a:t> a wide range of products, including temporary housing, medical supplies, communication tools, and infrastructure repair materials.</a:t>
            </a:r>
          </a:p>
          <a:p>
            <a:pPr marL="457200" lvl="1" indent="0">
              <a:buNone/>
            </a:pPr>
            <a:endParaRPr lang="en-US" sz="1600" b="0" i="0" dirty="0">
              <a:solidFill>
                <a:srgbClr val="000000"/>
              </a:solidFill>
              <a:effectLst/>
              <a:latin typeface="Arial" panose="020B0604020202020204" pitchFamily="34" charset="0"/>
            </a:endParaRPr>
          </a:p>
          <a:p>
            <a:pPr lvl="1">
              <a:buFont typeface="Arial" panose="020B0604020202020204" pitchFamily="34" charset="0"/>
              <a:buChar char="•"/>
            </a:pPr>
            <a:r>
              <a:rPr lang="en-US" sz="1600" b="1" dirty="0">
                <a:solidFill>
                  <a:srgbClr val="002060"/>
                </a:solidFill>
                <a:latin typeface="Arial" panose="020B0604020202020204" pitchFamily="34" charset="0"/>
                <a:hlinkClick r:id="rId3">
                  <a:extLst>
                    <a:ext uri="{A12FA001-AC4F-418D-AE19-62706E023703}">
                      <ahyp:hlinkClr xmlns:ahyp="http://schemas.microsoft.com/office/drawing/2018/hyperlinkcolor" val="tx"/>
                    </a:ext>
                  </a:extLst>
                </a:hlinkClick>
              </a:rPr>
              <a:t>GSA Emergency Acquisition Basic Ordering Agreement site</a:t>
            </a:r>
            <a:endParaRPr lang="en-US" sz="1600" b="1" dirty="0">
              <a:solidFill>
                <a:srgbClr val="002060"/>
              </a:solidFill>
              <a:latin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marL="457200" lvl="1" indent="0">
              <a:buNone/>
            </a:pPr>
            <a:endParaRPr lang="en-US" sz="1600" b="1" dirty="0">
              <a:solidFill>
                <a:srgbClr val="002060"/>
              </a:solidFill>
              <a:latin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lvl="1">
              <a:buFont typeface="Arial" panose="020B0604020202020204" pitchFamily="34" charset="0"/>
              <a:buChar char="•"/>
            </a:pPr>
            <a:r>
              <a:rPr lang="en-US" sz="1600" b="1" dirty="0">
                <a:solidFill>
                  <a:srgbClr val="002060"/>
                </a:solidFill>
                <a:latin typeface="Arial" panose="020B0604020202020204" pitchFamily="34" charset="0"/>
                <a:hlinkClick r:id="" action="ppaction://noaction">
                  <a:extLst>
                    <a:ext uri="{A12FA001-AC4F-418D-AE19-62706E023703}">
                      <ahyp:hlinkClr xmlns:ahyp="http://schemas.microsoft.com/office/drawing/2018/hyperlinkcolor" val="tx"/>
                    </a:ext>
                  </a:extLst>
                </a:hlinkClick>
              </a:rPr>
              <a:t>Fleet Management Training</a:t>
            </a:r>
            <a:endParaRPr lang="en-US" sz="1600" b="1" i="0" dirty="0">
              <a:solidFill>
                <a:srgbClr val="002060"/>
              </a:solidFill>
              <a:effectLst/>
              <a:latin typeface="Arial" panose="020B0604020202020204" pitchFamily="34" charset="0"/>
            </a:endParaRPr>
          </a:p>
          <a:p>
            <a:pPr lvl="1"/>
            <a:endParaRPr lang="en-US" sz="2000" dirty="0"/>
          </a:p>
          <a:p>
            <a:r>
              <a:rPr lang="en-US" dirty="0"/>
              <a:t>GSA is planning to schedule and conduct training with FEMA RIII on disaster leasing as a result of our lessons learned from the Tropical Storm Helene response.</a:t>
            </a:r>
          </a:p>
          <a:p>
            <a:pPr marL="0" indent="0">
              <a:buNone/>
            </a:pPr>
            <a:r>
              <a:rPr lang="en-US" dirty="0"/>
              <a:t>    </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General Services Administration – December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a:xfrm>
            <a:off x="6216399" y="1307540"/>
            <a:ext cx="5972359" cy="666752"/>
          </a:xfrm>
        </p:spPr>
        <p:txBody>
          <a:bodyPr/>
          <a:lstStyle/>
          <a:p>
            <a:r>
              <a:rPr lang="en-US" dirty="0"/>
              <a:t>GSA RRT III Representatives from the Office of Mission Assurance (OMA) Philadelphia:</a:t>
            </a:r>
          </a:p>
          <a:p>
            <a:pPr marL="457200" lvl="1" indent="0">
              <a:buNone/>
            </a:pPr>
            <a:endParaRPr lang="en-US" sz="2000" dirty="0"/>
          </a:p>
          <a:p>
            <a:pPr marL="457200" lvl="1" indent="0">
              <a:buNone/>
            </a:pPr>
            <a:r>
              <a:rPr lang="en-US" sz="1600" dirty="0"/>
              <a:t>Kathleen Peek, Regional Emergency Coordinator,       </a:t>
            </a:r>
            <a:r>
              <a:rPr lang="en-US" sz="1600" dirty="0">
                <a:solidFill>
                  <a:srgbClr val="002060"/>
                </a:solidFill>
                <a:hlinkClick r:id="rId4">
                  <a:extLst>
                    <a:ext uri="{A12FA001-AC4F-418D-AE19-62706E023703}">
                      <ahyp:hlinkClr xmlns:ahyp="http://schemas.microsoft.com/office/drawing/2018/hyperlinkcolor" val="tx"/>
                    </a:ext>
                  </a:extLst>
                </a:hlinkClick>
              </a:rPr>
              <a:t>kathleen.peek@gsa.gov</a:t>
            </a:r>
            <a:endParaRPr lang="en-US" sz="1600" dirty="0">
              <a:solidFill>
                <a:srgbClr val="002060"/>
              </a:solidFill>
            </a:endParaRPr>
          </a:p>
          <a:p>
            <a:pPr marL="457200" lvl="1" indent="0">
              <a:buNone/>
            </a:pPr>
            <a:endParaRPr lang="en-US" sz="1600" dirty="0"/>
          </a:p>
          <a:p>
            <a:pPr marL="457200" lvl="1" indent="0">
              <a:buNone/>
            </a:pPr>
            <a:r>
              <a:rPr lang="en-US" sz="1600" dirty="0"/>
              <a:t>David Sanders, Emergency Management Specialist, </a:t>
            </a:r>
            <a:r>
              <a:rPr lang="en-US" sz="1600" dirty="0">
                <a:solidFill>
                  <a:srgbClr val="002060"/>
                </a:solidFill>
                <a:hlinkClick r:id="rId5">
                  <a:extLst>
                    <a:ext uri="{A12FA001-AC4F-418D-AE19-62706E023703}">
                      <ahyp:hlinkClr xmlns:ahyp="http://schemas.microsoft.com/office/drawing/2018/hyperlinkcolor" val="tx"/>
                    </a:ext>
                  </a:extLst>
                </a:hlinkClick>
              </a:rPr>
              <a:t>david.sanders@gsa.gov</a:t>
            </a:r>
            <a:endParaRPr lang="en-US" sz="1600" dirty="0">
              <a:solidFill>
                <a:srgbClr val="002060"/>
              </a:solidFill>
            </a:endParaRPr>
          </a:p>
          <a:p>
            <a:pPr marL="457200" lvl="1" indent="0">
              <a:buNone/>
            </a:pPr>
            <a:endParaRPr lang="en-US" sz="1600" dirty="0"/>
          </a:p>
          <a:p>
            <a:pPr marL="457200" lvl="1" indent="0">
              <a:buNone/>
            </a:pPr>
            <a:r>
              <a:rPr lang="en-US" sz="1600" dirty="0"/>
              <a:t>Bee Umar, Emergency Management Specialist, </a:t>
            </a:r>
          </a:p>
          <a:p>
            <a:pPr marL="457200" lvl="1" indent="0">
              <a:buNone/>
            </a:pPr>
            <a:r>
              <a:rPr lang="en-US" sz="1600" dirty="0">
                <a:solidFill>
                  <a:srgbClr val="002060"/>
                </a:solidFill>
                <a:hlinkClick r:id="rId6">
                  <a:extLst>
                    <a:ext uri="{A12FA001-AC4F-418D-AE19-62706E023703}">
                      <ahyp:hlinkClr xmlns:ahyp="http://schemas.microsoft.com/office/drawing/2018/hyperlinkcolor" val="tx"/>
                    </a:ext>
                  </a:extLst>
                </a:hlinkClick>
              </a:rPr>
              <a:t>bee.umar@gsa.gov</a:t>
            </a:r>
            <a:endParaRPr lang="en-US" sz="1600" dirty="0">
              <a:solidFill>
                <a:srgbClr val="002060"/>
              </a:solidFill>
            </a:endParaRPr>
          </a:p>
          <a:p>
            <a:pPr marL="0" indent="0">
              <a:buNone/>
            </a:pPr>
            <a:endParaRPr lang="en-US" dirty="0"/>
          </a:p>
          <a:p>
            <a:r>
              <a:rPr lang="en-US" dirty="0"/>
              <a:t>Current GSA R3 Regional Administrator – Tom Lyman, Acting</a:t>
            </a:r>
          </a:p>
        </p:txBody>
      </p:sp>
    </p:spTree>
    <p:extLst>
      <p:ext uri="{BB962C8B-B14F-4D97-AF65-F5344CB8AC3E}">
        <p14:creationId xmlns:p14="http://schemas.microsoft.com/office/powerpoint/2010/main" val="1434020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C67EA-F882-F402-81CA-F606527D3497}"/>
              </a:ext>
            </a:extLst>
          </p:cNvPr>
          <p:cNvSpPr>
            <a:spLocks noGrp="1"/>
          </p:cNvSpPr>
          <p:nvPr>
            <p:ph type="title"/>
          </p:nvPr>
        </p:nvSpPr>
        <p:spPr/>
        <p:txBody>
          <a:bodyPr/>
          <a:lstStyle/>
          <a:p>
            <a:r>
              <a:rPr lang="en-US" dirty="0"/>
              <a:t>General Services Administration – December 2024</a:t>
            </a:r>
          </a:p>
        </p:txBody>
      </p:sp>
      <p:pic>
        <p:nvPicPr>
          <p:cNvPr id="12" name="Picture Placeholder 11">
            <a:extLst>
              <a:ext uri="{FF2B5EF4-FFF2-40B4-BE49-F238E27FC236}">
                <a16:creationId xmlns:a16="http://schemas.microsoft.com/office/drawing/2014/main" id="{A0360D85-E6FD-26F5-4A89-7251EDEEBB01}"/>
              </a:ext>
            </a:extLst>
          </p:cNvPr>
          <p:cNvPicPr>
            <a:picLocks noGrp="1" noChangeAspect="1"/>
          </p:cNvPicPr>
          <p:nvPr>
            <p:ph type="pic" sz="quarter" idx="10"/>
          </p:nvPr>
        </p:nvPicPr>
        <p:blipFill>
          <a:blip r:embed="rId2"/>
          <a:srcRect t="23550" b="23550"/>
          <a:stretch>
            <a:fillRect/>
          </a:stretch>
        </p:blipFill>
        <p:spPr>
          <a:xfrm>
            <a:off x="6361538" y="1075353"/>
            <a:ext cx="5588839" cy="2589051"/>
          </a:xfrm>
          <a:prstGeom prst="rect">
            <a:avLst/>
          </a:prstGeom>
        </p:spPr>
      </p:pic>
      <p:pic>
        <p:nvPicPr>
          <p:cNvPr id="1026" name="Picture 2">
            <a:extLst>
              <a:ext uri="{FF2B5EF4-FFF2-40B4-BE49-F238E27FC236}">
                <a16:creationId xmlns:a16="http://schemas.microsoft.com/office/drawing/2014/main" id="{B2C9FEDE-63B6-47C4-1DA5-6447D3DA99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631" y="1783183"/>
            <a:ext cx="5279423" cy="41033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332278E-558A-E8BC-815A-4AAFACAD11E4}"/>
              </a:ext>
            </a:extLst>
          </p:cNvPr>
          <p:cNvPicPr>
            <a:picLocks noChangeAspect="1"/>
          </p:cNvPicPr>
          <p:nvPr/>
        </p:nvPicPr>
        <p:blipFill>
          <a:blip r:embed="rId4"/>
          <a:stretch>
            <a:fillRect/>
          </a:stretch>
        </p:blipFill>
        <p:spPr>
          <a:xfrm>
            <a:off x="7140545" y="3769567"/>
            <a:ext cx="4030824" cy="3023118"/>
          </a:xfrm>
          <a:prstGeom prst="rect">
            <a:avLst/>
          </a:prstGeom>
        </p:spPr>
      </p:pic>
    </p:spTree>
    <p:extLst>
      <p:ext uri="{BB962C8B-B14F-4D97-AF65-F5344CB8AC3E}">
        <p14:creationId xmlns:p14="http://schemas.microsoft.com/office/powerpoint/2010/main" val="2779976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87968" y="1514573"/>
            <a:ext cx="6008032" cy="2522589"/>
          </a:xfrm>
        </p:spPr>
        <p:txBody>
          <a:bodyPr/>
          <a:lstStyle/>
          <a:p>
            <a:pPr marL="0" marR="0" indent="0">
              <a:spcBef>
                <a:spcPts val="0"/>
              </a:spcBef>
              <a:spcAft>
                <a:spcPts val="0"/>
              </a:spcAft>
              <a:buNone/>
            </a:pPr>
            <a:r>
              <a:rPr lang="en-US" sz="1800" b="1" dirty="0">
                <a:effectLst/>
                <a:latin typeface="Aptos" panose="020B0004020202020204" pitchFamily="34" charset="0"/>
                <a:ea typeface="Aptos" panose="020B0004020202020204" pitchFamily="34" charset="0"/>
              </a:rPr>
              <a:t>Kane Fields Site, Allegheny National Forest</a:t>
            </a:r>
          </a:p>
          <a:p>
            <a:pPr marL="0" marR="0">
              <a:spcBef>
                <a:spcPts val="0"/>
              </a:spcBef>
              <a:spcAft>
                <a:spcPts val="0"/>
              </a:spcAft>
            </a:pPr>
            <a:endParaRPr lang="en-US" sz="1800" dirty="0">
              <a:latin typeface="Aptos" panose="020B0004020202020204" pitchFamily="34" charset="0"/>
              <a:ea typeface="Aptos" panose="020B0004020202020204" pitchFamily="34" charset="0"/>
            </a:endParaRPr>
          </a:p>
          <a:p>
            <a:pPr marL="0" marR="0">
              <a:spcBef>
                <a:spcPts val="0"/>
              </a:spcBef>
              <a:spcAft>
                <a:spcPts val="0"/>
              </a:spcAft>
            </a:pPr>
            <a:r>
              <a:rPr lang="en-US" sz="1800" dirty="0">
                <a:effectLst/>
                <a:latin typeface="Aptos" panose="020B0004020202020204" pitchFamily="34" charset="0"/>
                <a:ea typeface="Aptos" panose="020B0004020202020204" pitchFamily="34" charset="0"/>
              </a:rPr>
              <a:t>We’re working closely with EPA R3 and the State of PA to respond to a former oil and gas production facility on the Allegheny NF in Pennsylvania encompassing roughly 10,000 acres. </a:t>
            </a:r>
          </a:p>
          <a:p>
            <a:pPr marL="0" marR="0">
              <a:spcBef>
                <a:spcPts val="0"/>
              </a:spcBef>
              <a:spcAft>
                <a:spcPts val="0"/>
              </a:spcAft>
            </a:pPr>
            <a:endParaRPr lang="en-US" sz="1800" dirty="0">
              <a:latin typeface="Aptos" panose="020B0004020202020204" pitchFamily="34" charset="0"/>
              <a:ea typeface="Aptos" panose="020B0004020202020204" pitchFamily="34" charset="0"/>
            </a:endParaRPr>
          </a:p>
          <a:p>
            <a:pPr marL="0" marR="0">
              <a:spcBef>
                <a:spcPts val="0"/>
              </a:spcBef>
              <a:spcAft>
                <a:spcPts val="0"/>
              </a:spcAft>
            </a:pPr>
            <a:r>
              <a:rPr lang="en-US" sz="1800" dirty="0">
                <a:effectLst/>
                <a:latin typeface="Aptos" panose="020B0004020202020204" pitchFamily="34" charset="0"/>
                <a:ea typeface="Aptos" panose="020B0004020202020204" pitchFamily="34" charset="0"/>
              </a:rPr>
              <a:t>EPA responded to clean up some leaking tanks and containers in the summer of 2024 and the Forest Service is now taking over the non-emergency response and managing the site within its CERCLA and site clean-up program. </a:t>
            </a:r>
          </a:p>
          <a:p>
            <a:pPr marL="0" marR="0" indent="0">
              <a:spcBef>
                <a:spcPts val="0"/>
              </a:spcBef>
              <a:spcAft>
                <a:spcPts val="0"/>
              </a:spcAft>
              <a:buNone/>
            </a:pPr>
            <a:endParaRPr lang="en-US" sz="1800" dirty="0">
              <a:effectLst/>
              <a:latin typeface="Aptos" panose="020B0004020202020204" pitchFamily="34" charset="0"/>
              <a:ea typeface="Aptos" panose="020B0004020202020204" pitchFamily="34" charset="0"/>
            </a:endParaRPr>
          </a:p>
          <a:p>
            <a:pPr marL="0" marR="0">
              <a:spcBef>
                <a:spcPts val="0"/>
              </a:spcBef>
              <a:spcAft>
                <a:spcPts val="0"/>
              </a:spcAft>
            </a:pPr>
            <a:r>
              <a:rPr lang="en-US" sz="1800" dirty="0">
                <a:effectLst/>
                <a:latin typeface="Aptos" panose="020B0004020202020204" pitchFamily="34" charset="0"/>
                <a:ea typeface="Aptos" panose="020B0004020202020204" pitchFamily="34" charset="0"/>
              </a:rPr>
              <a:t>The Forest Service plans to do a time-critical removal to empty what remains in the tanks and conduct a PA/SI in FY25. </a:t>
            </a:r>
            <a:endParaRPr lang="en-US" sz="1800" dirty="0">
              <a:effectLst/>
              <a:latin typeface="Calibri" panose="020F0502020204030204" pitchFamily="34" charset="0"/>
              <a:ea typeface="Aptos" panose="020B0004020202020204" pitchFamily="34" charset="0"/>
            </a:endParaRP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[USDA]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a:xfrm>
            <a:off x="6216399" y="1307539"/>
            <a:ext cx="5972359" cy="3665677"/>
          </a:xfrm>
        </p:spPr>
        <p:txBody>
          <a:bodyPr/>
          <a:lstStyle/>
          <a:p>
            <a:pPr marL="0" indent="0">
              <a:buNone/>
            </a:pPr>
            <a:endParaRPr lang="en-US" dirty="0"/>
          </a:p>
          <a:p>
            <a:pPr marL="0" indent="0">
              <a:buNone/>
            </a:pPr>
            <a:r>
              <a:rPr lang="en-US" dirty="0"/>
              <a:t>Michael Yandrich, USDA-FS will be the new RRT3 representative for USDA, and Travis Haas, USDA-FS is the alternate.</a:t>
            </a:r>
          </a:p>
          <a:p>
            <a:endParaRPr lang="en-US" dirty="0"/>
          </a:p>
          <a:p>
            <a:pPr marL="0" indent="0">
              <a:buNone/>
            </a:pPr>
            <a:r>
              <a:rPr lang="en-US" dirty="0"/>
              <a:t>Michael Yandrich</a:t>
            </a:r>
          </a:p>
          <a:p>
            <a:pPr marL="457200" lvl="1" indent="0">
              <a:buNone/>
            </a:pPr>
            <a:r>
              <a:rPr lang="en-US" dirty="0">
                <a:hlinkClick r:id="rId2"/>
              </a:rPr>
              <a:t>michael.yandrich@usda.gov</a:t>
            </a:r>
            <a:endParaRPr lang="en-US" dirty="0"/>
          </a:p>
          <a:p>
            <a:pPr marL="457200" lvl="1" indent="0">
              <a:buNone/>
            </a:pPr>
            <a:r>
              <a:rPr lang="en-US" dirty="0"/>
              <a:t>970-792-5468</a:t>
            </a:r>
          </a:p>
          <a:p>
            <a:pPr lvl="1"/>
            <a:endParaRPr lang="en-US" dirty="0"/>
          </a:p>
          <a:p>
            <a:pPr marL="0" indent="0">
              <a:buNone/>
            </a:pPr>
            <a:r>
              <a:rPr lang="en-US" dirty="0"/>
              <a:t>Travis Hass</a:t>
            </a:r>
          </a:p>
          <a:p>
            <a:pPr marL="457200" lvl="1" indent="0">
              <a:buNone/>
            </a:pPr>
            <a:r>
              <a:rPr lang="en-US" dirty="0">
                <a:hlinkClick r:id="rId3"/>
              </a:rPr>
              <a:t>travis.j.haas@usda.gov</a:t>
            </a:r>
            <a:endParaRPr lang="en-US" dirty="0"/>
          </a:p>
          <a:p>
            <a:pPr marL="457200" lvl="1" indent="0">
              <a:buNone/>
            </a:pPr>
            <a:r>
              <a:rPr lang="en-US" dirty="0"/>
              <a:t>414-533-7385</a:t>
            </a:r>
          </a:p>
        </p:txBody>
      </p:sp>
    </p:spTree>
    <p:extLst>
      <p:ext uri="{BB962C8B-B14F-4D97-AF65-F5344CB8AC3E}">
        <p14:creationId xmlns:p14="http://schemas.microsoft.com/office/powerpoint/2010/main" val="394704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0" y="1360848"/>
            <a:ext cx="6008032" cy="5497152"/>
          </a:xfrm>
        </p:spPr>
        <p:txBody>
          <a:bodyPr/>
          <a:lstStyle/>
          <a:p>
            <a:r>
              <a:rPr lang="en-US" dirty="0"/>
              <a:t>ORSANCO received 219 NRC reports since May</a:t>
            </a:r>
          </a:p>
          <a:p>
            <a:pPr lvl="1"/>
            <a:r>
              <a:rPr lang="en-US" dirty="0"/>
              <a:t>113 were spills to water</a:t>
            </a:r>
          </a:p>
          <a:p>
            <a:pPr lvl="1"/>
            <a:r>
              <a:rPr lang="en-US" dirty="0"/>
              <a:t>ORSANCO made 90 notifications to other agencies and partners</a:t>
            </a:r>
          </a:p>
          <a:p>
            <a:endParaRPr lang="en-US" dirty="0"/>
          </a:p>
          <a:p>
            <a:r>
              <a:rPr lang="en-US" dirty="0"/>
              <a:t>No major spill events led to on-site involvement by ORSANCO during this period</a:t>
            </a:r>
          </a:p>
          <a:p>
            <a:endParaRPr lang="en-US" dirty="0"/>
          </a:p>
          <a:p>
            <a:r>
              <a:rPr lang="en-US" dirty="0"/>
              <a:t>Meeting with USCG Sector Ohio Valley</a:t>
            </a:r>
          </a:p>
          <a:p>
            <a:pPr lvl="1"/>
            <a:r>
              <a:rPr lang="en-US" dirty="0"/>
              <a:t>Discuss loss of US Coast Guard boats and crews</a:t>
            </a:r>
          </a:p>
          <a:p>
            <a:pPr lvl="1"/>
            <a:r>
              <a:rPr lang="en-US" dirty="0"/>
              <a:t>Agency partners provided list of resources and capabilities during an event on the Ohio River</a:t>
            </a:r>
          </a:p>
          <a:p>
            <a:endParaRPr lang="en-US" dirty="0"/>
          </a:p>
          <a:p>
            <a:r>
              <a:rPr lang="en-US" dirty="0"/>
              <a:t>Exercises/Training:</a:t>
            </a:r>
          </a:p>
          <a:p>
            <a:pPr lvl="1"/>
            <a:r>
              <a:rPr lang="en-US" dirty="0"/>
              <a:t>Local LEPC Functional Exercise involving a train derailment</a:t>
            </a:r>
          </a:p>
          <a:p>
            <a:pPr lvl="1"/>
            <a:r>
              <a:rPr lang="en-US" dirty="0"/>
              <a:t>Boom deployment demonstration on the Ohio River </a:t>
            </a:r>
          </a:p>
          <a:p>
            <a:pPr lvl="1"/>
            <a:r>
              <a:rPr lang="en-US" dirty="0"/>
              <a:t>Tabletop exercise in Huntington, WV involving the release of an above ground storage tank</a:t>
            </a:r>
          </a:p>
          <a:p>
            <a:pPr marL="457200" lvl="1" indent="0">
              <a:buNone/>
            </a:pPr>
            <a:endParaRPr lang="en-US" dirty="0"/>
          </a:p>
          <a:p>
            <a:endParaRPr lang="en-US" dirty="0"/>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[ORSANCO] Report – DEC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a:xfrm>
            <a:off x="6219641" y="1579419"/>
            <a:ext cx="5972359" cy="2233683"/>
          </a:xfrm>
        </p:spPr>
        <p:txBody>
          <a:bodyPr/>
          <a:lstStyle/>
          <a:p>
            <a:r>
              <a:rPr lang="en-US" dirty="0"/>
              <a:t>Sam Dinkins named the new Executive Director of ORSANCO as of November 1</a:t>
            </a:r>
            <a:r>
              <a:rPr lang="en-US" baseline="30000" dirty="0"/>
              <a:t>st</a:t>
            </a:r>
            <a:r>
              <a:rPr lang="en-US" dirty="0"/>
              <a:t>. </a:t>
            </a:r>
          </a:p>
          <a:p>
            <a:endParaRPr lang="en-US" dirty="0"/>
          </a:p>
          <a:p>
            <a:r>
              <a:rPr lang="en-US" dirty="0"/>
              <a:t>Replacement for his previous position (Emergency Response Manager) is yet to be decided.  </a:t>
            </a:r>
          </a:p>
        </p:txBody>
      </p:sp>
    </p:spTree>
    <p:extLst>
      <p:ext uri="{BB962C8B-B14F-4D97-AF65-F5344CB8AC3E}">
        <p14:creationId xmlns:p14="http://schemas.microsoft.com/office/powerpoint/2010/main" val="2477428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p:txBody>
          <a:bodyPr/>
          <a:lstStyle/>
          <a:p>
            <a:r>
              <a:rPr lang="en-US" dirty="0"/>
              <a:t>Examples include involvement in major responses, lessons learned, challenges, exercises, training events, etc. </a:t>
            </a:r>
          </a:p>
          <a:p>
            <a:pPr marL="0" indent="0">
              <a:buNone/>
            </a:pPr>
            <a:endParaRPr lang="en-US" dirty="0"/>
          </a:p>
          <a:p>
            <a:pPr marL="0" indent="0">
              <a:buNone/>
            </a:pPr>
            <a:endParaRPr lang="en-US" dirty="0"/>
          </a:p>
          <a:p>
            <a:r>
              <a:rPr lang="en-US" dirty="0"/>
              <a:t>Vane Brothers response – Wilmington DE, September 2024</a:t>
            </a:r>
          </a:p>
          <a:p>
            <a:pPr lvl="1"/>
            <a:r>
              <a:rPr lang="en-US" dirty="0"/>
              <a:t>14 Laughing Gulls, 1 Common Snapping Turtle</a:t>
            </a:r>
          </a:p>
          <a:p>
            <a:pPr marL="457200" lvl="1" indent="0">
              <a:buNone/>
            </a:pPr>
            <a:endParaRPr lang="en-US" dirty="0"/>
          </a:p>
          <a:p>
            <a:r>
              <a:rPr lang="en-US" dirty="0"/>
              <a:t>Delaware City Refinery - June 2024</a:t>
            </a:r>
          </a:p>
          <a:p>
            <a:pPr lvl="1"/>
            <a:r>
              <a:rPr lang="en-US" dirty="0"/>
              <a:t>Put on standby, no wildlife impacted</a:t>
            </a:r>
          </a:p>
          <a:p>
            <a:pPr marL="457200" lvl="1" indent="0">
              <a:buNone/>
            </a:pPr>
            <a:endParaRPr lang="en-US" dirty="0"/>
          </a:p>
          <a:p>
            <a:r>
              <a:rPr lang="en-US" dirty="0"/>
              <a:t>Agency/industry workshop on Oct 17</a:t>
            </a:r>
            <a:r>
              <a:rPr lang="en-US" baseline="30000" dirty="0"/>
              <a:t>th</a:t>
            </a:r>
            <a:r>
              <a:rPr lang="en-US" dirty="0"/>
              <a:t> </a:t>
            </a:r>
          </a:p>
          <a:p>
            <a:pPr lvl="1"/>
            <a:r>
              <a:rPr lang="en-US" dirty="0"/>
              <a:t>Thank you to all who came!</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Tri-State Bird Rescue Report – December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p:txBody>
          <a:bodyPr/>
          <a:lstStyle/>
          <a:p>
            <a:r>
              <a:rPr lang="en-US" dirty="0"/>
              <a:t>Policy changes or updates, organizational changes, new / departing personnel, etc.</a:t>
            </a:r>
          </a:p>
          <a:p>
            <a:pPr marL="0" indent="0">
              <a:buNone/>
            </a:pPr>
            <a:endParaRPr lang="en-US" dirty="0"/>
          </a:p>
          <a:p>
            <a:pPr marL="0" indent="0">
              <a:buNone/>
            </a:pPr>
            <a:endParaRPr lang="en-US" dirty="0"/>
          </a:p>
          <a:p>
            <a:pPr marL="0" indent="0">
              <a:buNone/>
            </a:pPr>
            <a:endParaRPr lang="en-US" dirty="0"/>
          </a:p>
          <a:p>
            <a:r>
              <a:rPr lang="en-US" dirty="0"/>
              <a:t>Tri-State is planning the 2025 Effects of Oil on Wildlife Conference</a:t>
            </a:r>
          </a:p>
          <a:p>
            <a:pPr lvl="1"/>
            <a:r>
              <a:rPr lang="en-US" dirty="0"/>
              <a:t>Will be held in Cape Town, South Africa from October 13-17, 2025</a:t>
            </a:r>
          </a:p>
          <a:p>
            <a:pPr marL="457200" lvl="1" indent="0">
              <a:buNone/>
            </a:pPr>
            <a:endParaRPr lang="en-US" dirty="0"/>
          </a:p>
          <a:p>
            <a:pPr marL="457200" lvl="1" indent="0">
              <a:buNone/>
            </a:pPr>
            <a:endParaRPr lang="en-US" dirty="0"/>
          </a:p>
          <a:p>
            <a:pPr marL="457200" lvl="1" indent="0">
              <a:buNone/>
            </a:pPr>
            <a:r>
              <a:rPr lang="en-US" dirty="0"/>
              <a:t>Oiled Wildlife Hotline: 1 800 261 0980</a:t>
            </a:r>
          </a:p>
          <a:p>
            <a:pPr marL="457200" lvl="1" indent="0">
              <a:buNone/>
            </a:pPr>
            <a:r>
              <a:rPr lang="en-US" dirty="0"/>
              <a:t>Oil Programs Email: Oilprograms@tristatebird.org</a:t>
            </a:r>
          </a:p>
        </p:txBody>
      </p:sp>
      <p:pic>
        <p:nvPicPr>
          <p:cNvPr id="1026" name="Picture 2">
            <a:extLst>
              <a:ext uri="{FF2B5EF4-FFF2-40B4-BE49-F238E27FC236}">
                <a16:creationId xmlns:a16="http://schemas.microsoft.com/office/drawing/2014/main" id="{36943CB4-9377-F151-6118-A6DC2FCA45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75" y="5238750"/>
            <a:ext cx="276225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353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C67EA-F882-F402-81CA-F606527D3497}"/>
              </a:ext>
            </a:extLst>
          </p:cNvPr>
          <p:cNvSpPr>
            <a:spLocks noGrp="1"/>
          </p:cNvSpPr>
          <p:nvPr>
            <p:ph type="title"/>
          </p:nvPr>
        </p:nvSpPr>
        <p:spPr/>
        <p:txBody>
          <a:bodyPr/>
          <a:lstStyle/>
          <a:p>
            <a:r>
              <a:rPr lang="en-US" dirty="0"/>
              <a:t>Tri-State Bird Rescue Report – December 2024</a:t>
            </a:r>
          </a:p>
        </p:txBody>
      </p:sp>
      <p:pic>
        <p:nvPicPr>
          <p:cNvPr id="9" name="Picture Placeholder 8" descr="A couple of women in yellow raincoats working in a lab&#10;&#10;Description automatically generated">
            <a:extLst>
              <a:ext uri="{FF2B5EF4-FFF2-40B4-BE49-F238E27FC236}">
                <a16:creationId xmlns:a16="http://schemas.microsoft.com/office/drawing/2014/main" id="{127C1627-803A-1680-C4C5-79BFC28ACC3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1389754" y="1163768"/>
            <a:ext cx="3872641" cy="5142768"/>
          </a:xfrm>
        </p:spPr>
      </p:pic>
      <p:pic>
        <p:nvPicPr>
          <p:cNvPr id="11" name="Picture 10" descr="A person in gloves holding a small brown object&#10;&#10;Description automatically generated">
            <a:extLst>
              <a:ext uri="{FF2B5EF4-FFF2-40B4-BE49-F238E27FC236}">
                <a16:creationId xmlns:a16="http://schemas.microsoft.com/office/drawing/2014/main" id="{A68C9C23-C74E-C216-7B19-7E15B68104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9187" y="1163768"/>
            <a:ext cx="3872642" cy="5143352"/>
          </a:xfrm>
          <a:prstGeom prst="rect">
            <a:avLst/>
          </a:prstGeom>
        </p:spPr>
      </p:pic>
      <p:sp>
        <p:nvSpPr>
          <p:cNvPr id="12" name="TextBox 11">
            <a:extLst>
              <a:ext uri="{FF2B5EF4-FFF2-40B4-BE49-F238E27FC236}">
                <a16:creationId xmlns:a16="http://schemas.microsoft.com/office/drawing/2014/main" id="{19214EC1-6C3D-51D4-21F5-5F4746818CB5}"/>
              </a:ext>
            </a:extLst>
          </p:cNvPr>
          <p:cNvSpPr txBox="1"/>
          <p:nvPr/>
        </p:nvSpPr>
        <p:spPr>
          <a:xfrm>
            <a:off x="1999618" y="6380763"/>
            <a:ext cx="8772211" cy="369332"/>
          </a:xfrm>
          <a:prstGeom prst="rect">
            <a:avLst/>
          </a:prstGeom>
          <a:noFill/>
        </p:spPr>
        <p:txBody>
          <a:bodyPr wrap="square" rtlCol="0">
            <a:spAutoFit/>
          </a:bodyPr>
          <a:lstStyle/>
          <a:p>
            <a:r>
              <a:rPr lang="en-US" dirty="0"/>
              <a:t>Vane Brothers Response – Laughing gull wash and common snapping turtle wash</a:t>
            </a:r>
          </a:p>
        </p:txBody>
      </p:sp>
    </p:spTree>
    <p:extLst>
      <p:ext uri="{BB962C8B-B14F-4D97-AF65-F5344CB8AC3E}">
        <p14:creationId xmlns:p14="http://schemas.microsoft.com/office/powerpoint/2010/main" val="344486276"/>
      </p:ext>
    </p:extLst>
  </p:cSld>
  <p:clrMapOvr>
    <a:masterClrMapping/>
  </p:clrMapOvr>
</p:sld>
</file>

<file path=ppt/theme/theme1.xml><?xml version="1.0" encoding="utf-8"?>
<a:theme xmlns:a="http://schemas.openxmlformats.org/drawingml/2006/main" name="2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1A1A9A9EF9910409DDFF655B903BBBC" ma:contentTypeVersion="15" ma:contentTypeDescription="Create a new document." ma:contentTypeScope="" ma:versionID="e90ccce8b887a58b80cd618153f24c85">
  <xsd:schema xmlns:xsd="http://www.w3.org/2001/XMLSchema" xmlns:xs="http://www.w3.org/2001/XMLSchema" xmlns:p="http://schemas.microsoft.com/office/2006/metadata/properties" xmlns:ns2="7975820b-f9b7-4b92-82c8-ca5636db2f1d" xmlns:ns3="45706a1d-b417-4495-bc51-832a87a02c69" targetNamespace="http://schemas.microsoft.com/office/2006/metadata/properties" ma:root="true" ma:fieldsID="6e781c689f4ebe1e0fb25d15bcfeeeff" ns2:_="" ns3:_="">
    <xsd:import namespace="7975820b-f9b7-4b92-82c8-ca5636db2f1d"/>
    <xsd:import namespace="45706a1d-b417-4495-bc51-832a87a02c6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75820b-f9b7-4b92-82c8-ca5636db2f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0711c0e-4245-4ab7-b236-62d0b6835c8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706a1d-b417-4495-bc51-832a87a02c6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22bf15c-2456-42f1-9abb-5bb0a2633660}" ma:internalName="TaxCatchAll" ma:showField="CatchAllData" ma:web="45706a1d-b417-4495-bc51-832a87a02c6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692770-9593-4A66-9E78-F0683DA0246A}">
  <ds:schemaRefs>
    <ds:schemaRef ds:uri="http://schemas.microsoft.com/sharepoint/v3/contenttype/forms"/>
  </ds:schemaRefs>
</ds:datastoreItem>
</file>

<file path=customXml/itemProps2.xml><?xml version="1.0" encoding="utf-8"?>
<ds:datastoreItem xmlns:ds="http://schemas.openxmlformats.org/officeDocument/2006/customXml" ds:itemID="{5AD61ACB-9DB2-413A-B8EF-56D7DA421C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75820b-f9b7-4b92-82c8-ca5636db2f1d"/>
    <ds:schemaRef ds:uri="45706a1d-b417-4495-bc51-832a87a02c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391</TotalTime>
  <Words>3316</Words>
  <Application>Microsoft Office PowerPoint</Application>
  <PresentationFormat>Widescreen</PresentationFormat>
  <Paragraphs>273</Paragraphs>
  <Slides>23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Arial</vt:lpstr>
      <vt:lpstr>Calibri</vt:lpstr>
      <vt:lpstr>Courier New</vt:lpstr>
      <vt:lpstr>Noto Sans Symbols</vt:lpstr>
      <vt:lpstr>Wingdings</vt:lpstr>
      <vt:lpstr>2_Office Theme</vt:lpstr>
      <vt:lpstr>PowerPoint Presentation</vt:lpstr>
      <vt:lpstr>USACE North Atlantic Division Report – May 2024</vt:lpstr>
      <vt:lpstr>ATSDR Report – May 2024</vt:lpstr>
      <vt:lpstr>FEMA Report – December 2024</vt:lpstr>
      <vt:lpstr>NOAA Report Out - December 2024</vt:lpstr>
      <vt:lpstr>NOAA Report Out - December 2024</vt:lpstr>
      <vt:lpstr>NOAA Report Out - December 2024</vt:lpstr>
      <vt:lpstr>NOAA Report Out - December 2024</vt:lpstr>
      <vt:lpstr>NOAA Report Out - December 2024</vt:lpstr>
      <vt:lpstr>NOAA Report Out - December 2024</vt:lpstr>
      <vt:lpstr>NOAA Report Out - December 2024</vt:lpstr>
      <vt:lpstr>NOAA Report Out - December 2024</vt:lpstr>
      <vt:lpstr>NOAA Report Out - December 2024</vt:lpstr>
      <vt:lpstr>[Dept of Navy] Report – May 2024</vt:lpstr>
      <vt:lpstr>DOI Report – December 2024</vt:lpstr>
      <vt:lpstr>USFWS Report – December 2024</vt:lpstr>
      <vt:lpstr>DOL Report – May 2024</vt:lpstr>
      <vt:lpstr>General Services Administration – December 2024</vt:lpstr>
      <vt:lpstr>General Services Administration – December 2024</vt:lpstr>
      <vt:lpstr>[USDA] Report – May 2024</vt:lpstr>
      <vt:lpstr>[ORSANCO] Report – DEC 2024</vt:lpstr>
      <vt:lpstr>Tri-State Bird Rescue Report – December 2024</vt:lpstr>
      <vt:lpstr>Tri-State Bird Rescue Report – December 2024</vt:lpstr>
    </vt:vector>
  </TitlesOfParts>
  <Company>United States Coast Guard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Cook, Elisha F CIV USCG D5 (USA)</dc:creator>
  <cp:lastModifiedBy>Smith, Jessie</cp:lastModifiedBy>
  <cp:revision>8</cp:revision>
  <dcterms:created xsi:type="dcterms:W3CDTF">2024-03-07T14:42:14Z</dcterms:created>
  <dcterms:modified xsi:type="dcterms:W3CDTF">2024-12-11T20:00:25Z</dcterms:modified>
</cp:coreProperties>
</file>