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0" r:id="rId6"/>
    <p:sldId id="257" r:id="rId7"/>
    <p:sldId id="258" r:id="rId8"/>
    <p:sldId id="259" r:id="rId9"/>
    <p:sldId id="261" r:id="rId10"/>
    <p:sldId id="262" r:id="rId11"/>
    <p:sldId id="264" r:id="rId12"/>
    <p:sldId id="265" r:id="rId13"/>
    <p:sldId id="266" r:id="rId14"/>
    <p:sldId id="263"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ynor, Kevin" userId="7e3330e1-b47a-48db-bdf9-09d7bbc89b98" providerId="ADAL" clId="{48DBBAF7-617E-4F97-BA95-DF9E47B4B687}"/>
    <pc:docChg chg="custSel modSld">
      <pc:chgData name="Gaynor, Kevin" userId="7e3330e1-b47a-48db-bdf9-09d7bbc89b98" providerId="ADAL" clId="{48DBBAF7-617E-4F97-BA95-DF9E47B4B687}" dt="2024-05-01T12:17:28.871" v="347" actId="20577"/>
      <pc:docMkLst>
        <pc:docMk/>
      </pc:docMkLst>
      <pc:sldChg chg="modSp mod">
        <pc:chgData name="Gaynor, Kevin" userId="7e3330e1-b47a-48db-bdf9-09d7bbc89b98" providerId="ADAL" clId="{48DBBAF7-617E-4F97-BA95-DF9E47B4B687}" dt="2024-04-26T14:49:23.783" v="29" actId="2711"/>
        <pc:sldMkLst>
          <pc:docMk/>
          <pc:sldMk cId="3106930233" sldId="257"/>
        </pc:sldMkLst>
        <pc:spChg chg="mod">
          <ac:chgData name="Gaynor, Kevin" userId="7e3330e1-b47a-48db-bdf9-09d7bbc89b98" providerId="ADAL" clId="{48DBBAF7-617E-4F97-BA95-DF9E47B4B687}" dt="2024-04-26T14:49:23.783" v="29" actId="2711"/>
          <ac:spMkLst>
            <pc:docMk/>
            <pc:sldMk cId="3106930233" sldId="257"/>
            <ac:spMk id="3" creationId="{F338301D-DADE-F04F-A9B0-F577B678B35B}"/>
          </ac:spMkLst>
        </pc:spChg>
      </pc:sldChg>
      <pc:sldChg chg="modSp mod">
        <pc:chgData name="Gaynor, Kevin" userId="7e3330e1-b47a-48db-bdf9-09d7bbc89b98" providerId="ADAL" clId="{48DBBAF7-617E-4F97-BA95-DF9E47B4B687}" dt="2024-05-01T11:55:07.653" v="298" actId="20577"/>
        <pc:sldMkLst>
          <pc:docMk/>
          <pc:sldMk cId="1873606053" sldId="258"/>
        </pc:sldMkLst>
        <pc:spChg chg="mod">
          <ac:chgData name="Gaynor, Kevin" userId="7e3330e1-b47a-48db-bdf9-09d7bbc89b98" providerId="ADAL" clId="{48DBBAF7-617E-4F97-BA95-DF9E47B4B687}" dt="2024-05-01T11:55:07.653" v="298" actId="20577"/>
          <ac:spMkLst>
            <pc:docMk/>
            <pc:sldMk cId="1873606053" sldId="258"/>
            <ac:spMk id="3" creationId="{BDED74B6-7A39-8DD3-7A48-0D09DD5FB421}"/>
          </ac:spMkLst>
        </pc:spChg>
      </pc:sldChg>
      <pc:sldChg chg="modSp mod">
        <pc:chgData name="Gaynor, Kevin" userId="7e3330e1-b47a-48db-bdf9-09d7bbc89b98" providerId="ADAL" clId="{48DBBAF7-617E-4F97-BA95-DF9E47B4B687}" dt="2024-04-26T15:07:33.962" v="136" actId="27636"/>
        <pc:sldMkLst>
          <pc:docMk/>
          <pc:sldMk cId="1067972534" sldId="259"/>
        </pc:sldMkLst>
        <pc:spChg chg="mod">
          <ac:chgData name="Gaynor, Kevin" userId="7e3330e1-b47a-48db-bdf9-09d7bbc89b98" providerId="ADAL" clId="{48DBBAF7-617E-4F97-BA95-DF9E47B4B687}" dt="2024-04-26T15:07:33.962" v="136" actId="27636"/>
          <ac:spMkLst>
            <pc:docMk/>
            <pc:sldMk cId="1067972534" sldId="259"/>
            <ac:spMk id="3" creationId="{C7C85CF8-D4F3-6053-ED17-314A49B044C1}"/>
          </ac:spMkLst>
        </pc:spChg>
      </pc:sldChg>
      <pc:sldChg chg="modSp mod">
        <pc:chgData name="Gaynor, Kevin" userId="7e3330e1-b47a-48db-bdf9-09d7bbc89b98" providerId="ADAL" clId="{48DBBAF7-617E-4F97-BA95-DF9E47B4B687}" dt="2024-04-26T14:32:33.011" v="6" actId="20577"/>
        <pc:sldMkLst>
          <pc:docMk/>
          <pc:sldMk cId="54612608" sldId="260"/>
        </pc:sldMkLst>
        <pc:spChg chg="mod">
          <ac:chgData name="Gaynor, Kevin" userId="7e3330e1-b47a-48db-bdf9-09d7bbc89b98" providerId="ADAL" clId="{48DBBAF7-617E-4F97-BA95-DF9E47B4B687}" dt="2024-04-26T14:32:33.011" v="6" actId="20577"/>
          <ac:spMkLst>
            <pc:docMk/>
            <pc:sldMk cId="54612608" sldId="260"/>
            <ac:spMk id="3" creationId="{757FA71D-EDDE-770F-8E6E-7C17645A430F}"/>
          </ac:spMkLst>
        </pc:spChg>
      </pc:sldChg>
      <pc:sldChg chg="modSp mod">
        <pc:chgData name="Gaynor, Kevin" userId="7e3330e1-b47a-48db-bdf9-09d7bbc89b98" providerId="ADAL" clId="{48DBBAF7-617E-4F97-BA95-DF9E47B4B687}" dt="2024-05-01T12:17:28.871" v="347" actId="20577"/>
        <pc:sldMkLst>
          <pc:docMk/>
          <pc:sldMk cId="1376203183" sldId="261"/>
        </pc:sldMkLst>
        <pc:spChg chg="mod">
          <ac:chgData name="Gaynor, Kevin" userId="7e3330e1-b47a-48db-bdf9-09d7bbc89b98" providerId="ADAL" clId="{48DBBAF7-617E-4F97-BA95-DF9E47B4B687}" dt="2024-05-01T12:17:28.871" v="347" actId="20577"/>
          <ac:spMkLst>
            <pc:docMk/>
            <pc:sldMk cId="1376203183" sldId="261"/>
            <ac:spMk id="2" creationId="{30E1AA53-F28F-C3FC-3C60-1741DA593132}"/>
          </ac:spMkLst>
        </pc:spChg>
        <pc:spChg chg="mod">
          <ac:chgData name="Gaynor, Kevin" userId="7e3330e1-b47a-48db-bdf9-09d7bbc89b98" providerId="ADAL" clId="{48DBBAF7-617E-4F97-BA95-DF9E47B4B687}" dt="2024-04-26T15:09:00.343" v="161" actId="20577"/>
          <ac:spMkLst>
            <pc:docMk/>
            <pc:sldMk cId="1376203183" sldId="261"/>
            <ac:spMk id="3" creationId="{C4AC57F8-4ACD-0E6F-25CB-7AB5C3C7C6D9}"/>
          </ac:spMkLst>
        </pc:spChg>
      </pc:sldChg>
      <pc:sldChg chg="modSp mod">
        <pc:chgData name="Gaynor, Kevin" userId="7e3330e1-b47a-48db-bdf9-09d7bbc89b98" providerId="ADAL" clId="{48DBBAF7-617E-4F97-BA95-DF9E47B4B687}" dt="2024-05-01T12:17:09.238" v="337" actId="20577"/>
        <pc:sldMkLst>
          <pc:docMk/>
          <pc:sldMk cId="3660283019" sldId="262"/>
        </pc:sldMkLst>
        <pc:spChg chg="mod">
          <ac:chgData name="Gaynor, Kevin" userId="7e3330e1-b47a-48db-bdf9-09d7bbc89b98" providerId="ADAL" clId="{48DBBAF7-617E-4F97-BA95-DF9E47B4B687}" dt="2024-05-01T12:17:09.238" v="337" actId="20577"/>
          <ac:spMkLst>
            <pc:docMk/>
            <pc:sldMk cId="3660283019" sldId="262"/>
            <ac:spMk id="2" creationId="{57B229A1-4541-2282-9FD3-A604313081DE}"/>
          </ac:spMkLst>
        </pc:spChg>
        <pc:graphicFrameChg chg="modGraphic">
          <ac:chgData name="Gaynor, Kevin" userId="7e3330e1-b47a-48db-bdf9-09d7bbc89b98" providerId="ADAL" clId="{48DBBAF7-617E-4F97-BA95-DF9E47B4B687}" dt="2024-04-26T15:14:31.557" v="273" actId="6549"/>
          <ac:graphicFrameMkLst>
            <pc:docMk/>
            <pc:sldMk cId="3660283019" sldId="262"/>
            <ac:graphicFrameMk id="5" creationId="{7C8B6EE4-0A7A-6290-6F29-1FE04524B0A6}"/>
          </ac:graphicFrameMkLst>
        </pc:graphicFrameChg>
      </pc:sldChg>
      <pc:sldChg chg="modSp mod">
        <pc:chgData name="Gaynor, Kevin" userId="7e3330e1-b47a-48db-bdf9-09d7bbc89b98" providerId="ADAL" clId="{48DBBAF7-617E-4F97-BA95-DF9E47B4B687}" dt="2024-05-01T11:56:00.129" v="321" actId="14100"/>
        <pc:sldMkLst>
          <pc:docMk/>
          <pc:sldMk cId="3574641165" sldId="263"/>
        </pc:sldMkLst>
        <pc:spChg chg="mod">
          <ac:chgData name="Gaynor, Kevin" userId="7e3330e1-b47a-48db-bdf9-09d7bbc89b98" providerId="ADAL" clId="{48DBBAF7-617E-4F97-BA95-DF9E47B4B687}" dt="2024-05-01T11:56:00.129" v="321" actId="14100"/>
          <ac:spMkLst>
            <pc:docMk/>
            <pc:sldMk cId="3574641165" sldId="263"/>
            <ac:spMk id="3" creationId="{05BE848B-93F4-B344-604A-BCFBBC40F50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C3D400-DE94-400C-8163-D2B96984294C}"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875A-7A31-42C8-9234-C9B698F4615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635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C3D400-DE94-400C-8163-D2B96984294C}"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3256029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C3D400-DE94-400C-8163-D2B96984294C}"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875A-7A31-42C8-9234-C9B698F4615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25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C3D400-DE94-400C-8163-D2B96984294C}"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960740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C3D400-DE94-400C-8163-D2B96984294C}"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906500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C3D400-DE94-400C-8163-D2B96984294C}"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399283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4C3D400-DE94-400C-8163-D2B96984294C}" type="datetimeFigureOut">
              <a:rPr lang="en-US" smtClean="0"/>
              <a:t>4/29/2024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3257529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4C3D400-DE94-400C-8163-D2B96984294C}" type="datetimeFigureOut">
              <a:rPr lang="en-US" smtClean="0"/>
              <a:t>4/29/2024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457875A-7A31-42C8-9234-C9B698F4615F}" type="slidenum">
              <a:rPr lang="en-US" smtClean="0"/>
              <a:t>‹#›</a:t>
            </a:fld>
            <a:endParaRPr lang="en-US"/>
          </a:p>
        </p:txBody>
      </p:sp>
    </p:spTree>
    <p:extLst>
      <p:ext uri="{BB962C8B-B14F-4D97-AF65-F5344CB8AC3E}">
        <p14:creationId xmlns:p14="http://schemas.microsoft.com/office/powerpoint/2010/main" val="623852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C3D400-DE94-400C-8163-D2B96984294C}"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1836721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C3D400-DE94-400C-8163-D2B96984294C}"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3435667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C3D400-DE94-400C-8163-D2B96984294C}"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7875A-7A31-42C8-9234-C9B698F4615F}" type="slidenum">
              <a:rPr lang="en-US" smtClean="0"/>
              <a:t>‹#›</a:t>
            </a:fld>
            <a:endParaRPr lang="en-US"/>
          </a:p>
        </p:txBody>
      </p:sp>
    </p:spTree>
    <p:extLst>
      <p:ext uri="{BB962C8B-B14F-4D97-AF65-F5344CB8AC3E}">
        <p14:creationId xmlns:p14="http://schemas.microsoft.com/office/powerpoint/2010/main" val="55504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4C3D400-DE94-400C-8163-D2B96984294C}" type="datetimeFigureOut">
              <a:rPr lang="en-US" smtClean="0"/>
              <a:t>4/29/2024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457875A-7A31-42C8-9234-C9B698F4615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337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Kelly.A.Thorkilson2@uscg.mil" TargetMode="External"/><Relationship Id="rId2" Type="http://schemas.openxmlformats.org/officeDocument/2006/relationships/hyperlink" Target="mailto:gaynor.kevin@epa.go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C853-40EA-C394-6F08-319A2C121D10}"/>
              </a:ext>
            </a:extLst>
          </p:cNvPr>
          <p:cNvSpPr>
            <a:spLocks noGrp="1"/>
          </p:cNvSpPr>
          <p:nvPr>
            <p:ph type="ctrTitle"/>
          </p:nvPr>
        </p:nvSpPr>
        <p:spPr>
          <a:xfrm>
            <a:off x="1097280" y="758952"/>
            <a:ext cx="10924674" cy="3566160"/>
          </a:xfrm>
        </p:spPr>
        <p:txBody>
          <a:bodyPr/>
          <a:lstStyle/>
          <a:p>
            <a:r>
              <a:rPr lang="en-US" dirty="0"/>
              <a:t>Regional Contingency Plan Workgroup Update</a:t>
            </a:r>
          </a:p>
        </p:txBody>
      </p:sp>
      <p:sp>
        <p:nvSpPr>
          <p:cNvPr id="3" name="Subtitle 2">
            <a:extLst>
              <a:ext uri="{FF2B5EF4-FFF2-40B4-BE49-F238E27FC236}">
                <a16:creationId xmlns:a16="http://schemas.microsoft.com/office/drawing/2014/main" id="{3F9BE480-DBAA-84B9-3695-281BB15C761E}"/>
              </a:ext>
            </a:extLst>
          </p:cNvPr>
          <p:cNvSpPr>
            <a:spLocks noGrp="1"/>
          </p:cNvSpPr>
          <p:nvPr>
            <p:ph type="subTitle" idx="1"/>
          </p:nvPr>
        </p:nvSpPr>
        <p:spPr/>
        <p:txBody>
          <a:bodyPr>
            <a:normAutofit fontScale="85000" lnSpcReduction="20000"/>
          </a:bodyPr>
          <a:lstStyle/>
          <a:p>
            <a:r>
              <a:rPr lang="en-US" dirty="0"/>
              <a:t>Workgroup Chairs</a:t>
            </a:r>
          </a:p>
          <a:p>
            <a:r>
              <a:rPr lang="en-US" dirty="0"/>
              <a:t>Kelly Thorkilson – USCG</a:t>
            </a:r>
          </a:p>
          <a:p>
            <a:r>
              <a:rPr lang="en-US" dirty="0"/>
              <a:t>Kevin Gaynor - EPA</a:t>
            </a:r>
          </a:p>
        </p:txBody>
      </p:sp>
    </p:spTree>
    <p:extLst>
      <p:ext uri="{BB962C8B-B14F-4D97-AF65-F5344CB8AC3E}">
        <p14:creationId xmlns:p14="http://schemas.microsoft.com/office/powerpoint/2010/main" val="66899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9E86F-CF31-61AA-8084-76791FF7569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57FA71D-EDDE-770F-8E6E-7C17645A430F}"/>
              </a:ext>
            </a:extLst>
          </p:cNvPr>
          <p:cNvSpPr>
            <a:spLocks noGrp="1"/>
          </p:cNvSpPr>
          <p:nvPr>
            <p:ph idx="1"/>
          </p:nvPr>
        </p:nvSpPr>
        <p:spPr/>
        <p:txBody>
          <a:bodyPr/>
          <a:lstStyle/>
          <a:p>
            <a:pPr>
              <a:buFont typeface="Arial" panose="020B0604020202020204" pitchFamily="34" charset="0"/>
              <a:buChar char="•"/>
            </a:pPr>
            <a:r>
              <a:rPr lang="en-US" dirty="0"/>
              <a:t> Background</a:t>
            </a:r>
          </a:p>
          <a:p>
            <a:pPr>
              <a:buFont typeface="Arial" panose="020B0604020202020204" pitchFamily="34" charset="0"/>
              <a:buChar char="•"/>
            </a:pPr>
            <a:r>
              <a:rPr lang="en-US" dirty="0"/>
              <a:t> Goals</a:t>
            </a:r>
          </a:p>
          <a:p>
            <a:pPr>
              <a:buFont typeface="Arial" panose="020B0604020202020204" pitchFamily="34" charset="0"/>
              <a:buChar char="•"/>
            </a:pPr>
            <a:r>
              <a:rPr lang="en-US" dirty="0"/>
              <a:t> Plan</a:t>
            </a:r>
          </a:p>
          <a:p>
            <a:pPr>
              <a:buFont typeface="Arial" panose="020B0604020202020204" pitchFamily="34" charset="0"/>
              <a:buChar char="•"/>
            </a:pPr>
            <a:r>
              <a:rPr lang="en-US" dirty="0"/>
              <a:t> Timeline</a:t>
            </a:r>
          </a:p>
          <a:p>
            <a:pPr>
              <a:buFont typeface="Arial" panose="020B0604020202020204" pitchFamily="34" charset="0"/>
              <a:buChar char="•"/>
            </a:pPr>
            <a:r>
              <a:rPr lang="en-US" dirty="0"/>
              <a:t> Requested Participation</a:t>
            </a:r>
          </a:p>
          <a:p>
            <a:pPr>
              <a:buFont typeface="Arial" panose="020B0604020202020204" pitchFamily="34" charset="0"/>
              <a:buChar char="•"/>
            </a:pPr>
            <a:r>
              <a:rPr lang="en-US" dirty="0"/>
              <a:t> Review Process</a:t>
            </a:r>
          </a:p>
          <a:p>
            <a:endParaRPr lang="en-US" dirty="0"/>
          </a:p>
        </p:txBody>
      </p:sp>
    </p:spTree>
    <p:extLst>
      <p:ext uri="{BB962C8B-B14F-4D97-AF65-F5344CB8AC3E}">
        <p14:creationId xmlns:p14="http://schemas.microsoft.com/office/powerpoint/2010/main" val="5461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C5D0-25CF-7521-071E-963F568D8DD3}"/>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F338301D-DADE-F04F-A9B0-F577B678B35B}"/>
              </a:ext>
            </a:extLst>
          </p:cNvPr>
          <p:cNvSpPr>
            <a:spLocks noGrp="1"/>
          </p:cNvSpPr>
          <p:nvPr>
            <p:ph idx="1"/>
          </p:nvPr>
        </p:nvSpPr>
        <p:spPr/>
        <p:txBody>
          <a:bodyPr>
            <a:normAutofit/>
          </a:bodyPr>
          <a:lstStyle/>
          <a:p>
            <a:pPr>
              <a:buFont typeface="Arial" panose="020B0604020202020204" pitchFamily="34" charset="0"/>
              <a:buChar char="•"/>
            </a:pPr>
            <a:r>
              <a:rPr lang="en-US" b="0" i="1" dirty="0">
                <a:solidFill>
                  <a:srgbClr val="333333"/>
                </a:solidFill>
                <a:effectLst/>
                <a:latin typeface="Open Sans" panose="020B0606030504020204" pitchFamily="34" charset="0"/>
              </a:rPr>
              <a:t> 40 CFR § 300.115 - Regional Response Teams </a:t>
            </a:r>
            <a:r>
              <a:rPr lang="en-US" b="0" i="0" dirty="0">
                <a:solidFill>
                  <a:srgbClr val="333333"/>
                </a:solidFill>
                <a:effectLst/>
                <a:latin typeface="Open Sans" panose="020B0606030504020204" pitchFamily="34" charset="0"/>
              </a:rPr>
              <a:t>– Outlines the requirements for the RRT and 300.115 (</a:t>
            </a:r>
            <a:r>
              <a:rPr lang="en-US" b="0" i="0" dirty="0" err="1">
                <a:solidFill>
                  <a:srgbClr val="333333"/>
                </a:solidFill>
                <a:effectLst/>
                <a:latin typeface="Open Sans" panose="020B0606030504020204" pitchFamily="34" charset="0"/>
              </a:rPr>
              <a:t>i</a:t>
            </a:r>
            <a:r>
              <a:rPr lang="en-US" b="0" i="0" dirty="0">
                <a:solidFill>
                  <a:srgbClr val="333333"/>
                </a:solidFill>
                <a:effectLst/>
                <a:latin typeface="Open Sans" panose="020B0606030504020204" pitchFamily="34" charset="0"/>
              </a:rPr>
              <a:t>) highlights the need for the Regional Contingency Plan (RCP) and to update the RCP </a:t>
            </a:r>
            <a:r>
              <a:rPr lang="en-US" b="1" i="0" dirty="0">
                <a:solidFill>
                  <a:srgbClr val="333333"/>
                </a:solidFill>
                <a:effectLst/>
                <a:latin typeface="Open Sans" panose="020B0606030504020204" pitchFamily="34" charset="0"/>
              </a:rPr>
              <a:t>as needed</a:t>
            </a:r>
            <a:r>
              <a:rPr lang="en-US" b="0" i="0" dirty="0">
                <a:solidFill>
                  <a:srgbClr val="333333"/>
                </a:solidFill>
                <a:effectLst/>
                <a:latin typeface="Open Sans" panose="020B0606030504020204" pitchFamily="34" charset="0"/>
              </a:rPr>
              <a:t>. </a:t>
            </a:r>
          </a:p>
          <a:p>
            <a:pPr>
              <a:buFont typeface="Arial" panose="020B0604020202020204" pitchFamily="34" charset="0"/>
              <a:buChar char="•"/>
            </a:pPr>
            <a:r>
              <a:rPr lang="en-US" dirty="0">
                <a:solidFill>
                  <a:srgbClr val="333333"/>
                </a:solidFill>
                <a:latin typeface="Open Sans" panose="020B0606030504020204" pitchFamily="34" charset="0"/>
              </a:rPr>
              <a:t> RRTIII has decided that the review and update period for the RCP will be every 5 years, with the next update planned to be finalized by 2025.</a:t>
            </a:r>
          </a:p>
          <a:p>
            <a:pPr>
              <a:buFont typeface="Arial" panose="020B0604020202020204" pitchFamily="34" charset="0"/>
              <a:buChar char="•"/>
            </a:pPr>
            <a:r>
              <a:rPr lang="en-US" b="0" i="0" dirty="0">
                <a:solidFill>
                  <a:srgbClr val="333333"/>
                </a:solidFill>
                <a:effectLst/>
                <a:latin typeface="Open Sans" panose="020B0606030504020204" pitchFamily="34" charset="0"/>
              </a:rPr>
              <a:t> The RCP Workgroup works with the members of the RRT to review and update all components of the RCP to ensure that it remains an effective plan for federal response to discharges and releases, and provide technical assistance for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preparedness to the response community. </a:t>
            </a:r>
          </a:p>
          <a:p>
            <a:pPr>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 The current version of the RCP contains a main body document made up of 7 Sections and 11 Appendices (containing 64 individual documents).</a:t>
            </a:r>
          </a:p>
        </p:txBody>
      </p:sp>
    </p:spTree>
    <p:extLst>
      <p:ext uri="{BB962C8B-B14F-4D97-AF65-F5344CB8AC3E}">
        <p14:creationId xmlns:p14="http://schemas.microsoft.com/office/powerpoint/2010/main" val="3106930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FCD4-B24C-C5D6-506B-0D245BD9400F}"/>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BDED74B6-7A39-8DD3-7A48-0D09DD5FB421}"/>
              </a:ext>
            </a:extLst>
          </p:cNvPr>
          <p:cNvSpPr>
            <a:spLocks noGrp="1"/>
          </p:cNvSpPr>
          <p:nvPr>
            <p:ph idx="1"/>
          </p:nvPr>
        </p:nvSpPr>
        <p:spPr/>
        <p:txBody>
          <a:bodyPr/>
          <a:lstStyle/>
          <a:p>
            <a:pPr marL="0" indent="0">
              <a:buNone/>
            </a:pPr>
            <a:r>
              <a:rPr lang="en-US" dirty="0"/>
              <a:t>At the beginning of this process the RCP Workgroup had three goals for the new version of the Regional Contingency Plan:</a:t>
            </a:r>
          </a:p>
          <a:p>
            <a:pPr>
              <a:buFont typeface="Arial" panose="020B0604020202020204" pitchFamily="34" charset="0"/>
              <a:buChar char="•"/>
            </a:pPr>
            <a:r>
              <a:rPr lang="en-US" b="1" dirty="0"/>
              <a:t> Review</a:t>
            </a:r>
            <a:r>
              <a:rPr lang="en-US" dirty="0"/>
              <a:t>: Comb through the current plan to see areas that need to be addressed or updated. With the update of the RRT website, see if any pieces of the plan can become fixtures on the website.</a:t>
            </a:r>
          </a:p>
          <a:p>
            <a:pPr>
              <a:buFont typeface="Arial" panose="020B0604020202020204" pitchFamily="34" charset="0"/>
              <a:buChar char="•"/>
            </a:pPr>
            <a:r>
              <a:rPr lang="en-US" b="1" dirty="0"/>
              <a:t> Update</a:t>
            </a:r>
            <a:r>
              <a:rPr lang="en-US" dirty="0"/>
              <a:t>: Working with the RRT Workgroups and Members, discuss the changes for the Plan and prepare to present the draft changes planned for the 2025 deadline. </a:t>
            </a:r>
          </a:p>
          <a:p>
            <a:pPr>
              <a:buFont typeface="Arial" panose="020B0604020202020204" pitchFamily="34" charset="0"/>
              <a:buChar char="•"/>
            </a:pPr>
            <a:r>
              <a:rPr lang="en-US" b="1" dirty="0"/>
              <a:t> Accessible</a:t>
            </a:r>
            <a:r>
              <a:rPr lang="en-US" dirty="0"/>
              <a:t>: Working with the Information Management Workgroup and RRT Coordinators make finding information in the RCP on the updated website more straightforward. </a:t>
            </a:r>
          </a:p>
          <a:p>
            <a:endParaRPr lang="en-US" dirty="0"/>
          </a:p>
        </p:txBody>
      </p:sp>
    </p:spTree>
    <p:extLst>
      <p:ext uri="{BB962C8B-B14F-4D97-AF65-F5344CB8AC3E}">
        <p14:creationId xmlns:p14="http://schemas.microsoft.com/office/powerpoint/2010/main" val="1873606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07C8-8E64-19C9-E225-5841023405A0}"/>
              </a:ext>
            </a:extLst>
          </p:cNvPr>
          <p:cNvSpPr>
            <a:spLocks noGrp="1"/>
          </p:cNvSpPr>
          <p:nvPr>
            <p:ph type="title"/>
          </p:nvPr>
        </p:nvSpPr>
        <p:spPr/>
        <p:txBody>
          <a:bodyPr/>
          <a:lstStyle/>
          <a:p>
            <a:r>
              <a:rPr lang="en-US" dirty="0"/>
              <a:t>Plan</a:t>
            </a:r>
          </a:p>
        </p:txBody>
      </p:sp>
      <p:sp>
        <p:nvSpPr>
          <p:cNvPr id="3" name="Content Placeholder 2">
            <a:extLst>
              <a:ext uri="{FF2B5EF4-FFF2-40B4-BE49-F238E27FC236}">
                <a16:creationId xmlns:a16="http://schemas.microsoft.com/office/drawing/2014/main" id="{C7C85CF8-D4F3-6053-ED17-314A49B044C1}"/>
              </a:ext>
            </a:extLst>
          </p:cNvPr>
          <p:cNvSpPr>
            <a:spLocks noGrp="1"/>
          </p:cNvSpPr>
          <p:nvPr>
            <p:ph idx="1"/>
          </p:nvPr>
        </p:nvSpPr>
        <p:spPr>
          <a:xfrm>
            <a:off x="1097279" y="1845734"/>
            <a:ext cx="10457411" cy="4499648"/>
          </a:xfrm>
        </p:spPr>
        <p:txBody>
          <a:bodyPr>
            <a:normAutofit fontScale="92500" lnSpcReduction="10000"/>
          </a:bodyPr>
          <a:lstStyle/>
          <a:p>
            <a:pPr marL="0" indent="0">
              <a:buNone/>
            </a:pPr>
            <a:r>
              <a:rPr lang="en-US" dirty="0"/>
              <a:t>The plan to review and update the RCP will be broken down into five phases, Preliminary Review, Workgroup and Member Review, Consolidation, Comments, Publish.</a:t>
            </a:r>
          </a:p>
          <a:p>
            <a:pPr>
              <a:buFont typeface="Arial" panose="020B0604020202020204" pitchFamily="34" charset="0"/>
              <a:buChar char="•"/>
            </a:pPr>
            <a:r>
              <a:rPr lang="en-US" b="1" dirty="0"/>
              <a:t> Preliminary Review: </a:t>
            </a:r>
            <a:r>
              <a:rPr lang="en-US" dirty="0"/>
              <a:t>The RCP Workgroup has done a preliminary review of the entire plan and has some recommended changes to the Main Body of the plan and designated which sections need to be reviewed by the Workgroups and Members. This draft version of the RCP will be the working document for the review process</a:t>
            </a:r>
          </a:p>
          <a:p>
            <a:pPr>
              <a:buFont typeface="Arial" panose="020B0604020202020204" pitchFamily="34" charset="0"/>
              <a:buChar char="•"/>
            </a:pPr>
            <a:r>
              <a:rPr lang="en-US" b="1" dirty="0"/>
              <a:t> Workgroup and Member Review</a:t>
            </a:r>
            <a:r>
              <a:rPr lang="en-US" dirty="0"/>
              <a:t>: The RCP Workgroup will work with the standing RRT Workgroups and Members to review and recommend changes to the relevant parts of the RCP. </a:t>
            </a:r>
          </a:p>
          <a:p>
            <a:pPr>
              <a:buFont typeface="Arial" panose="020B0604020202020204" pitchFamily="34" charset="0"/>
              <a:buChar char="•"/>
            </a:pPr>
            <a:r>
              <a:rPr lang="en-US" b="1" dirty="0"/>
              <a:t> Consolidation</a:t>
            </a:r>
            <a:r>
              <a:rPr lang="en-US" dirty="0"/>
              <a:t>: The RCP Workgroup will collect the recommended changes and comments from the review by the Workgroups and Members, and create a final draft RCP.</a:t>
            </a:r>
          </a:p>
          <a:p>
            <a:pPr>
              <a:buFont typeface="Arial" panose="020B0604020202020204" pitchFamily="34" charset="0"/>
              <a:buChar char="•"/>
            </a:pPr>
            <a:r>
              <a:rPr lang="en-US" b="1" dirty="0"/>
              <a:t> Final Comments</a:t>
            </a:r>
            <a:r>
              <a:rPr lang="en-US" dirty="0"/>
              <a:t>: The RCP Workgroup will send out the final draft RCP to the Members, Partners, and Stakeholders of the RRT for final comments.</a:t>
            </a:r>
          </a:p>
          <a:p>
            <a:pPr>
              <a:buFont typeface="Arial" panose="020B0604020202020204" pitchFamily="34" charset="0"/>
              <a:buChar char="•"/>
            </a:pPr>
            <a:r>
              <a:rPr lang="en-US" b="1" dirty="0"/>
              <a:t> Publish</a:t>
            </a:r>
            <a:r>
              <a:rPr lang="en-US" dirty="0"/>
              <a:t>: After a review of the final comments and approval by the RRT Chairs, the RCP Workgroup will publish the final RCP in print and on the updated RRT website. </a:t>
            </a:r>
          </a:p>
        </p:txBody>
      </p:sp>
    </p:spTree>
    <p:extLst>
      <p:ext uri="{BB962C8B-B14F-4D97-AF65-F5344CB8AC3E}">
        <p14:creationId xmlns:p14="http://schemas.microsoft.com/office/powerpoint/2010/main" val="1067972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1AA53-F28F-C3FC-3C60-1741DA593132}"/>
              </a:ext>
            </a:extLst>
          </p:cNvPr>
          <p:cNvSpPr>
            <a:spLocks noGrp="1"/>
          </p:cNvSpPr>
          <p:nvPr>
            <p:ph type="title"/>
          </p:nvPr>
        </p:nvSpPr>
        <p:spPr>
          <a:xfrm>
            <a:off x="1097280" y="0"/>
            <a:ext cx="10058400" cy="1450757"/>
          </a:xfrm>
        </p:spPr>
        <p:txBody>
          <a:bodyPr/>
          <a:lstStyle/>
          <a:p>
            <a:r>
              <a:rPr lang="en-US" dirty="0"/>
              <a:t>Suggested Timeline</a:t>
            </a:r>
          </a:p>
        </p:txBody>
      </p:sp>
      <p:sp>
        <p:nvSpPr>
          <p:cNvPr id="3" name="Content Placeholder 2">
            <a:extLst>
              <a:ext uri="{FF2B5EF4-FFF2-40B4-BE49-F238E27FC236}">
                <a16:creationId xmlns:a16="http://schemas.microsoft.com/office/drawing/2014/main" id="{C4AC57F8-4ACD-0E6F-25CB-7AB5C3C7C6D9}"/>
              </a:ext>
            </a:extLst>
          </p:cNvPr>
          <p:cNvSpPr>
            <a:spLocks noGrp="1"/>
          </p:cNvSpPr>
          <p:nvPr>
            <p:ph idx="1"/>
          </p:nvPr>
        </p:nvSpPr>
        <p:spPr>
          <a:xfrm>
            <a:off x="1097280" y="1791855"/>
            <a:ext cx="10058400" cy="4627418"/>
          </a:xfrm>
        </p:spPr>
        <p:txBody>
          <a:bodyPr>
            <a:normAutofit fontScale="85000" lnSpcReduction="10000"/>
          </a:bodyPr>
          <a:lstStyle/>
          <a:p>
            <a:r>
              <a:rPr lang="en-US" b="1" dirty="0"/>
              <a:t>December 2023</a:t>
            </a:r>
            <a:r>
              <a:rPr lang="en-US" dirty="0"/>
              <a:t>: RCP Workgroup Chairs selected and begin the update process.</a:t>
            </a:r>
          </a:p>
          <a:p>
            <a:r>
              <a:rPr lang="en-US" b="1" dirty="0"/>
              <a:t>Winter-Spring 2024</a:t>
            </a:r>
            <a:r>
              <a:rPr lang="en-US" dirty="0"/>
              <a:t>: RCP Workgroup completes a preliminary review of the RCP.</a:t>
            </a:r>
          </a:p>
          <a:p>
            <a:r>
              <a:rPr lang="en-US" b="1" dirty="0"/>
              <a:t>May 2024:</a:t>
            </a:r>
            <a:r>
              <a:rPr lang="en-US" dirty="0"/>
              <a:t> RCP Workgroup present the RCP Update Plan to the RRT and requests participation in the review process from the Workgroups and Members.</a:t>
            </a:r>
          </a:p>
          <a:p>
            <a:r>
              <a:rPr lang="en-US" b="1" dirty="0"/>
              <a:t>Summer-Fall 2024</a:t>
            </a:r>
            <a:r>
              <a:rPr lang="en-US" dirty="0"/>
              <a:t>: Workgroup and Member Review of current/working documents. </a:t>
            </a:r>
          </a:p>
          <a:p>
            <a:r>
              <a:rPr lang="en-US" b="1" dirty="0"/>
              <a:t>October 2024:</a:t>
            </a:r>
            <a:r>
              <a:rPr lang="en-US" dirty="0"/>
              <a:t> All documents under review must be submitted to RCP Workgroup.</a:t>
            </a:r>
          </a:p>
          <a:p>
            <a:r>
              <a:rPr lang="en-US" b="1" dirty="0"/>
              <a:t>December 2024: </a:t>
            </a:r>
            <a:r>
              <a:rPr lang="en-US" dirty="0"/>
              <a:t>RCP Workgroup will present consolidated draft RCP, and present changes to the RCP, and request final comments from RRT Members, Partners, and Stakeholders.</a:t>
            </a:r>
          </a:p>
          <a:p>
            <a:r>
              <a:rPr lang="en-US" b="1" dirty="0"/>
              <a:t>March 2025</a:t>
            </a:r>
            <a:r>
              <a:rPr lang="en-US" dirty="0"/>
              <a:t>: Final comments must be submitted to RCP Workgroup.</a:t>
            </a:r>
          </a:p>
          <a:p>
            <a:r>
              <a:rPr lang="en-US" b="1" dirty="0"/>
              <a:t>Spring 2025</a:t>
            </a:r>
            <a:r>
              <a:rPr lang="en-US" dirty="0"/>
              <a:t>: RCP Workgroup addresses final comments and send final draft to RRT Chairs for approval.</a:t>
            </a:r>
          </a:p>
          <a:p>
            <a:r>
              <a:rPr lang="en-US" b="1" dirty="0"/>
              <a:t>May 2025</a:t>
            </a:r>
            <a:r>
              <a:rPr lang="en-US" dirty="0"/>
              <a:t>: RRT Chairs approve/disapprove of Updated RCP at RRT Meeting. </a:t>
            </a:r>
          </a:p>
          <a:p>
            <a:r>
              <a:rPr lang="en-US" b="1" dirty="0"/>
              <a:t>Summer-Fall 2025</a:t>
            </a:r>
            <a:r>
              <a:rPr lang="en-US" dirty="0"/>
              <a:t>: RCP Workgroup publishes Updated RCP in print and on updated RRT website.</a:t>
            </a:r>
          </a:p>
          <a:p>
            <a:r>
              <a:rPr lang="en-US" b="1" dirty="0"/>
              <a:t>December 2025</a:t>
            </a:r>
            <a:r>
              <a:rPr lang="en-US" dirty="0"/>
              <a:t>: RCP Workgroup presents new location of RCP on RRT Website.</a:t>
            </a:r>
          </a:p>
        </p:txBody>
      </p:sp>
    </p:spTree>
    <p:extLst>
      <p:ext uri="{BB962C8B-B14F-4D97-AF65-F5344CB8AC3E}">
        <p14:creationId xmlns:p14="http://schemas.microsoft.com/office/powerpoint/2010/main" val="1376203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7B229A1-4541-2282-9FD3-A604313081DE}"/>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Recommended Participation</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4">
            <a:extLst>
              <a:ext uri="{FF2B5EF4-FFF2-40B4-BE49-F238E27FC236}">
                <a16:creationId xmlns:a16="http://schemas.microsoft.com/office/drawing/2014/main" id="{7C8B6EE4-0A7A-6290-6F29-1FE04524B0A6}"/>
              </a:ext>
            </a:extLst>
          </p:cNvPr>
          <p:cNvGraphicFramePr>
            <a:graphicFrameLocks noGrp="1"/>
          </p:cNvGraphicFramePr>
          <p:nvPr>
            <p:ph idx="1"/>
            <p:extLst>
              <p:ext uri="{D42A27DB-BD31-4B8C-83A1-F6EECF244321}">
                <p14:modId xmlns:p14="http://schemas.microsoft.com/office/powerpoint/2010/main" val="3839883491"/>
              </p:ext>
            </p:extLst>
          </p:nvPr>
        </p:nvGraphicFramePr>
        <p:xfrm>
          <a:off x="4513665" y="0"/>
          <a:ext cx="7011144" cy="6858000"/>
        </p:xfrm>
        <a:graphic>
          <a:graphicData uri="http://schemas.openxmlformats.org/drawingml/2006/table">
            <a:tbl>
              <a:tblPr firstRow="1" bandRow="1"/>
              <a:tblGrid>
                <a:gridCol w="2702084">
                  <a:extLst>
                    <a:ext uri="{9D8B030D-6E8A-4147-A177-3AD203B41FA5}">
                      <a16:colId xmlns:a16="http://schemas.microsoft.com/office/drawing/2014/main" val="3226780325"/>
                    </a:ext>
                  </a:extLst>
                </a:gridCol>
                <a:gridCol w="4309060">
                  <a:extLst>
                    <a:ext uri="{9D8B030D-6E8A-4147-A177-3AD203B41FA5}">
                      <a16:colId xmlns:a16="http://schemas.microsoft.com/office/drawing/2014/main" val="3970228057"/>
                    </a:ext>
                  </a:extLst>
                </a:gridCol>
              </a:tblGrid>
              <a:tr h="228600">
                <a:tc>
                  <a:txBody>
                    <a:bodyPr/>
                    <a:lstStyle/>
                    <a:p>
                      <a:pPr algn="l" fontAlgn="ctr"/>
                      <a:r>
                        <a:rPr lang="en-US" sz="1000" b="1" i="0" u="none" strike="noStrike">
                          <a:solidFill>
                            <a:srgbClr val="000000"/>
                          </a:solidFill>
                          <a:effectLst/>
                          <a:latin typeface="Arial" panose="020B0604020202020204" pitchFamily="34" charset="0"/>
                        </a:rPr>
                        <a:t>Reviewing Body</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r>
                        <a:rPr lang="en-US" sz="1000" b="1" i="0" u="none" strike="noStrike">
                          <a:solidFill>
                            <a:srgbClr val="000000"/>
                          </a:solidFill>
                          <a:effectLst/>
                          <a:latin typeface="Arial" panose="020B0604020202020204" pitchFamily="34" charset="0"/>
                        </a:rPr>
                        <a:t>Documents to Review</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530586293"/>
                  </a:ext>
                </a:extLst>
              </a:tr>
              <a:tr h="228600">
                <a:tc>
                  <a:txBody>
                    <a:bodyPr/>
                    <a:lstStyle/>
                    <a:p>
                      <a:pPr algn="l" fontAlgn="ctr"/>
                      <a:r>
                        <a:rPr lang="en-US" sz="1000" b="0" i="0" u="none" strike="noStrike">
                          <a:solidFill>
                            <a:srgbClr val="000000"/>
                          </a:solidFill>
                          <a:effectLst/>
                          <a:latin typeface="Arial" panose="020B0604020202020204" pitchFamily="34" charset="0"/>
                        </a:rPr>
                        <a:t>RCP Workgroup </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All Documents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475209"/>
                  </a:ext>
                </a:extLst>
              </a:tr>
              <a:tr h="228600">
                <a:tc>
                  <a:txBody>
                    <a:bodyPr/>
                    <a:lstStyle/>
                    <a:p>
                      <a:pPr algn="l" fontAlgn="ctr"/>
                      <a:r>
                        <a:rPr lang="en-US" sz="1000" b="0" i="0" u="none" strike="noStrike">
                          <a:solidFill>
                            <a:srgbClr val="000000"/>
                          </a:solidFill>
                          <a:effectLst/>
                          <a:latin typeface="Arial" panose="020B0604020202020204" pitchFamily="34" charset="0"/>
                        </a:rPr>
                        <a:t>Executive Committee </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(All sections)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867462"/>
                  </a:ext>
                </a:extLst>
              </a:tr>
              <a:tr h="228600">
                <a:tc rowSpan="3">
                  <a:txBody>
                    <a:bodyPr/>
                    <a:lstStyle/>
                    <a:p>
                      <a:pPr algn="l" fontAlgn="ctr"/>
                      <a:r>
                        <a:rPr lang="en-US" sz="1000" b="0" i="0" u="none" strike="noStrike">
                          <a:solidFill>
                            <a:srgbClr val="000000"/>
                          </a:solidFill>
                          <a:effectLst/>
                          <a:latin typeface="Arial" panose="020B0604020202020204" pitchFamily="34" charset="0"/>
                        </a:rPr>
                        <a:t>RRT Coordinators </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(All sections)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68922540"/>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1</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26048296"/>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11</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0575921"/>
                  </a:ext>
                </a:extLst>
              </a:tr>
              <a:tr h="228600">
                <a:tc rowSpan="4">
                  <a:txBody>
                    <a:bodyPr/>
                    <a:lstStyle/>
                    <a:p>
                      <a:pPr algn="l" fontAlgn="ctr"/>
                      <a:r>
                        <a:rPr lang="en-US" sz="1000" b="0" i="0" u="none" strike="noStrike">
                          <a:solidFill>
                            <a:srgbClr val="000000"/>
                          </a:solidFill>
                          <a:effectLst/>
                          <a:latin typeface="Arial" panose="020B0604020202020204" pitchFamily="34" charset="0"/>
                        </a:rPr>
                        <a:t>Inland Area</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(Sections 2, 3, 4, 5, 6)</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74424271"/>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3-B1 &amp; B2</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70312632"/>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4 (All Documents)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36722749"/>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5</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413016"/>
                  </a:ext>
                </a:extLst>
              </a:tr>
              <a:tr h="228600">
                <a:tc rowSpan="4">
                  <a:txBody>
                    <a:bodyPr/>
                    <a:lstStyle/>
                    <a:p>
                      <a:pPr algn="l" fontAlgn="ctr"/>
                      <a:r>
                        <a:rPr lang="en-US" sz="1000" b="0" i="0" u="none" strike="noStrike">
                          <a:solidFill>
                            <a:srgbClr val="000000"/>
                          </a:solidFill>
                          <a:effectLst/>
                          <a:latin typeface="Arial" panose="020B0604020202020204" pitchFamily="34" charset="0"/>
                        </a:rPr>
                        <a:t>Coastal Area/USCG</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(Sections2, 3, 4, 5, 6)</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49652845"/>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4 (All Documents)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83655817"/>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5</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12555810"/>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7-L1, L3, &amp; L6</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6074989"/>
                  </a:ext>
                </a:extLst>
              </a:tr>
              <a:tr h="228600">
                <a:tc rowSpan="5">
                  <a:txBody>
                    <a:bodyPr/>
                    <a:lstStyle/>
                    <a:p>
                      <a:pPr algn="l" fontAlgn="ctr"/>
                      <a:r>
                        <a:rPr lang="en-US" sz="1000" b="0" i="0" u="none" strike="noStrike" dirty="0">
                          <a:solidFill>
                            <a:srgbClr val="000000"/>
                          </a:solidFill>
                          <a:effectLst/>
                          <a:latin typeface="Arial" panose="020B0604020202020204" pitchFamily="34" charset="0"/>
                        </a:rPr>
                        <a:t>Cultural, Natural Resource, and </a:t>
                      </a:r>
                      <a:r>
                        <a:rPr lang="en-US" sz="1000" b="0" i="0" u="none" strike="noStrike">
                          <a:solidFill>
                            <a:srgbClr val="000000"/>
                          </a:solidFill>
                          <a:effectLst/>
                          <a:latin typeface="Arial" panose="020B0604020202020204" pitchFamily="34" charset="0"/>
                        </a:rPr>
                        <a:t>Damage Assessment</a:t>
                      </a:r>
                      <a:endParaRPr lang="en-US" sz="1000" b="0" i="0" u="none" strike="noStrike" dirty="0">
                        <a:solidFill>
                          <a:srgbClr val="000000"/>
                        </a:solidFill>
                        <a:effectLst/>
                        <a:latin typeface="Arial" panose="020B0604020202020204" pitchFamily="34" charset="0"/>
                      </a:endParaRP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(Sections 2, 3, 4, 5)</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92518933"/>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3-C</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41079531"/>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7-L2</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75938041"/>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9 (All Documents)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41793432"/>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10</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7775764"/>
                  </a:ext>
                </a:extLst>
              </a:tr>
              <a:tr h="228600">
                <a:tc rowSpan="4">
                  <a:txBody>
                    <a:bodyPr/>
                    <a:lstStyle/>
                    <a:p>
                      <a:pPr algn="l" fontAlgn="ctr"/>
                      <a:r>
                        <a:rPr lang="en-US" sz="1000" b="0" i="0" u="none" strike="noStrike" dirty="0">
                          <a:solidFill>
                            <a:srgbClr val="000000"/>
                          </a:solidFill>
                          <a:effectLst/>
                          <a:latin typeface="Arial" panose="020B0604020202020204" pitchFamily="34" charset="0"/>
                        </a:rPr>
                        <a:t>Spill Response Countermeasure</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(Sections 2, 3, 4, 5)</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39736821"/>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6 (All Documents)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83424265"/>
                  </a:ext>
                </a:extLst>
              </a:tr>
              <a:tr h="228600">
                <a:tc vMerge="1">
                  <a:txBody>
                    <a:bodyPr/>
                    <a:lstStyle/>
                    <a:p>
                      <a:endParaRPr lang="en-US"/>
                    </a:p>
                  </a:txBody>
                  <a:tcPr/>
                </a:tc>
                <a:tc>
                  <a:txBody>
                    <a:bodyPr/>
                    <a:lstStyle/>
                    <a:p>
                      <a:pPr algn="l" fontAlgn="ctr"/>
                      <a:r>
                        <a:rPr lang="pt-BR" sz="1000" b="0" i="0" u="none" strike="noStrike">
                          <a:solidFill>
                            <a:srgbClr val="000000"/>
                          </a:solidFill>
                          <a:effectLst/>
                          <a:latin typeface="Arial" panose="020B0604020202020204" pitchFamily="34" charset="0"/>
                        </a:rPr>
                        <a:t>Appendix 7-A1, A2, B, C, D, E, F, G, H, I, J, K, L3, L5</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63059"/>
                  </a:ext>
                </a:extLst>
              </a:tr>
              <a:tr h="228600">
                <a:tc vMerge="1">
                  <a:txBody>
                    <a:bodyPr/>
                    <a:lstStyle/>
                    <a:p>
                      <a:endParaRPr lang="en-US"/>
                    </a:p>
                  </a:txBody>
                  <a:tcPr/>
                </a:tc>
                <a:tc>
                  <a:txBody>
                    <a:bodyPr/>
                    <a:lstStyle/>
                    <a:p>
                      <a:pPr algn="l" fontAlgn="ctr"/>
                      <a:r>
                        <a:rPr lang="en-US" sz="1000" b="0" i="0" u="none" strike="noStrike" dirty="0">
                          <a:solidFill>
                            <a:srgbClr val="000000"/>
                          </a:solidFill>
                          <a:effectLst/>
                          <a:latin typeface="Arial" panose="020B0604020202020204" pitchFamily="34" charset="0"/>
                        </a:rPr>
                        <a:t>Appendix 8 (All Documents)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8974746"/>
                  </a:ext>
                </a:extLst>
              </a:tr>
              <a:tr h="228600">
                <a:tc rowSpan="3">
                  <a:txBody>
                    <a:bodyPr/>
                    <a:lstStyle/>
                    <a:p>
                      <a:pPr algn="l" fontAlgn="ctr"/>
                      <a:r>
                        <a:rPr lang="en-US" sz="1000" b="0" i="0" u="none" strike="noStrike">
                          <a:solidFill>
                            <a:srgbClr val="000000"/>
                          </a:solidFill>
                          <a:effectLst/>
                          <a:latin typeface="Arial" panose="020B0604020202020204" pitchFamily="34" charset="0"/>
                        </a:rPr>
                        <a:t>Information Management</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(Sections 2, 3, 4, 5)</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8272369"/>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7-L8</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96701657"/>
                  </a:ext>
                </a:extLst>
              </a:tr>
              <a:tr h="228600">
                <a:tc vMerge="1">
                  <a:txBody>
                    <a:bodyPr/>
                    <a:lstStyle/>
                    <a:p>
                      <a:endParaRPr lang="en-US"/>
                    </a:p>
                  </a:txBody>
                  <a:tcPr/>
                </a:tc>
                <a:tc>
                  <a:txBody>
                    <a:bodyPr/>
                    <a:lstStyle/>
                    <a:p>
                      <a:pPr algn="l" fontAlgn="ctr"/>
                      <a:r>
                        <a:rPr lang="en-US" sz="1000" b="0" i="0" u="none" strike="noStrike">
                          <a:solidFill>
                            <a:srgbClr val="000000"/>
                          </a:solidFill>
                          <a:effectLst/>
                          <a:latin typeface="Arial" panose="020B0604020202020204" pitchFamily="34" charset="0"/>
                        </a:rPr>
                        <a:t>Appendix 8-A &amp; D</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2594032"/>
                  </a:ext>
                </a:extLst>
              </a:tr>
              <a:tr h="228600">
                <a:tc>
                  <a:txBody>
                    <a:bodyPr/>
                    <a:lstStyle/>
                    <a:p>
                      <a:pPr algn="l" fontAlgn="ctr"/>
                      <a:r>
                        <a:rPr lang="en-US" sz="1000" b="0" i="0" u="none" strike="noStrike">
                          <a:solidFill>
                            <a:srgbClr val="000000"/>
                          </a:solidFill>
                          <a:effectLst/>
                          <a:latin typeface="Arial" panose="020B0604020202020204" pitchFamily="34" charset="0"/>
                        </a:rPr>
                        <a:t>Federal Agencies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(All sections)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6721760"/>
                  </a:ext>
                </a:extLst>
              </a:tr>
              <a:tr h="228600">
                <a:tc>
                  <a:txBody>
                    <a:bodyPr/>
                    <a:lstStyle/>
                    <a:p>
                      <a:pPr algn="l" fontAlgn="ctr"/>
                      <a:r>
                        <a:rPr lang="en-US" sz="1000" b="0" i="0" u="none" strike="noStrike">
                          <a:solidFill>
                            <a:srgbClr val="000000"/>
                          </a:solidFill>
                          <a:effectLst/>
                          <a:latin typeface="Arial" panose="020B0604020202020204" pitchFamily="34" charset="0"/>
                        </a:rPr>
                        <a:t>State Agencies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(All sections)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8772422"/>
                  </a:ext>
                </a:extLst>
              </a:tr>
              <a:tr h="228600">
                <a:tc rowSpan="2">
                  <a:txBody>
                    <a:bodyPr/>
                    <a:lstStyle/>
                    <a:p>
                      <a:pPr algn="l" fontAlgn="ctr"/>
                      <a:r>
                        <a:rPr lang="en-US" sz="1000" b="0" i="0" u="none" strike="noStrike">
                          <a:solidFill>
                            <a:srgbClr val="000000"/>
                          </a:solidFill>
                          <a:effectLst/>
                          <a:latin typeface="Arial" panose="020B0604020202020204" pitchFamily="34" charset="0"/>
                        </a:rPr>
                        <a:t>Federally Recognized Tribes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Arial" panose="020B0604020202020204" pitchFamily="34" charset="0"/>
                        </a:rPr>
                        <a:t>Main Body (All sections)</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0156988"/>
                  </a:ext>
                </a:extLst>
              </a:tr>
              <a:tr h="228600">
                <a:tc vMerge="1">
                  <a:txBody>
                    <a:bodyPr/>
                    <a:lstStyle/>
                    <a:p>
                      <a:endParaRPr lang="en-US"/>
                    </a:p>
                  </a:txBody>
                  <a:tcPr/>
                </a:tc>
                <a:tc>
                  <a:txBody>
                    <a:bodyPr/>
                    <a:lstStyle/>
                    <a:p>
                      <a:pPr algn="l" fontAlgn="ctr"/>
                      <a:r>
                        <a:rPr lang="en-US" sz="1000" b="0" i="0" u="none" strike="noStrike" dirty="0">
                          <a:solidFill>
                            <a:srgbClr val="000000"/>
                          </a:solidFill>
                          <a:effectLst/>
                          <a:latin typeface="Arial" panose="020B0604020202020204" pitchFamily="34" charset="0"/>
                        </a:rPr>
                        <a:t>Appendix 9-D</a:t>
                      </a:r>
                    </a:p>
                  </a:txBody>
                  <a:tcPr marL="4149" marR="4149" marT="41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3128848"/>
                  </a:ext>
                </a:extLst>
              </a:tr>
            </a:tbl>
          </a:graphicData>
        </a:graphic>
      </p:graphicFrame>
    </p:spTree>
    <p:extLst>
      <p:ext uri="{BB962C8B-B14F-4D97-AF65-F5344CB8AC3E}">
        <p14:creationId xmlns:p14="http://schemas.microsoft.com/office/powerpoint/2010/main" val="3660283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7B229A1-4541-2282-9FD3-A604313081DE}"/>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RCP Components</a:t>
            </a:r>
            <a:br>
              <a:rPr lang="en-US" sz="3600" dirty="0">
                <a:solidFill>
                  <a:srgbClr val="FFFFFF"/>
                </a:solidFill>
              </a:rPr>
            </a:br>
            <a:br>
              <a:rPr lang="en-US" sz="3600" dirty="0">
                <a:solidFill>
                  <a:srgbClr val="FFFFFF"/>
                </a:solidFill>
              </a:rPr>
            </a:br>
            <a:r>
              <a:rPr lang="en-US" sz="3600" dirty="0">
                <a:solidFill>
                  <a:srgbClr val="FFFFFF"/>
                </a:solidFill>
              </a:rPr>
              <a:t>Main Body</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Picture 16">
            <a:extLst>
              <a:ext uri="{FF2B5EF4-FFF2-40B4-BE49-F238E27FC236}">
                <a16:creationId xmlns:a16="http://schemas.microsoft.com/office/drawing/2014/main" id="{020FB806-599B-FDBC-B945-269240ABC81E}"/>
              </a:ext>
            </a:extLst>
          </p:cNvPr>
          <p:cNvPicPr>
            <a:picLocks noChangeAspect="1"/>
          </p:cNvPicPr>
          <p:nvPr/>
        </p:nvPicPr>
        <p:blipFill>
          <a:blip r:embed="rId2"/>
          <a:stretch>
            <a:fillRect/>
          </a:stretch>
        </p:blipFill>
        <p:spPr>
          <a:xfrm>
            <a:off x="4310728" y="1948873"/>
            <a:ext cx="6913835" cy="3224068"/>
          </a:xfrm>
          <a:prstGeom prst="rect">
            <a:avLst/>
          </a:prstGeom>
        </p:spPr>
      </p:pic>
    </p:spTree>
    <p:extLst>
      <p:ext uri="{BB962C8B-B14F-4D97-AF65-F5344CB8AC3E}">
        <p14:creationId xmlns:p14="http://schemas.microsoft.com/office/powerpoint/2010/main" val="894511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7B229A1-4541-2282-9FD3-A604313081DE}"/>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RCP Components</a:t>
            </a:r>
            <a:br>
              <a:rPr lang="en-US" sz="3600" dirty="0">
                <a:solidFill>
                  <a:srgbClr val="FFFFFF"/>
                </a:solidFill>
              </a:rPr>
            </a:br>
            <a:br>
              <a:rPr lang="en-US" sz="3600" dirty="0">
                <a:solidFill>
                  <a:srgbClr val="FFFFFF"/>
                </a:solidFill>
              </a:rPr>
            </a:br>
            <a:r>
              <a:rPr lang="en-US" sz="3600" dirty="0">
                <a:solidFill>
                  <a:srgbClr val="FFFFFF"/>
                </a:solidFill>
              </a:rPr>
              <a:t>Appendices 1-6</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Content Placeholder 10">
            <a:extLst>
              <a:ext uri="{FF2B5EF4-FFF2-40B4-BE49-F238E27FC236}">
                <a16:creationId xmlns:a16="http://schemas.microsoft.com/office/drawing/2014/main" id="{202136DB-207B-4D4E-06AB-72A40DFD24AC}"/>
              </a:ext>
            </a:extLst>
          </p:cNvPr>
          <p:cNvPicPr>
            <a:picLocks noGrp="1" noChangeAspect="1"/>
          </p:cNvPicPr>
          <p:nvPr>
            <p:ph idx="1"/>
          </p:nvPr>
        </p:nvPicPr>
        <p:blipFill>
          <a:blip r:embed="rId2"/>
          <a:stretch>
            <a:fillRect/>
          </a:stretch>
        </p:blipFill>
        <p:spPr>
          <a:xfrm>
            <a:off x="5033547" y="286766"/>
            <a:ext cx="5347400" cy="6284468"/>
          </a:xfrm>
          <a:prstGeom prst="rect">
            <a:avLst/>
          </a:prstGeom>
        </p:spPr>
      </p:pic>
    </p:spTree>
    <p:extLst>
      <p:ext uri="{BB962C8B-B14F-4D97-AF65-F5344CB8AC3E}">
        <p14:creationId xmlns:p14="http://schemas.microsoft.com/office/powerpoint/2010/main" val="158815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7B229A1-4541-2282-9FD3-A604313081DE}"/>
              </a:ext>
            </a:extLst>
          </p:cNvPr>
          <p:cNvSpPr>
            <a:spLocks noGrp="1"/>
          </p:cNvSpPr>
          <p:nvPr>
            <p:ph type="title"/>
          </p:nvPr>
        </p:nvSpPr>
        <p:spPr>
          <a:xfrm>
            <a:off x="360218" y="516835"/>
            <a:ext cx="3216996" cy="5772840"/>
          </a:xfrm>
        </p:spPr>
        <p:txBody>
          <a:bodyPr anchor="ctr">
            <a:normAutofit/>
          </a:bodyPr>
          <a:lstStyle/>
          <a:p>
            <a:r>
              <a:rPr lang="en-US" sz="3600" dirty="0">
                <a:solidFill>
                  <a:srgbClr val="FFFFFF"/>
                </a:solidFill>
              </a:rPr>
              <a:t>RCP Components</a:t>
            </a:r>
            <a:br>
              <a:rPr lang="en-US" sz="3600" dirty="0">
                <a:solidFill>
                  <a:srgbClr val="FFFFFF"/>
                </a:solidFill>
              </a:rPr>
            </a:br>
            <a:br>
              <a:rPr lang="en-US" sz="3600" dirty="0">
                <a:solidFill>
                  <a:srgbClr val="FFFFFF"/>
                </a:solidFill>
              </a:rPr>
            </a:br>
            <a:r>
              <a:rPr lang="en-US" sz="3600" dirty="0">
                <a:solidFill>
                  <a:srgbClr val="FFFFFF"/>
                </a:solidFill>
              </a:rPr>
              <a:t>Appendices 7-11</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Content Placeholder 4">
            <a:extLst>
              <a:ext uri="{FF2B5EF4-FFF2-40B4-BE49-F238E27FC236}">
                <a16:creationId xmlns:a16="http://schemas.microsoft.com/office/drawing/2014/main" id="{53514CE0-7077-6E84-A668-6FAE48AF5298}"/>
              </a:ext>
            </a:extLst>
          </p:cNvPr>
          <p:cNvPicPr>
            <a:picLocks noGrp="1" noChangeAspect="1"/>
          </p:cNvPicPr>
          <p:nvPr>
            <p:ph idx="1"/>
          </p:nvPr>
        </p:nvPicPr>
        <p:blipFill>
          <a:blip r:embed="rId2"/>
          <a:stretch>
            <a:fillRect/>
          </a:stretch>
        </p:blipFill>
        <p:spPr>
          <a:xfrm>
            <a:off x="5171717" y="229666"/>
            <a:ext cx="5477810" cy="6398668"/>
          </a:xfrm>
          <a:prstGeom prst="rect">
            <a:avLst/>
          </a:prstGeom>
        </p:spPr>
      </p:pic>
    </p:spTree>
    <p:extLst>
      <p:ext uri="{BB962C8B-B14F-4D97-AF65-F5344CB8AC3E}">
        <p14:creationId xmlns:p14="http://schemas.microsoft.com/office/powerpoint/2010/main" val="2915824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3311-DEC8-0A20-6549-8F5F2543EAB1}"/>
              </a:ext>
            </a:extLst>
          </p:cNvPr>
          <p:cNvSpPr>
            <a:spLocks noGrp="1"/>
          </p:cNvSpPr>
          <p:nvPr>
            <p:ph type="title"/>
          </p:nvPr>
        </p:nvSpPr>
        <p:spPr/>
        <p:txBody>
          <a:bodyPr/>
          <a:lstStyle/>
          <a:p>
            <a:r>
              <a:rPr lang="en-US" dirty="0"/>
              <a:t>Review Process</a:t>
            </a:r>
          </a:p>
        </p:txBody>
      </p:sp>
      <p:sp>
        <p:nvSpPr>
          <p:cNvPr id="3" name="Content Placeholder 2">
            <a:extLst>
              <a:ext uri="{FF2B5EF4-FFF2-40B4-BE49-F238E27FC236}">
                <a16:creationId xmlns:a16="http://schemas.microsoft.com/office/drawing/2014/main" id="{05BE848B-93F4-B344-604A-BCFBBC40F509}"/>
              </a:ext>
            </a:extLst>
          </p:cNvPr>
          <p:cNvSpPr>
            <a:spLocks noGrp="1"/>
          </p:cNvSpPr>
          <p:nvPr>
            <p:ph idx="1"/>
          </p:nvPr>
        </p:nvSpPr>
        <p:spPr>
          <a:xfrm>
            <a:off x="1097280" y="1845734"/>
            <a:ext cx="10241280" cy="4023360"/>
          </a:xfrm>
        </p:spPr>
        <p:txBody>
          <a:bodyPr/>
          <a:lstStyle/>
          <a:p>
            <a:pPr>
              <a:buFont typeface="Arial" panose="020B0604020202020204" pitchFamily="34" charset="0"/>
              <a:buChar char="•"/>
            </a:pPr>
            <a:r>
              <a:rPr lang="en-US" dirty="0"/>
              <a:t>Following the May 2024 RRT Meeting, the RCP Workgroup will reach out to the requested participants needed for review providing additional information on the review process.</a:t>
            </a:r>
          </a:p>
          <a:p>
            <a:pPr>
              <a:buFont typeface="Arial" panose="020B0604020202020204" pitchFamily="34" charset="0"/>
              <a:buChar char="•"/>
            </a:pPr>
            <a:r>
              <a:rPr lang="en-US" dirty="0"/>
              <a:t>The RCP Workgroup can participate in review discussions among Workgroups and Members, and if additional support is needed please reach out. </a:t>
            </a:r>
          </a:p>
          <a:p>
            <a:pPr>
              <a:buFont typeface="Arial" panose="020B0604020202020204" pitchFamily="34" charset="0"/>
              <a:buChar char="•"/>
            </a:pPr>
            <a:r>
              <a:rPr lang="en-US" dirty="0"/>
              <a:t>The RCP Workgroup Website working space is still being set up and when ready, members of the designated review groups can use that as a file sharing space. When final drafts and comments are ready they can be posted there. </a:t>
            </a:r>
          </a:p>
          <a:p>
            <a:pPr>
              <a:buFont typeface="Arial" panose="020B0604020202020204" pitchFamily="34" charset="0"/>
              <a:buChar char="•"/>
            </a:pPr>
            <a:r>
              <a:rPr lang="en-US" dirty="0"/>
              <a:t>This process is still being set up, please be patient, but for quicker responses please reach out via email to Kevin Gaynor (</a:t>
            </a:r>
            <a:r>
              <a:rPr lang="en-US" dirty="0">
                <a:hlinkClick r:id="rId2"/>
              </a:rPr>
              <a:t>gaynor.kevin@epa.gov</a:t>
            </a:r>
            <a:r>
              <a:rPr lang="en-US" dirty="0"/>
              <a:t>) or Kelly Thorkilson (</a:t>
            </a:r>
            <a:r>
              <a:rPr lang="en-US" dirty="0">
                <a:hlinkClick r:id="rId3"/>
              </a:rPr>
              <a:t>Kelly.A.Thorkilson2@uscg.mil</a:t>
            </a:r>
            <a:r>
              <a:rPr lang="en-US" dirty="0"/>
              <a:t>)  </a:t>
            </a:r>
          </a:p>
        </p:txBody>
      </p:sp>
    </p:spTree>
    <p:extLst>
      <p:ext uri="{BB962C8B-B14F-4D97-AF65-F5344CB8AC3E}">
        <p14:creationId xmlns:p14="http://schemas.microsoft.com/office/powerpoint/2010/main" val="3574641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D563A68-FD81-5DD0-8B3B-6E9AC96114A3}"/>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8000">
                <a:solidFill>
                  <a:schemeClr val="tx1">
                    <a:lumMod val="85000"/>
                    <a:lumOff val="15000"/>
                  </a:schemeClr>
                </a:solidFill>
              </a:rPr>
              <a:t>Questions?</a:t>
            </a:r>
          </a:p>
        </p:txBody>
      </p:sp>
      <p:pic>
        <p:nvPicPr>
          <p:cNvPr id="7" name="Graphic 6" descr="Questions">
            <a:extLst>
              <a:ext uri="{FF2B5EF4-FFF2-40B4-BE49-F238E27FC236}">
                <a16:creationId xmlns:a16="http://schemas.microsoft.com/office/drawing/2014/main" id="{50C70B3F-4804-CEE7-C272-F373C2D6DF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20" name="Rectangle 19">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539680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Records_x0020_Date xmlns="426b1cad-ecd4-494b-9028-66d4f9c52263" xsi:nil="true"/>
    <_ip_UnifiedCompliancePolicyProperties xmlns="http://schemas.microsoft.com/sharepoint/v3" xsi:nil="true"/>
    <_activity xmlns="695f141e-074e-4405-8093-92e888b69329" xsi:nil="true"/>
    <Records_x0020_Status xmlns="426b1cad-ecd4-494b-9028-66d4f9c52263">Pending</Records_x0020_Statu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CB10EBB0AFB14988CC0AC985B9CA8C" ma:contentTypeVersion="19" ma:contentTypeDescription="Create a new document." ma:contentTypeScope="" ma:versionID="e85ac022cc2ee2b0ea5649d5f344eb50">
  <xsd:schema xmlns:xsd="http://www.w3.org/2001/XMLSchema" xmlns:xs="http://www.w3.org/2001/XMLSchema" xmlns:p="http://schemas.microsoft.com/office/2006/metadata/properties" xmlns:ns1="http://schemas.microsoft.com/sharepoint/v3" xmlns:ns3="426b1cad-ecd4-494b-9028-66d4f9c52263" xmlns:ns4="695f141e-074e-4405-8093-92e888b69329" targetNamespace="http://schemas.microsoft.com/office/2006/metadata/properties" ma:root="true" ma:fieldsID="34589820179a48028047b2ac5bec9202" ns1:_="" ns3:_="" ns4:_="">
    <xsd:import namespace="http://schemas.microsoft.com/sharepoint/v3"/>
    <xsd:import namespace="426b1cad-ecd4-494b-9028-66d4f9c52263"/>
    <xsd:import namespace="695f141e-074e-4405-8093-92e888b69329"/>
    <xsd:element name="properties">
      <xsd:complexType>
        <xsd:sequence>
          <xsd:element name="documentManagement">
            <xsd:complexType>
              <xsd:all>
                <xsd:element ref="ns3:Records_x0020_Status" minOccurs="0"/>
                <xsd:element ref="ns3:Records_x0020_Date"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3:SharedWithUsers" minOccurs="0"/>
                <xsd:element ref="ns3:SharedWithDetails" minOccurs="0"/>
                <xsd:element ref="ns3:SharingHintHash" minOccurs="0"/>
                <xsd:element ref="ns1:_ip_UnifiedCompliancePolicyProperties" minOccurs="0"/>
                <xsd:element ref="ns1:_ip_UnifiedCompliancePolicyUIAction" minOccurs="0"/>
                <xsd:element ref="ns4:_activity" minOccurs="0"/>
                <xsd:element ref="ns4:MediaLengthInSeconds"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6b1cad-ecd4-494b-9028-66d4f9c52263" elementFormDefault="qualified">
    <xsd:import namespace="http://schemas.microsoft.com/office/2006/documentManagement/types"/>
    <xsd:import namespace="http://schemas.microsoft.com/office/infopath/2007/PartnerControls"/>
    <xsd:element name="Records_x0020_Status" ma:index="8" nillable="true" ma:displayName="Records Status" ma:default="Pending" ma:internalName="Records_x0020_Status">
      <xsd:simpleType>
        <xsd:restriction base="dms:Text"/>
      </xsd:simpleType>
    </xsd:element>
    <xsd:element name="Records_x0020_Date" ma:index="9" nillable="true" ma:displayName="Records Date" ma:hidden="true" ma:internalName="Records_x0020_Date">
      <xsd:simpleType>
        <xsd:restriction base="dms:DateTime"/>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5f141e-074e-4405-8093-92e888b6932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_activity" ma:index="22" nillable="true" ma:displayName="_activity" ma:hidden="true" ma:internalName="_activity">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67BBCE-7EAE-4A51-A6C2-6696CDA71AA2}">
  <ds:schemaRefs>
    <ds:schemaRef ds:uri="http://purl.org/dc/dcmitype/"/>
    <ds:schemaRef ds:uri="695f141e-074e-4405-8093-92e888b69329"/>
    <ds:schemaRef ds:uri="http://schemas.microsoft.com/office/infopath/2007/PartnerControls"/>
    <ds:schemaRef ds:uri="http://purl.org/dc/terms/"/>
    <ds:schemaRef ds:uri="http://purl.org/dc/elements/1.1/"/>
    <ds:schemaRef ds:uri="http://schemas.openxmlformats.org/package/2006/metadata/core-properties"/>
    <ds:schemaRef ds:uri="http://schemas.microsoft.com/office/2006/documentManagement/types"/>
    <ds:schemaRef ds:uri="426b1cad-ecd4-494b-9028-66d4f9c52263"/>
    <ds:schemaRef ds:uri="http://schemas.microsoft.com/sharepoint/v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270606F-401B-4F9B-A501-2AADC18278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26b1cad-ecd4-494b-9028-66d4f9c52263"/>
    <ds:schemaRef ds:uri="695f141e-074e-4405-8093-92e888b69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0EF134-28C5-4D26-BC1A-80737E6B3F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TM02900769[[fn=Retrospect]]</Template>
  <TotalTime>14043</TotalTime>
  <Words>1079</Words>
  <Application>Microsoft Office PowerPoint</Application>
  <PresentationFormat>Widescreen</PresentationFormat>
  <Paragraphs>92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Open Sans</vt:lpstr>
      <vt:lpstr>Retrospect</vt:lpstr>
      <vt:lpstr>Regional Contingency Plan Workgroup Update</vt:lpstr>
      <vt:lpstr>Outline</vt:lpstr>
      <vt:lpstr>Background</vt:lpstr>
      <vt:lpstr>Goals</vt:lpstr>
      <vt:lpstr>Plan</vt:lpstr>
      <vt:lpstr>Suggested Timeline</vt:lpstr>
      <vt:lpstr>Recommended Participation</vt:lpstr>
      <vt:lpstr>RCP Components  Main Body</vt:lpstr>
      <vt:lpstr>RCP Components  Appendices 1-6</vt:lpstr>
      <vt:lpstr>RCP Components  Appendices 7-11</vt:lpstr>
      <vt:lpstr>Review Process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Contingency Plan Workgroup Update</dc:title>
  <dc:creator>Gaynor, Kevin</dc:creator>
  <cp:lastModifiedBy>Gaynor, Kevin</cp:lastModifiedBy>
  <cp:revision>2</cp:revision>
  <dcterms:created xsi:type="dcterms:W3CDTF">2024-04-24T20:27:12Z</dcterms:created>
  <dcterms:modified xsi:type="dcterms:W3CDTF">2024-05-07T12:50:12Z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0x01010023CB10EBB0AFB14988CC0AC985B9CA8C</vt:lpwstr>
  </property>
</Properties>
</file>