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4" r:id="rId6"/>
    <p:sldMasterId id="2147483686" r:id="rId7"/>
    <p:sldMasterId id="2147483711" r:id="rId8"/>
    <p:sldMasterId id="2147483723" r:id="rId9"/>
  </p:sldMasterIdLst>
  <p:notesMasterIdLst>
    <p:notesMasterId r:id="rId52"/>
  </p:notesMasterIdLst>
  <p:sldIdLst>
    <p:sldId id="1056" r:id="rId10"/>
    <p:sldId id="1102" r:id="rId11"/>
    <p:sldId id="1103" r:id="rId12"/>
    <p:sldId id="1104" r:id="rId13"/>
    <p:sldId id="1105" r:id="rId14"/>
    <p:sldId id="1001" r:id="rId15"/>
    <p:sldId id="800" r:id="rId16"/>
    <p:sldId id="1019" r:id="rId17"/>
    <p:sldId id="803" r:id="rId18"/>
    <p:sldId id="1051" r:id="rId19"/>
    <p:sldId id="1055" r:id="rId20"/>
    <p:sldId id="1063" r:id="rId21"/>
    <p:sldId id="1067" r:id="rId22"/>
    <p:sldId id="664" r:id="rId23"/>
    <p:sldId id="1066" r:id="rId24"/>
    <p:sldId id="1098" r:id="rId25"/>
    <p:sldId id="875" r:id="rId26"/>
    <p:sldId id="1074" r:id="rId27"/>
    <p:sldId id="1065" r:id="rId28"/>
    <p:sldId id="396" r:id="rId29"/>
    <p:sldId id="371" r:id="rId30"/>
    <p:sldId id="339" r:id="rId31"/>
    <p:sldId id="1036" r:id="rId32"/>
    <p:sldId id="925" r:id="rId33"/>
    <p:sldId id="1101" r:id="rId34"/>
    <p:sldId id="929" r:id="rId35"/>
    <p:sldId id="928" r:id="rId36"/>
    <p:sldId id="273" r:id="rId37"/>
    <p:sldId id="927" r:id="rId38"/>
    <p:sldId id="945" r:id="rId39"/>
    <p:sldId id="1100" r:id="rId40"/>
    <p:sldId id="257" r:id="rId41"/>
    <p:sldId id="1064" r:id="rId42"/>
    <p:sldId id="1106" r:id="rId43"/>
    <p:sldId id="779" r:id="rId44"/>
    <p:sldId id="1107" r:id="rId45"/>
    <p:sldId id="258" r:id="rId46"/>
    <p:sldId id="1021" r:id="rId47"/>
    <p:sldId id="336" r:id="rId48"/>
    <p:sldId id="802" r:id="rId49"/>
    <p:sldId id="1059" r:id="rId50"/>
    <p:sldId id="268" r:id="rId5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DCED"/>
    <a:srgbClr val="1A210D"/>
    <a:srgbClr val="38342F"/>
    <a:srgbClr val="BDB6B0"/>
    <a:srgbClr val="5C5857"/>
    <a:srgbClr val="3F4424"/>
    <a:srgbClr val="413D2C"/>
    <a:srgbClr val="4A482D"/>
    <a:srgbClr val="393936"/>
    <a:srgbClr val="0382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8A412D-0A33-4679-8AC9-997CEFC18D3B}" v="76" dt="2025-05-07T11:42:12.1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5226" autoAdjust="0"/>
  </p:normalViewPr>
  <p:slideViewPr>
    <p:cSldViewPr snapToGrid="0">
      <p:cViewPr varScale="1">
        <p:scale>
          <a:sx n="117" d="100"/>
          <a:sy n="117" d="100"/>
        </p:scale>
        <p:origin x="120" y="270"/>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microsoft.com/office/2015/10/relationships/revisionInfo" Target="revisionInfo.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727"/>
          </a:xfrm>
          <a:prstGeom prst="rect">
            <a:avLst/>
          </a:prstGeom>
        </p:spPr>
        <p:txBody>
          <a:bodyPr vert="horz" lIns="96647" tIns="48324" rIns="96647" bIns="48324" rtlCol="0"/>
          <a:lstStyle>
            <a:lvl1pPr algn="l">
              <a:defRPr sz="1300"/>
            </a:lvl1pPr>
          </a:lstStyle>
          <a:p>
            <a:endParaRPr lang="en-US" dirty="0"/>
          </a:p>
        </p:txBody>
      </p:sp>
      <p:sp>
        <p:nvSpPr>
          <p:cNvPr id="3" name="Date Placeholder 2"/>
          <p:cNvSpPr>
            <a:spLocks noGrp="1"/>
          </p:cNvSpPr>
          <p:nvPr>
            <p:ph type="dt" idx="1"/>
          </p:nvPr>
        </p:nvSpPr>
        <p:spPr>
          <a:xfrm>
            <a:off x="4143587" y="1"/>
            <a:ext cx="3169920" cy="481727"/>
          </a:xfrm>
          <a:prstGeom prst="rect">
            <a:avLst/>
          </a:prstGeom>
        </p:spPr>
        <p:txBody>
          <a:bodyPr vert="horz" lIns="96647" tIns="48324" rIns="96647" bIns="48324" rtlCol="0"/>
          <a:lstStyle>
            <a:lvl1pPr algn="r">
              <a:defRPr sz="1300"/>
            </a:lvl1pPr>
          </a:lstStyle>
          <a:p>
            <a:fld id="{C3109DBC-9951-4298-872F-DBC311421F42}" type="datetimeFigureOut">
              <a:rPr lang="en-US" smtClean="0"/>
              <a:t>5/7/2025</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47" tIns="48324" rIns="96647" bIns="48324"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47" tIns="48324" rIns="96647" bIns="483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47" tIns="48324" rIns="96647" bIns="483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47" tIns="48324" rIns="96647" bIns="48324" rtlCol="0" anchor="b"/>
          <a:lstStyle>
            <a:lvl1pPr algn="r">
              <a:defRPr sz="1300"/>
            </a:lvl1pPr>
          </a:lstStyle>
          <a:p>
            <a:fld id="{4D67A1F8-BB25-4B83-8055-E779ECDD5E9E}" type="slidenum">
              <a:rPr lang="en-US" smtClean="0"/>
              <a:t>‹#›</a:t>
            </a:fld>
            <a:endParaRPr lang="en-US" dirty="0"/>
          </a:p>
        </p:txBody>
      </p:sp>
    </p:spTree>
    <p:extLst>
      <p:ext uri="{BB962C8B-B14F-4D97-AF65-F5344CB8AC3E}">
        <p14:creationId xmlns:p14="http://schemas.microsoft.com/office/powerpoint/2010/main" val="619906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3953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Chincoteague</a:t>
            </a:r>
            <a:r>
              <a:rPr lang="en-US" baseline="0" dirty="0"/>
              <a:t> Refuge is made up of 14,000 acres of coastal barrier island, beach, dune, marsh and forest habitats, with Assateague Island being the main unit of the Refuge, combined with Wildcat Marsh, and Morris, </a:t>
            </a:r>
            <a:r>
              <a:rPr lang="en-US" baseline="0" dirty="0" err="1"/>
              <a:t>Assawoman</a:t>
            </a:r>
            <a:r>
              <a:rPr lang="en-US" baseline="0" dirty="0"/>
              <a:t>, </a:t>
            </a:r>
            <a:r>
              <a:rPr lang="en-US" baseline="0" dirty="0" err="1"/>
              <a:t>Metompkin</a:t>
            </a:r>
            <a:r>
              <a:rPr lang="en-US" baseline="0" dirty="0"/>
              <a:t> and Cedar Islands.  Most of Chincoteague is in Accomack County, Virginia but a small portion lies in Worcester County Maryland.  Wallops Refuge, at 373 acres, is across from Assateague on the peninsula.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8597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been here all of three months, its clear that</a:t>
            </a:r>
            <a:r>
              <a:rPr lang="en-US" baseline="0" dirty="0"/>
              <a:t> Chincoteague and the surrounding lands and waters are managed under a unique arrangement.  In 1965, Congress created the Assateague Island National Seashore, giving  the National Park Service authority to manage the waters and beaches below mean low water that surround the Assateague Island unit of the Refuge.  Consequently, while still a National Wildlife Refuge with a wildlife first mission like all refuges, The National Park Service is a key partner and inextricably linked to our management and success.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7859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756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935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D17A1D-20D4-4E19-83A8-C9B28D414BB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7507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9776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67A1F8-BB25-4B83-8055-E779ECDD5E9E}" type="slidenum">
              <a:rPr lang="en-US" smtClean="0"/>
              <a:t>11</a:t>
            </a:fld>
            <a:endParaRPr lang="en-US" dirty="0"/>
          </a:p>
        </p:txBody>
      </p:sp>
    </p:spTree>
    <p:extLst>
      <p:ext uri="{BB962C8B-B14F-4D97-AF65-F5344CB8AC3E}">
        <p14:creationId xmlns:p14="http://schemas.microsoft.com/office/powerpoint/2010/main" val="381030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67A1F8-BB25-4B83-8055-E779ECDD5E9E}" type="slidenum">
              <a:rPr lang="en-US" smtClean="0"/>
              <a:t>12</a:t>
            </a:fld>
            <a:endParaRPr lang="en-US" dirty="0"/>
          </a:p>
        </p:txBody>
      </p:sp>
    </p:spTree>
    <p:extLst>
      <p:ext uri="{BB962C8B-B14F-4D97-AF65-F5344CB8AC3E}">
        <p14:creationId xmlns:p14="http://schemas.microsoft.com/office/powerpoint/2010/main" val="216456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8286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76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67A1F8-BB25-4B83-8055-E779ECDD5E9E}" type="slidenum">
              <a:rPr lang="en-US" smtClean="0"/>
              <a:t>21</a:t>
            </a:fld>
            <a:endParaRPr lang="en-US" dirty="0"/>
          </a:p>
        </p:txBody>
      </p:sp>
    </p:spTree>
    <p:extLst>
      <p:ext uri="{BB962C8B-B14F-4D97-AF65-F5344CB8AC3E}">
        <p14:creationId xmlns:p14="http://schemas.microsoft.com/office/powerpoint/2010/main" val="398015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6935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265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01bd262a76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01bd262a76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6574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01bd262a76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01bd262a76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67A1F8-BB25-4B83-8055-E779ECDD5E9E}" type="slidenum">
              <a:rPr lang="en-US" smtClean="0"/>
              <a:t>36</a:t>
            </a:fld>
            <a:endParaRPr lang="en-US" dirty="0"/>
          </a:p>
        </p:txBody>
      </p:sp>
    </p:spTree>
    <p:extLst>
      <p:ext uri="{BB962C8B-B14F-4D97-AF65-F5344CB8AC3E}">
        <p14:creationId xmlns:p14="http://schemas.microsoft.com/office/powerpoint/2010/main" val="1468794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F75358-12D7-4FEA-9DA3-CAB7E610BA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484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was</a:t>
            </a:r>
            <a:r>
              <a:rPr lang="en-US" baseline="0" dirty="0"/>
              <a:t> discussed earlier, Chincoteague Refuge and Assateague Island National Seashore have jointly managed a public recreational beach for decades that hosts over a million visitors each year.  The existing beach is subject to frequent and significant storm and weather damage, exacerbated by climate change and sea level rise.  In our 2015 CCP, a key decision was made to relocate the beach to a more stable portion of the island in order to foster protection of the Refuge’s beach associated wildlife resources, while supporting the mission of the National Seashore and the local community.  NEPA and most permitting have been completed on the beach relocation, and last year, the design for the associated roads, parking lots, boardwalks and other visitor amenities was finished.  Now, we are in the process of acquiring a wetland permit from the VA DEQ and determining what mitigation will be needed.  While we’ve tried twice to secure funding for the move, we’ve been unsuccessful.  Fortunately, the Park Service is just about to submit a proposal for $48 million of GAOA funds to complete the project.  We should know by Fall if they will be successful.  If so, construction could start as early as 2023.  Once funded, this will be a big project for Chincoteague.  It will influence all aspects of our future management.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7A1F8-BB25-4B83-8055-E779ECDD5E9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1314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2127797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215020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436477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4086590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2161520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2724114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3088119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4229481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2182732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3290202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68D09C-5B1F-443D-AD25-DD0578FB3B91}" type="datetimeFigureOut">
              <a:rPr lang="en-US" smtClean="0"/>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96ABCE-B401-4D1F-BAC1-9C1C9964227B}" type="slidenum">
              <a:rPr lang="en-US" smtClean="0"/>
              <a:t>‹#›</a:t>
            </a:fld>
            <a:endParaRPr lang="en-US" dirty="0"/>
          </a:p>
        </p:txBody>
      </p:sp>
    </p:spTree>
    <p:extLst>
      <p:ext uri="{BB962C8B-B14F-4D97-AF65-F5344CB8AC3E}">
        <p14:creationId xmlns:p14="http://schemas.microsoft.com/office/powerpoint/2010/main" val="1203259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982664"/>
            <a:ext cx="12192000" cy="5875337"/>
          </a:xfrm>
          <a:prstGeom prst="rect">
            <a:avLst/>
          </a:prstGeom>
          <a:gradFill rotWithShape="0">
            <a:gsLst>
              <a:gs pos="0">
                <a:srgbClr val="DEE6E3"/>
              </a:gs>
              <a:gs pos="100000">
                <a:srgbClr val="FFFFFF"/>
              </a:gs>
            </a:gsLst>
            <a:lin ang="5400000" scaled="1"/>
          </a:gradFill>
          <a:ln w="9525">
            <a:noFill/>
            <a:miter lim="800000"/>
            <a:headEnd/>
            <a:tailEnd/>
          </a:ln>
          <a:effectLst/>
        </p:spPr>
        <p:txBody>
          <a:bodyPr wrap="none"/>
          <a:lstStyle/>
          <a:p>
            <a:pPr algn="ctr" eaLnBrk="0" hangingPunct="0">
              <a:defRPr/>
            </a:pPr>
            <a:endParaRPr lang="en-US" altLang="en-US" sz="1200" b="1" dirty="0">
              <a:solidFill>
                <a:srgbClr val="000000"/>
              </a:solidFill>
              <a:latin typeface="Verdana" pitchFamily="34" charset="0"/>
            </a:endParaRPr>
          </a:p>
        </p:txBody>
      </p:sp>
      <p:sp>
        <p:nvSpPr>
          <p:cNvPr id="5" name="Rectangle 2"/>
          <p:cNvSpPr>
            <a:spLocks noChangeArrowheads="1"/>
          </p:cNvSpPr>
          <p:nvPr userDrawn="1"/>
        </p:nvSpPr>
        <p:spPr bwMode="auto">
          <a:xfrm>
            <a:off x="0" y="1"/>
            <a:ext cx="12192000" cy="1825625"/>
          </a:xfrm>
          <a:prstGeom prst="rect">
            <a:avLst/>
          </a:prstGeom>
          <a:solidFill>
            <a:schemeClr val="tx2"/>
          </a:solidFill>
          <a:ln w="9525">
            <a:noFill/>
            <a:miter lim="800000"/>
            <a:headEnd/>
            <a:tailEnd/>
          </a:ln>
          <a:effectLst/>
        </p:spPr>
        <p:txBody>
          <a:bodyPr wrap="none" anchor="ctr"/>
          <a:lstStyle/>
          <a:p>
            <a:pPr algn="ctr" eaLnBrk="0" hangingPunct="0">
              <a:defRPr/>
            </a:pPr>
            <a:endParaRPr lang="en-US" sz="2400" dirty="0">
              <a:solidFill>
                <a:srgbClr val="000000"/>
              </a:solidFill>
              <a:latin typeface="Arial"/>
            </a:endParaRPr>
          </a:p>
        </p:txBody>
      </p:sp>
      <p:pic>
        <p:nvPicPr>
          <p:cNvPr id="6" name="Picture 9" descr="23"/>
          <p:cNvPicPr>
            <a:picLocks noChangeAspect="1" noChangeArrowheads="1"/>
          </p:cNvPicPr>
          <p:nvPr userDrawn="1"/>
        </p:nvPicPr>
        <p:blipFill>
          <a:blip r:embed="rId2" cstate="print"/>
          <a:srcRect/>
          <a:stretch>
            <a:fillRect/>
          </a:stretch>
        </p:blipFill>
        <p:spPr bwMode="auto">
          <a:xfrm>
            <a:off x="10983384" y="100013"/>
            <a:ext cx="1151467" cy="835025"/>
          </a:xfrm>
          <a:prstGeom prst="rect">
            <a:avLst/>
          </a:prstGeom>
          <a:noFill/>
          <a:ln w="9525">
            <a:noFill/>
            <a:miter lim="800000"/>
            <a:headEnd/>
            <a:tailEnd/>
          </a:ln>
        </p:spPr>
      </p:pic>
      <p:sp>
        <p:nvSpPr>
          <p:cNvPr id="270340" name="Rectangle 4"/>
          <p:cNvSpPr>
            <a:spLocks noGrp="1" noChangeArrowheads="1"/>
          </p:cNvSpPr>
          <p:nvPr>
            <p:ph type="subTitle" idx="1"/>
          </p:nvPr>
        </p:nvSpPr>
        <p:spPr>
          <a:xfrm>
            <a:off x="1852084" y="4460875"/>
            <a:ext cx="8534400" cy="1752600"/>
          </a:xfrm>
        </p:spPr>
        <p:txBody>
          <a:bodyPr/>
          <a:lstStyle>
            <a:lvl1pPr marL="0" indent="0" algn="ctr">
              <a:buFontTx/>
              <a:buNone/>
              <a:defRPr/>
            </a:lvl1pPr>
          </a:lstStyle>
          <a:p>
            <a:r>
              <a:rPr lang="en-US"/>
              <a:t>Click to edit Master subtitle style</a:t>
            </a:r>
          </a:p>
        </p:txBody>
      </p:sp>
      <p:sp>
        <p:nvSpPr>
          <p:cNvPr id="270343" name="Rectangle 7"/>
          <p:cNvSpPr>
            <a:spLocks noGrp="1" noChangeArrowheads="1"/>
          </p:cNvSpPr>
          <p:nvPr>
            <p:ph type="ctrTitle"/>
          </p:nvPr>
        </p:nvSpPr>
        <p:spPr>
          <a:xfrm>
            <a:off x="0" y="0"/>
            <a:ext cx="10991851" cy="1784350"/>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299643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534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957140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9401" y="1222375"/>
            <a:ext cx="5693833" cy="5443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6434" y="1222375"/>
            <a:ext cx="5693833" cy="5443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821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6153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930292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6964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68106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95726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386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02701" y="1"/>
            <a:ext cx="2967567" cy="66659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 y="1"/>
            <a:ext cx="8699500" cy="6665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49879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082867" cy="936625"/>
          </a:xfrm>
        </p:spPr>
        <p:txBody>
          <a:bodyPr/>
          <a:lstStyle/>
          <a:p>
            <a:r>
              <a:rPr lang="en-US"/>
              <a:t>Click to edit Master title style</a:t>
            </a:r>
          </a:p>
        </p:txBody>
      </p:sp>
      <p:sp>
        <p:nvSpPr>
          <p:cNvPr id="3" name="Content Placeholder 2"/>
          <p:cNvSpPr>
            <a:spLocks noGrp="1"/>
          </p:cNvSpPr>
          <p:nvPr>
            <p:ph sz="quarter" idx="1"/>
          </p:nvPr>
        </p:nvSpPr>
        <p:spPr>
          <a:xfrm>
            <a:off x="279401" y="1222376"/>
            <a:ext cx="5693833" cy="2644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279401" y="4019551"/>
            <a:ext cx="5693833" cy="2646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6176434" y="1222375"/>
            <a:ext cx="5693833" cy="54435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6097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082867" cy="936625"/>
          </a:xfrm>
        </p:spPr>
        <p:txBody>
          <a:bodyPr/>
          <a:lstStyle/>
          <a:p>
            <a:r>
              <a:rPr lang="en-US"/>
              <a:t>Click to edit Master title style</a:t>
            </a:r>
          </a:p>
        </p:txBody>
      </p:sp>
      <p:sp>
        <p:nvSpPr>
          <p:cNvPr id="3" name="Text Placeholder 2"/>
          <p:cNvSpPr>
            <a:spLocks noGrp="1"/>
          </p:cNvSpPr>
          <p:nvPr>
            <p:ph type="body" sz="half" idx="1"/>
          </p:nvPr>
        </p:nvSpPr>
        <p:spPr>
          <a:xfrm>
            <a:off x="279401" y="1222375"/>
            <a:ext cx="5693833" cy="54435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76434" y="1222376"/>
            <a:ext cx="5693833" cy="2644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76434" y="4019551"/>
            <a:ext cx="5693833" cy="2646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0174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AB514-2317-47BB-A886-6CD70B17AC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7EB03B-EA30-4DE7-8298-4DF17B2E25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11D125-7961-4CFE-B6BC-49875328D797}"/>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5" name="Footer Placeholder 4">
            <a:extLst>
              <a:ext uri="{FF2B5EF4-FFF2-40B4-BE49-F238E27FC236}">
                <a16:creationId xmlns:a16="http://schemas.microsoft.com/office/drawing/2014/main" id="{209DAC4C-55D5-4668-9573-90ED80D2D7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02E4D-3585-41A6-8BEB-FC49255C9F58}"/>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32094505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09A39-9B2C-4D95-983B-FEA5D270B6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1DCDBE-ED0E-4AB7-B756-9F1C16C91F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C41E1A-8AB6-43F1-BCC1-FA9FBEE5C9D4}"/>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5" name="Footer Placeholder 4">
            <a:extLst>
              <a:ext uri="{FF2B5EF4-FFF2-40B4-BE49-F238E27FC236}">
                <a16:creationId xmlns:a16="http://schemas.microsoft.com/office/drawing/2014/main" id="{9E70D028-2646-428B-9E84-76CABB02FEB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24E6E5-EF4E-445F-8044-5C8EE5D3745F}"/>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35493756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81C5A-D2FA-43B6-BAED-FFABD99EAB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6BCAD4-CEC6-4527-A3D0-1F989AB6A1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9C72B-E0AC-48BD-B294-D1AFD9520EDA}"/>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5" name="Footer Placeholder 4">
            <a:extLst>
              <a:ext uri="{FF2B5EF4-FFF2-40B4-BE49-F238E27FC236}">
                <a16:creationId xmlns:a16="http://schemas.microsoft.com/office/drawing/2014/main" id="{5B2A2659-DC71-4575-9372-7122728E47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AA90FB-D4CA-41E1-8A04-C761FA8F6AB2}"/>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10950080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AE648-CC85-4483-8F1A-B0AA3F511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B47215-05CE-4CA4-997A-834FD58EE3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ED2948-9566-4A5B-8630-15A92CD07F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2B34F1-3260-47EB-ACFE-EE8448BB635E}"/>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6" name="Footer Placeholder 5">
            <a:extLst>
              <a:ext uri="{FF2B5EF4-FFF2-40B4-BE49-F238E27FC236}">
                <a16:creationId xmlns:a16="http://schemas.microsoft.com/office/drawing/2014/main" id="{D8763794-28D4-4F06-B75F-34D6024FB25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064A12-004D-4DDF-96E9-9D45DDD700A6}"/>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42562625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2B9D-D0E0-40BF-80CB-D0A46A39D0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E1516C-DEEE-424D-81F9-502677B94E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2B4440-85C7-453D-9FD5-F42A97F125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CC2A97-67B2-4879-9E7B-8CB380B5B8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C36C6E-9A6E-4161-83B7-39989F99D9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76CAF1-EA53-469F-A750-8D0D16E764F2}"/>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8" name="Footer Placeholder 7">
            <a:extLst>
              <a:ext uri="{FF2B5EF4-FFF2-40B4-BE49-F238E27FC236}">
                <a16:creationId xmlns:a16="http://schemas.microsoft.com/office/drawing/2014/main" id="{70312937-F1A8-43B2-98FA-35CB6C82CA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781BE71-8A8B-4101-8882-A4B5DAC28AB9}"/>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37327044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474AF-A1FB-465D-B22C-DF6DDDF641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E20067-47B4-4856-BE9E-0904E30C291F}"/>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4" name="Footer Placeholder 3">
            <a:extLst>
              <a:ext uri="{FF2B5EF4-FFF2-40B4-BE49-F238E27FC236}">
                <a16:creationId xmlns:a16="http://schemas.microsoft.com/office/drawing/2014/main" id="{9F2394D1-8DDD-492E-857A-E53D50AB8BF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73B942E-47E3-419E-9B07-896CCD13FE00}"/>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33071087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1A2DE7-827E-42EF-A68F-1B3BB237FF50}"/>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3" name="Footer Placeholder 2">
            <a:extLst>
              <a:ext uri="{FF2B5EF4-FFF2-40B4-BE49-F238E27FC236}">
                <a16:creationId xmlns:a16="http://schemas.microsoft.com/office/drawing/2014/main" id="{BDF7EBBB-B58F-47E8-9A10-58EF864BA82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22C79EB-FF9E-4AEB-831D-B02193C36FD9}"/>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39852476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771BB-23FA-4963-A78A-FF41EB75DC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A9E6F2-B4BE-4C83-A70B-B4B386E76D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878E1B-C916-4027-9EBF-6FAAF4AA8C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1FB65D-09D3-4B9E-A6B5-8594857165F7}"/>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6" name="Footer Placeholder 5">
            <a:extLst>
              <a:ext uri="{FF2B5EF4-FFF2-40B4-BE49-F238E27FC236}">
                <a16:creationId xmlns:a16="http://schemas.microsoft.com/office/drawing/2014/main" id="{2A862E69-DC56-404E-8966-443EC8342E0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BF29EBA-5475-404E-B1BE-205F076C6F5E}"/>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23906279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37EA-7F11-40D6-86E4-14484DBCC4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6FD69C-A49D-4D31-93E3-C37323E464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C2A43B7-D348-482D-95EF-C017CB4B3D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AEAD25-1895-45BC-B7D0-F7EDD1B183A0}"/>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6" name="Footer Placeholder 5">
            <a:extLst>
              <a:ext uri="{FF2B5EF4-FFF2-40B4-BE49-F238E27FC236}">
                <a16:creationId xmlns:a16="http://schemas.microsoft.com/office/drawing/2014/main" id="{C7E82668-1BA3-469A-A757-19EF73EFA2F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D84228-A8E2-41DE-A95F-B381A1CF292E}"/>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40669242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9FF02-22C8-4484-80B1-5790DB8EE9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0731B7-90EA-43C0-9092-2E40818839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7C9B67-1B77-406E-A8BF-0D95C897EBDB}"/>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5" name="Footer Placeholder 4">
            <a:extLst>
              <a:ext uri="{FF2B5EF4-FFF2-40B4-BE49-F238E27FC236}">
                <a16:creationId xmlns:a16="http://schemas.microsoft.com/office/drawing/2014/main" id="{FC00C69F-9ECF-437D-AA93-AF7ED78AEB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4E45D1-AC6E-4A9D-8B17-83C4550B1144}"/>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37714146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8CAF25-152E-4DC0-A909-808D98D012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A9F6AE-588E-407A-8EEE-90AE020392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A738AF-4C13-49C5-98D5-EE4B19EEB1D9}"/>
              </a:ext>
            </a:extLst>
          </p:cNvPr>
          <p:cNvSpPr>
            <a:spLocks noGrp="1"/>
          </p:cNvSpPr>
          <p:nvPr>
            <p:ph type="dt" sz="half" idx="10"/>
          </p:nvPr>
        </p:nvSpPr>
        <p:spPr/>
        <p:txBody>
          <a:bodyPr/>
          <a:lstStyle/>
          <a:p>
            <a:fld id="{6CFB5DF3-8FC1-4B79-8C20-F342EE0248D1}" type="datetimeFigureOut">
              <a:rPr lang="en-US" smtClean="0"/>
              <a:t>5/7/2025</a:t>
            </a:fld>
            <a:endParaRPr lang="en-US" dirty="0"/>
          </a:p>
        </p:txBody>
      </p:sp>
      <p:sp>
        <p:nvSpPr>
          <p:cNvPr id="5" name="Footer Placeholder 4">
            <a:extLst>
              <a:ext uri="{FF2B5EF4-FFF2-40B4-BE49-F238E27FC236}">
                <a16:creationId xmlns:a16="http://schemas.microsoft.com/office/drawing/2014/main" id="{B1045312-71C2-423B-8E70-DE8B2947C5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5C17E8-DDBD-40A1-9FB6-2717385D94B8}"/>
              </a:ext>
            </a:extLst>
          </p:cNvPr>
          <p:cNvSpPr>
            <a:spLocks noGrp="1"/>
          </p:cNvSpPr>
          <p:nvPr>
            <p:ph type="sldNum" sz="quarter" idx="12"/>
          </p:nvPr>
        </p:nvSpPr>
        <p:spPr/>
        <p:txBody>
          <a:bodyPr/>
          <a:lstStyle/>
          <a:p>
            <a:fld id="{F67116A7-49CA-4821-AFAC-1D40CCF5EE5B}" type="slidenum">
              <a:rPr lang="en-US" smtClean="0"/>
              <a:t>‹#›</a:t>
            </a:fld>
            <a:endParaRPr lang="en-US" dirty="0"/>
          </a:p>
        </p:txBody>
      </p:sp>
    </p:spTree>
    <p:extLst>
      <p:ext uri="{BB962C8B-B14F-4D97-AF65-F5344CB8AC3E}">
        <p14:creationId xmlns:p14="http://schemas.microsoft.com/office/powerpoint/2010/main" val="27963622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2" name="Google Shape;12;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3" name="Google Shape;13;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046706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415600" y="688167"/>
            <a:ext cx="11360800" cy="10584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 name="Google Shape;16;p3"/>
          <p:cNvSpPr txBox="1">
            <a:spLocks noGrp="1"/>
          </p:cNvSpPr>
          <p:nvPr>
            <p:ph type="body" idx="1"/>
          </p:nvPr>
        </p:nvSpPr>
        <p:spPr>
          <a:xfrm>
            <a:off x="289600" y="1815100"/>
            <a:ext cx="11612800" cy="49276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7" name="Google Shape;17;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561925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415600" y="792900"/>
            <a:ext cx="11360800" cy="8848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415600" y="1677700"/>
            <a:ext cx="5333200" cy="482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1" name="Google Shape;21;p4"/>
          <p:cNvSpPr txBox="1">
            <a:spLocks noGrp="1"/>
          </p:cNvSpPr>
          <p:nvPr>
            <p:ph type="body" idx="2"/>
          </p:nvPr>
        </p:nvSpPr>
        <p:spPr>
          <a:xfrm>
            <a:off x="6443200" y="1677700"/>
            <a:ext cx="5333200" cy="482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2" name="Google Shape;22;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25450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415600" y="688167"/>
            <a:ext cx="11360800" cy="9896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457077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28" name="Google Shape;28;p6"/>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9" name="Google Shape;29;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649668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
        <p:cNvGrpSpPr/>
        <p:nvPr/>
      </p:nvGrpSpPr>
      <p:grpSpPr>
        <a:xfrm>
          <a:off x="0" y="0"/>
          <a:ext cx="0" cy="0"/>
          <a:chOff x="0" y="0"/>
          <a:chExt cx="0" cy="0"/>
        </a:xfrm>
      </p:grpSpPr>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77243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311565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0044365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8525945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379866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900079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50364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7408511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2173084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4799671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6441567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6574624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2486-681C-39C4-27C6-CF54759E94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7F1A05-84C9-C290-100D-52F1C93590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F32B83-08DF-076A-53F7-4EBF50F3D189}"/>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5" name="Footer Placeholder 4">
            <a:extLst>
              <a:ext uri="{FF2B5EF4-FFF2-40B4-BE49-F238E27FC236}">
                <a16:creationId xmlns:a16="http://schemas.microsoft.com/office/drawing/2014/main" id="{621FA6B9-FF85-647E-28C2-2F6B78E028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52C3BB-EEA6-61E8-EBAF-7AC4A2C6C216}"/>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37291900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004D7-BBAB-B77E-2C6A-56FE159E70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F77779-72B5-CE70-C3B3-7BD6563A6D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734784-639B-1E3C-4BF3-2B4502763464}"/>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5" name="Footer Placeholder 4">
            <a:extLst>
              <a:ext uri="{FF2B5EF4-FFF2-40B4-BE49-F238E27FC236}">
                <a16:creationId xmlns:a16="http://schemas.microsoft.com/office/drawing/2014/main" id="{E4B4D2C4-C780-765A-F036-3EE8700283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B512CC-350B-A1B8-1E8C-6A935FA65EFA}"/>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27251401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D56D-F306-C5F1-F985-307FCAC9D8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F0BDAB-E417-E8DF-60CA-AD45AF422B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9E575A-1906-3A06-78CE-8BDEFB9E433C}"/>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5" name="Footer Placeholder 4">
            <a:extLst>
              <a:ext uri="{FF2B5EF4-FFF2-40B4-BE49-F238E27FC236}">
                <a16:creationId xmlns:a16="http://schemas.microsoft.com/office/drawing/2014/main" id="{4DCD0F78-E59C-CFB7-C940-6278951D33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281FB-D6D3-71D5-F4D7-3AF4C163DE5A}"/>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31385055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E6F0B-DC66-91D3-DCBD-5926AB39F1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55AD3F-41E8-89E9-5B4F-D7820DCAB1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BB0592-F6CB-D26D-EDFA-BF4BF38642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A1FE14-0268-3960-FEC2-6732F38EEFB6}"/>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6" name="Footer Placeholder 5">
            <a:extLst>
              <a:ext uri="{FF2B5EF4-FFF2-40B4-BE49-F238E27FC236}">
                <a16:creationId xmlns:a16="http://schemas.microsoft.com/office/drawing/2014/main" id="{4BBAF119-F886-89EE-E1AF-FBC8620E5D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87EA73-9922-3943-C4A5-262559D61A98}"/>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34593451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2342B-5CA2-09D6-41BC-5C5C081FE7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933734-D617-AFFE-BDBA-459BC8EDAA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1C3164-A0B6-E870-4DE3-4ED333D864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FCC420-072E-39C8-B7D4-244088F2E6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B86FA0-FBBE-FA57-E024-F6BAE7ED42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FC559E-672A-7B4A-A245-5C2B7D3E3DE8}"/>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8" name="Footer Placeholder 7">
            <a:extLst>
              <a:ext uri="{FF2B5EF4-FFF2-40B4-BE49-F238E27FC236}">
                <a16:creationId xmlns:a16="http://schemas.microsoft.com/office/drawing/2014/main" id="{43EDB84F-DB8F-9EB8-55ED-738D032205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DC8BD9-A754-0FDB-C892-74CFE25E33C8}"/>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18499686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0AB47-BEF3-DD74-294F-64B4F73FBB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D1A61-EDC2-6933-EABF-ACDACDBE2014}"/>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4" name="Footer Placeholder 3">
            <a:extLst>
              <a:ext uri="{FF2B5EF4-FFF2-40B4-BE49-F238E27FC236}">
                <a16:creationId xmlns:a16="http://schemas.microsoft.com/office/drawing/2014/main" id="{8F99F9E5-B875-1A07-6149-DE7FE0CB1A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F17B3A-4B12-3426-E939-30875ECAF6F8}"/>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40637742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D5BECA-69CF-0E80-56C7-35D2308B9677}"/>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3" name="Footer Placeholder 2">
            <a:extLst>
              <a:ext uri="{FF2B5EF4-FFF2-40B4-BE49-F238E27FC236}">
                <a16:creationId xmlns:a16="http://schemas.microsoft.com/office/drawing/2014/main" id="{BA039E04-2497-68F5-0039-1F91DB39B0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093A9D-1B3D-424E-FE96-51B3386F9EA2}"/>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40826554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D355-523B-3F86-0B25-1ECDFD1B3A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E8C682-1ADC-7CED-53C6-E79D0DDB6D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B66D5F-0AF7-0AD0-D60C-A740DCEC97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526788-00B7-1285-DD0C-9A8179B8BAB6}"/>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6" name="Footer Placeholder 5">
            <a:extLst>
              <a:ext uri="{FF2B5EF4-FFF2-40B4-BE49-F238E27FC236}">
                <a16:creationId xmlns:a16="http://schemas.microsoft.com/office/drawing/2014/main" id="{F9BDDD84-DAC8-5E6F-EF91-99C77CB1FF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B13C62-3703-DD76-32E1-1D5CC9F84983}"/>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28950485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951E1-3399-8B14-92EA-3BDC9EF843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98CCF1-026D-5FDF-9C36-6905419248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7885C6-AB10-28C4-FC6F-C304ED825B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190E10-1E5C-20A2-BA51-49DA7C6F414C}"/>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6" name="Footer Placeholder 5">
            <a:extLst>
              <a:ext uri="{FF2B5EF4-FFF2-40B4-BE49-F238E27FC236}">
                <a16:creationId xmlns:a16="http://schemas.microsoft.com/office/drawing/2014/main" id="{20FEFA1D-2521-F35B-CFDE-BCF8422E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6EC655-0156-B067-4E87-DA0EE6E9600A}"/>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33506747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7527C-5262-D0DE-8277-8C87483DC5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6D31C8-8D91-7CC7-2A45-A53628F13C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FC309E-C555-CE3D-68D2-6ADFC79CF38F}"/>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5" name="Footer Placeholder 4">
            <a:extLst>
              <a:ext uri="{FF2B5EF4-FFF2-40B4-BE49-F238E27FC236}">
                <a16:creationId xmlns:a16="http://schemas.microsoft.com/office/drawing/2014/main" id="{8EDAF650-F6B0-A826-803E-CEC097D5E9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FE0246-4A9D-8D1C-9955-04E85C3AD55E}"/>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9150320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09A5A4-D6C5-9D78-6BC0-F6425E5C3C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43AA7A-5A9B-35F7-FD3A-43E8513F5F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85EB11-525B-20DC-E59E-C6E64CE96F3E}"/>
              </a:ext>
            </a:extLst>
          </p:cNvPr>
          <p:cNvSpPr>
            <a:spLocks noGrp="1"/>
          </p:cNvSpPr>
          <p:nvPr>
            <p:ph type="dt" sz="half" idx="10"/>
          </p:nvPr>
        </p:nvSpPr>
        <p:spPr/>
        <p:txBody>
          <a:bodyPr/>
          <a:lstStyle/>
          <a:p>
            <a:fld id="{76D83C5A-9204-4163-AFCB-CEF2F47DFB52}" type="datetimeFigureOut">
              <a:rPr lang="en-US" smtClean="0"/>
              <a:t>5/7/2025</a:t>
            </a:fld>
            <a:endParaRPr lang="en-US"/>
          </a:p>
        </p:txBody>
      </p:sp>
      <p:sp>
        <p:nvSpPr>
          <p:cNvPr id="5" name="Footer Placeholder 4">
            <a:extLst>
              <a:ext uri="{FF2B5EF4-FFF2-40B4-BE49-F238E27FC236}">
                <a16:creationId xmlns:a16="http://schemas.microsoft.com/office/drawing/2014/main" id="{DD91D8BF-8839-3E52-0467-2A27395FE3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04DB31-F2B2-E8E5-1EE8-9AD1DE9DF2C4}"/>
              </a:ext>
            </a:extLst>
          </p:cNvPr>
          <p:cNvSpPr>
            <a:spLocks noGrp="1"/>
          </p:cNvSpPr>
          <p:nvPr>
            <p:ph type="sldNum" sz="quarter" idx="12"/>
          </p:nvPr>
        </p:nvSpPr>
        <p:spPr/>
        <p:txBody>
          <a:bodyPr/>
          <a:lstStyle/>
          <a:p>
            <a:fld id="{CFC3752E-0A38-467C-A9BA-A4F286328FC2}" type="slidenum">
              <a:rPr lang="en-US" smtClean="0"/>
              <a:t>‹#›</a:t>
            </a:fld>
            <a:endParaRPr lang="en-US"/>
          </a:p>
        </p:txBody>
      </p:sp>
    </p:spTree>
    <p:extLst>
      <p:ext uri="{BB962C8B-B14F-4D97-AF65-F5344CB8AC3E}">
        <p14:creationId xmlns:p14="http://schemas.microsoft.com/office/powerpoint/2010/main" val="1948758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8.xml"/><Relationship Id="rId7"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68D09C-5B1F-443D-AD25-DD0578FB3B91}" type="datetimeFigureOut">
              <a:rPr lang="en-US" smtClean="0"/>
              <a:t>5/7/2025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96ABCE-B401-4D1F-BAC1-9C1C9964227B}" type="slidenum">
              <a:rPr lang="en-US" smtClean="0"/>
              <a:t>‹#›</a:t>
            </a:fld>
            <a:endParaRPr lang="en-US" dirty="0"/>
          </a:p>
        </p:txBody>
      </p:sp>
    </p:spTree>
    <p:extLst>
      <p:ext uri="{BB962C8B-B14F-4D97-AF65-F5344CB8AC3E}">
        <p14:creationId xmlns:p14="http://schemas.microsoft.com/office/powerpoint/2010/main" val="1638071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userDrawn="1"/>
        </p:nvSpPr>
        <p:spPr bwMode="auto">
          <a:xfrm>
            <a:off x="0" y="0"/>
            <a:ext cx="12192000" cy="979488"/>
          </a:xfrm>
          <a:prstGeom prst="rect">
            <a:avLst/>
          </a:prstGeom>
          <a:solidFill>
            <a:schemeClr val="tx1"/>
          </a:solidFill>
          <a:ln w="9525">
            <a:noFill/>
            <a:miter lim="800000"/>
            <a:headEnd/>
            <a:tailEnd/>
          </a:ln>
          <a:effectLst/>
        </p:spPr>
        <p:txBody>
          <a:bodyPr wrap="none" anchor="ctr"/>
          <a:lstStyle/>
          <a:p>
            <a:pPr algn="ctr" eaLnBrk="0" hangingPunct="0">
              <a:defRPr/>
            </a:pPr>
            <a:endParaRPr lang="en-US" sz="2400" dirty="0">
              <a:solidFill>
                <a:srgbClr val="000000"/>
              </a:solidFill>
              <a:latin typeface="Arial"/>
            </a:endParaRPr>
          </a:p>
        </p:txBody>
      </p:sp>
      <p:sp>
        <p:nvSpPr>
          <p:cNvPr id="1032" name="Rectangle 8"/>
          <p:cNvSpPr>
            <a:spLocks noChangeArrowheads="1"/>
          </p:cNvSpPr>
          <p:nvPr/>
        </p:nvSpPr>
        <p:spPr bwMode="auto">
          <a:xfrm>
            <a:off x="0" y="982664"/>
            <a:ext cx="12192000" cy="5875337"/>
          </a:xfrm>
          <a:prstGeom prst="rect">
            <a:avLst/>
          </a:prstGeom>
          <a:gradFill rotWithShape="0">
            <a:gsLst>
              <a:gs pos="0">
                <a:srgbClr val="DEE6E3"/>
              </a:gs>
              <a:gs pos="100000">
                <a:srgbClr val="FFFFFF"/>
              </a:gs>
            </a:gsLst>
            <a:lin ang="5400000" scaled="1"/>
          </a:gradFill>
          <a:ln w="9525">
            <a:noFill/>
            <a:miter lim="800000"/>
            <a:headEnd/>
            <a:tailEnd/>
          </a:ln>
          <a:effectLst/>
        </p:spPr>
        <p:txBody>
          <a:bodyPr wrap="none"/>
          <a:lstStyle/>
          <a:p>
            <a:pPr algn="ctr" eaLnBrk="0" hangingPunct="0">
              <a:defRPr/>
            </a:pPr>
            <a:endParaRPr lang="en-US" altLang="en-US" sz="1200" b="1" dirty="0">
              <a:solidFill>
                <a:srgbClr val="000000"/>
              </a:solidFill>
              <a:latin typeface="Verdana" pitchFamily="34" charset="0"/>
            </a:endParaRPr>
          </a:p>
        </p:txBody>
      </p:sp>
      <p:sp>
        <p:nvSpPr>
          <p:cNvPr id="2052" name="Rectangle 3"/>
          <p:cNvSpPr>
            <a:spLocks noGrp="1" noChangeArrowheads="1"/>
          </p:cNvSpPr>
          <p:nvPr>
            <p:ph type="body" idx="1"/>
          </p:nvPr>
        </p:nvSpPr>
        <p:spPr bwMode="auto">
          <a:xfrm>
            <a:off x="279400" y="1222375"/>
            <a:ext cx="11590867" cy="54435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053" name="Picture 24" descr="23"/>
          <p:cNvPicPr>
            <a:picLocks noChangeAspect="1" noChangeArrowheads="1"/>
          </p:cNvPicPr>
          <p:nvPr userDrawn="1"/>
        </p:nvPicPr>
        <p:blipFill>
          <a:blip r:embed="rId15" cstate="print"/>
          <a:srcRect/>
          <a:stretch>
            <a:fillRect/>
          </a:stretch>
        </p:blipFill>
        <p:spPr bwMode="auto">
          <a:xfrm>
            <a:off x="10991851" y="95251"/>
            <a:ext cx="1151467" cy="835025"/>
          </a:xfrm>
          <a:prstGeom prst="rect">
            <a:avLst/>
          </a:prstGeom>
          <a:noFill/>
          <a:ln w="9525">
            <a:noFill/>
            <a:miter lim="800000"/>
            <a:headEnd/>
            <a:tailEnd/>
          </a:ln>
        </p:spPr>
      </p:pic>
      <p:sp>
        <p:nvSpPr>
          <p:cNvPr id="1049" name="Text Box 25"/>
          <p:cNvSpPr txBox="1">
            <a:spLocks noChangeArrowheads="1"/>
          </p:cNvSpPr>
          <p:nvPr userDrawn="1"/>
        </p:nvSpPr>
        <p:spPr bwMode="auto">
          <a:xfrm>
            <a:off x="0" y="220663"/>
            <a:ext cx="10509251" cy="519112"/>
          </a:xfrm>
          <a:prstGeom prst="rect">
            <a:avLst/>
          </a:prstGeom>
          <a:noFill/>
          <a:ln w="9525" algn="ctr">
            <a:noFill/>
            <a:miter lim="800000"/>
            <a:headEnd/>
            <a:tailEnd/>
          </a:ln>
          <a:effectLst/>
        </p:spPr>
        <p:txBody>
          <a:bodyPr>
            <a:spAutoFit/>
          </a:bodyPr>
          <a:lstStyle/>
          <a:p>
            <a:pPr algn="ctr" eaLnBrk="0" hangingPunct="0">
              <a:spcBef>
                <a:spcPct val="50000"/>
              </a:spcBef>
              <a:defRPr/>
            </a:pPr>
            <a:endParaRPr lang="en-US" sz="2800" dirty="0">
              <a:solidFill>
                <a:srgbClr val="000000"/>
              </a:solidFill>
              <a:latin typeface="Gill Sans" pitchFamily="34" charset="0"/>
            </a:endParaRPr>
          </a:p>
        </p:txBody>
      </p:sp>
      <p:sp>
        <p:nvSpPr>
          <p:cNvPr id="2055" name="Rectangle 26"/>
          <p:cNvSpPr>
            <a:spLocks noGrp="1" noChangeArrowheads="1"/>
          </p:cNvSpPr>
          <p:nvPr>
            <p:ph type="title"/>
          </p:nvPr>
        </p:nvSpPr>
        <p:spPr bwMode="auto">
          <a:xfrm>
            <a:off x="0" y="1"/>
            <a:ext cx="11082867"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3522633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spcBef>
          <a:spcPct val="0"/>
        </a:spcBef>
        <a:spcAft>
          <a:spcPct val="0"/>
        </a:spcAft>
        <a:defRPr sz="2800" b="1">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Arial" pitchFamily="34" charset="0"/>
        </a:defRPr>
      </a:lvl2pPr>
      <a:lvl3pPr algn="l" rtl="0" eaLnBrk="0" fontAlgn="base" hangingPunct="0">
        <a:spcBef>
          <a:spcPct val="0"/>
        </a:spcBef>
        <a:spcAft>
          <a:spcPct val="0"/>
        </a:spcAft>
        <a:defRPr sz="2800" b="1">
          <a:solidFill>
            <a:schemeClr val="bg1"/>
          </a:solidFill>
          <a:latin typeface="Arial" pitchFamily="34" charset="0"/>
        </a:defRPr>
      </a:lvl3pPr>
      <a:lvl4pPr algn="l" rtl="0" eaLnBrk="0" fontAlgn="base" hangingPunct="0">
        <a:spcBef>
          <a:spcPct val="0"/>
        </a:spcBef>
        <a:spcAft>
          <a:spcPct val="0"/>
        </a:spcAft>
        <a:defRPr sz="2800" b="1">
          <a:solidFill>
            <a:schemeClr val="bg1"/>
          </a:solidFill>
          <a:latin typeface="Arial" pitchFamily="34" charset="0"/>
        </a:defRPr>
      </a:lvl4pPr>
      <a:lvl5pPr algn="l" rtl="0" eaLnBrk="0" fontAlgn="base" hangingPunct="0">
        <a:spcBef>
          <a:spcPct val="0"/>
        </a:spcBef>
        <a:spcAft>
          <a:spcPct val="0"/>
        </a:spcAft>
        <a:defRPr sz="2800" b="1">
          <a:solidFill>
            <a:schemeClr val="bg1"/>
          </a:solidFill>
          <a:latin typeface="Arial" pitchFamily="34" charset="0"/>
        </a:defRPr>
      </a:lvl5pPr>
      <a:lvl6pPr marL="457200" algn="l" rtl="0" eaLnBrk="0" fontAlgn="base" hangingPunct="0">
        <a:spcBef>
          <a:spcPct val="0"/>
        </a:spcBef>
        <a:spcAft>
          <a:spcPct val="0"/>
        </a:spcAft>
        <a:defRPr sz="2800" b="1">
          <a:solidFill>
            <a:schemeClr val="bg1"/>
          </a:solidFill>
          <a:latin typeface="Arial" pitchFamily="34" charset="0"/>
        </a:defRPr>
      </a:lvl6pPr>
      <a:lvl7pPr marL="914400" algn="l" rtl="0" eaLnBrk="0" fontAlgn="base" hangingPunct="0">
        <a:spcBef>
          <a:spcPct val="0"/>
        </a:spcBef>
        <a:spcAft>
          <a:spcPct val="0"/>
        </a:spcAft>
        <a:defRPr sz="2800" b="1">
          <a:solidFill>
            <a:schemeClr val="bg1"/>
          </a:solidFill>
          <a:latin typeface="Arial" pitchFamily="34" charset="0"/>
        </a:defRPr>
      </a:lvl7pPr>
      <a:lvl8pPr marL="1371600" algn="l" rtl="0" eaLnBrk="0" fontAlgn="base" hangingPunct="0">
        <a:spcBef>
          <a:spcPct val="0"/>
        </a:spcBef>
        <a:spcAft>
          <a:spcPct val="0"/>
        </a:spcAft>
        <a:defRPr sz="2800" b="1">
          <a:solidFill>
            <a:schemeClr val="bg1"/>
          </a:solidFill>
          <a:latin typeface="Arial" pitchFamily="34" charset="0"/>
        </a:defRPr>
      </a:lvl8pPr>
      <a:lvl9pPr marL="1828800" algn="l" rtl="0" eaLnBrk="0" fontAlgn="base" hangingPunct="0">
        <a:spcBef>
          <a:spcPct val="0"/>
        </a:spcBef>
        <a:spcAft>
          <a:spcPct val="0"/>
        </a:spcAft>
        <a:defRPr sz="2800" b="1">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085850" indent="-228600" algn="l" rtl="0" eaLnBrk="0" fontAlgn="base" hangingPunct="0">
        <a:spcBef>
          <a:spcPct val="20000"/>
        </a:spcBef>
        <a:spcAft>
          <a:spcPct val="0"/>
        </a:spcAft>
        <a:buChar char="•"/>
        <a:defRPr>
          <a:solidFill>
            <a:schemeClr val="tx1"/>
          </a:solidFill>
          <a:latin typeface="+mn-lt"/>
        </a:defRPr>
      </a:lvl3pPr>
      <a:lvl4pPr marL="1428750" indent="-228600" algn="l" rtl="0" eaLnBrk="0" fontAlgn="base" hangingPunct="0">
        <a:spcBef>
          <a:spcPct val="20000"/>
        </a:spcBef>
        <a:spcAft>
          <a:spcPct val="0"/>
        </a:spcAft>
        <a:buChar char="–"/>
        <a:defRPr sz="1600">
          <a:solidFill>
            <a:schemeClr val="tx1"/>
          </a:solidFill>
          <a:latin typeface="+mn-lt"/>
        </a:defRPr>
      </a:lvl4pPr>
      <a:lvl5pPr marL="1771650" indent="-228600" algn="l" rtl="0" eaLnBrk="0" fontAlgn="base" hangingPunct="0">
        <a:spcBef>
          <a:spcPct val="20000"/>
        </a:spcBef>
        <a:spcAft>
          <a:spcPct val="0"/>
        </a:spcAft>
        <a:buChar char="»"/>
        <a:defRPr sz="1600">
          <a:solidFill>
            <a:schemeClr val="tx1"/>
          </a:solidFill>
          <a:latin typeface="+mn-lt"/>
        </a:defRPr>
      </a:lvl5pPr>
      <a:lvl6pPr marL="2228850" indent="-228600" algn="l" rtl="0" eaLnBrk="0" fontAlgn="base" hangingPunct="0">
        <a:spcBef>
          <a:spcPct val="20000"/>
        </a:spcBef>
        <a:spcAft>
          <a:spcPct val="0"/>
        </a:spcAft>
        <a:buChar char="»"/>
        <a:defRPr sz="1600">
          <a:solidFill>
            <a:schemeClr val="tx1"/>
          </a:solidFill>
          <a:latin typeface="+mn-lt"/>
        </a:defRPr>
      </a:lvl6pPr>
      <a:lvl7pPr marL="2686050" indent="-228600" algn="l" rtl="0" eaLnBrk="0" fontAlgn="base" hangingPunct="0">
        <a:spcBef>
          <a:spcPct val="20000"/>
        </a:spcBef>
        <a:spcAft>
          <a:spcPct val="0"/>
        </a:spcAft>
        <a:buChar char="»"/>
        <a:defRPr sz="1600">
          <a:solidFill>
            <a:schemeClr val="tx1"/>
          </a:solidFill>
          <a:latin typeface="+mn-lt"/>
        </a:defRPr>
      </a:lvl7pPr>
      <a:lvl8pPr marL="3143250" indent="-228600" algn="l" rtl="0" eaLnBrk="0" fontAlgn="base" hangingPunct="0">
        <a:spcBef>
          <a:spcPct val="20000"/>
        </a:spcBef>
        <a:spcAft>
          <a:spcPct val="0"/>
        </a:spcAft>
        <a:buChar char="»"/>
        <a:defRPr sz="1600">
          <a:solidFill>
            <a:schemeClr val="tx1"/>
          </a:solidFill>
          <a:latin typeface="+mn-lt"/>
        </a:defRPr>
      </a:lvl8pPr>
      <a:lvl9pPr marL="3600450" indent="-228600" algn="l" rtl="0" eaLnBrk="0" fontAlgn="base" hangingPunct="0">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51546F-1CE7-4F93-9E84-5CE0FFC6A7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AFCC60-87FD-46EB-A3A1-8DCA5DC475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620A41-4F20-4EA6-A687-2F362EDDF0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B5DF3-8FC1-4B79-8C20-F342EE0248D1}" type="datetimeFigureOut">
              <a:rPr lang="en-US" smtClean="0"/>
              <a:t>5/7/2025</a:t>
            </a:fld>
            <a:endParaRPr lang="en-US" dirty="0"/>
          </a:p>
        </p:txBody>
      </p:sp>
      <p:sp>
        <p:nvSpPr>
          <p:cNvPr id="5" name="Footer Placeholder 4">
            <a:extLst>
              <a:ext uri="{FF2B5EF4-FFF2-40B4-BE49-F238E27FC236}">
                <a16:creationId xmlns:a16="http://schemas.microsoft.com/office/drawing/2014/main" id="{BBF31380-C32F-4289-A053-90263E8476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B93B5A0-6CA1-432C-A806-53D1BBF25F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7116A7-49CA-4821-AFAC-1D40CCF5EE5B}" type="slidenum">
              <a:rPr lang="en-US" smtClean="0"/>
              <a:t>‹#›</a:t>
            </a:fld>
            <a:endParaRPr lang="en-US" dirty="0"/>
          </a:p>
        </p:txBody>
      </p:sp>
    </p:spTree>
    <p:extLst>
      <p:ext uri="{BB962C8B-B14F-4D97-AF65-F5344CB8AC3E}">
        <p14:creationId xmlns:p14="http://schemas.microsoft.com/office/powerpoint/2010/main" val="39463273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CE9DD"/>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792900"/>
            <a:ext cx="11360800" cy="884800"/>
          </a:xfrm>
          <a:prstGeom prst="rect">
            <a:avLst/>
          </a:prstGeom>
          <a:noFill/>
          <a:ln>
            <a:noFill/>
          </a:ln>
        </p:spPr>
        <p:txBody>
          <a:bodyPr spcFirstLastPara="1" wrap="square" lIns="91425" tIns="91425" rIns="91425" bIns="91425" anchor="t" anchorCtr="0">
            <a:normAutofit/>
          </a:bodyPr>
          <a:lstStyle>
            <a:lvl1pPr lvl="0" algn="ctr">
              <a:spcBef>
                <a:spcPts val="0"/>
              </a:spcBef>
              <a:spcAft>
                <a:spcPts val="0"/>
              </a:spcAft>
              <a:buClr>
                <a:srgbClr val="1DB3CD"/>
              </a:buClr>
              <a:buSzPts val="3200"/>
              <a:buNone/>
              <a:defRPr sz="3200">
                <a:solidFill>
                  <a:srgbClr val="1DB3CD"/>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2048767"/>
            <a:ext cx="11360800" cy="4483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Georgia"/>
              <a:buChar char="●"/>
              <a:defRPr sz="1800">
                <a:solidFill>
                  <a:schemeClr val="dk2"/>
                </a:solidFill>
                <a:latin typeface="Georgia"/>
                <a:ea typeface="Georgia"/>
                <a:cs typeface="Georgia"/>
                <a:sym typeface="Georgia"/>
              </a:defRPr>
            </a:lvl1pPr>
            <a:lvl2pPr marL="914400" lvl="1" indent="-3175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2pPr>
            <a:lvl3pPr marL="1371600" lvl="2" indent="-3175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3pPr>
            <a:lvl4pPr marL="1828800" lvl="3" indent="-3175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4pPr>
            <a:lvl5pPr marL="2286000" lvl="4" indent="-3175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5pPr>
            <a:lvl6pPr marL="2743200" lvl="5" indent="-3175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6pPr>
            <a:lvl7pPr marL="3200400" lvl="6" indent="-3175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7pPr>
            <a:lvl8pPr marL="3657600" lvl="7" indent="-3175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8pPr>
            <a:lvl9pPr marL="4114800" lvl="8" indent="-3175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pic>
        <p:nvPicPr>
          <p:cNvPr id="9" name="Google Shape;9;p1"/>
          <p:cNvPicPr preferRelativeResize="0"/>
          <p:nvPr/>
        </p:nvPicPr>
        <p:blipFill rotWithShape="1">
          <a:blip r:embed="rId8">
            <a:alphaModFix/>
          </a:blip>
          <a:srcRect/>
          <a:stretch/>
        </p:blipFill>
        <p:spPr>
          <a:xfrm>
            <a:off x="0" y="-9533"/>
            <a:ext cx="12192000" cy="719673"/>
          </a:xfrm>
          <a:prstGeom prst="rect">
            <a:avLst/>
          </a:prstGeom>
          <a:noFill/>
          <a:ln>
            <a:noFill/>
          </a:ln>
        </p:spPr>
      </p:pic>
    </p:spTree>
    <p:extLst>
      <p:ext uri="{BB962C8B-B14F-4D97-AF65-F5344CB8AC3E}">
        <p14:creationId xmlns:p14="http://schemas.microsoft.com/office/powerpoint/2010/main" val="1888783941"/>
      </p:ext>
    </p:extLst>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3A8699-22AB-4FC1-85EB-696E4301BDC5}" type="datetimeFigureOut">
              <a:rPr lang="en-US" smtClean="0">
                <a:solidFill>
                  <a:prstClr val="white">
                    <a:tint val="75000"/>
                  </a:prstClr>
                </a:solidFill>
              </a:rPr>
              <a:pPr/>
              <a:t>5/7/2025</a:t>
            </a:fld>
            <a:endParaRPr lang="en-US" dirty="0">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43C983-7986-4FEB-9CEF-EC0FB2ED4AD1}"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515261684"/>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B67DF3-FECB-BFB3-E049-7610F234F8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C0B57-A345-F41A-5BD7-5FE2BFEE8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30C7B2-BA35-DE0B-804B-CB39BF94E0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D83C5A-9204-4163-AFCB-CEF2F47DFB52}" type="datetimeFigureOut">
              <a:rPr lang="en-US" smtClean="0"/>
              <a:t>5/7/2025</a:t>
            </a:fld>
            <a:endParaRPr lang="en-US"/>
          </a:p>
        </p:txBody>
      </p:sp>
      <p:sp>
        <p:nvSpPr>
          <p:cNvPr id="5" name="Footer Placeholder 4">
            <a:extLst>
              <a:ext uri="{FF2B5EF4-FFF2-40B4-BE49-F238E27FC236}">
                <a16:creationId xmlns:a16="http://schemas.microsoft.com/office/drawing/2014/main" id="{CA9AE9D0-F3E9-3AAE-5CFB-19D5F022E3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8FF945E-4872-7C1E-20CB-DF91426D1F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C3752E-0A38-467C-A9BA-A4F286328FC2}" type="slidenum">
              <a:rPr lang="en-US" smtClean="0"/>
              <a:t>‹#›</a:t>
            </a:fld>
            <a:endParaRPr lang="en-US"/>
          </a:p>
        </p:txBody>
      </p:sp>
    </p:spTree>
    <p:extLst>
      <p:ext uri="{BB962C8B-B14F-4D97-AF65-F5344CB8AC3E}">
        <p14:creationId xmlns:p14="http://schemas.microsoft.com/office/powerpoint/2010/main" val="368621159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gif"/><Relationship Id="rId4" Type="http://schemas.openxmlformats.org/officeDocument/2006/relationships/image" Target="../media/image10.gif"/></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8.jfif"/><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jpg"/><Relationship Id="rId7"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5.png"/><Relationship Id="rId4" Type="http://schemas.openxmlformats.org/officeDocument/2006/relationships/image" Target="../media/image24.jpeg"/><Relationship Id="rId9"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image" Target="../media/image29.jpeg"/><Relationship Id="rId7" Type="http://schemas.openxmlformats.org/officeDocument/2006/relationships/image" Target="../media/image33.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g"/><Relationship Id="rId4" Type="http://schemas.openxmlformats.org/officeDocument/2006/relationships/image" Target="../media/image30.jpg"/><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7.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gif"/><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8.jpg"/><Relationship Id="rId3" Type="http://schemas.openxmlformats.org/officeDocument/2006/relationships/image" Target="../media/image38.png"/><Relationship Id="rId7" Type="http://schemas.openxmlformats.org/officeDocument/2006/relationships/image" Target="../media/image42.jpeg"/><Relationship Id="rId12"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0" Type="http://schemas.openxmlformats.org/officeDocument/2006/relationships/image" Target="../media/image45.gif"/><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jpg"/></Relationships>
</file>

<file path=ppt/slides/_rels/slide11.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52.jpeg"/><Relationship Id="rId4" Type="http://schemas.openxmlformats.org/officeDocument/2006/relationships/image" Target="../media/image51.jpg"/></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3.jpeg"/><Relationship Id="rId18" Type="http://schemas.openxmlformats.org/officeDocument/2006/relationships/image" Target="../media/image64.png"/><Relationship Id="rId3" Type="http://schemas.openxmlformats.org/officeDocument/2006/relationships/image" Target="../media/image50.jpeg"/><Relationship Id="rId21" Type="http://schemas.openxmlformats.org/officeDocument/2006/relationships/image" Target="../media/image67.jpeg"/><Relationship Id="rId7" Type="http://schemas.openxmlformats.org/officeDocument/2006/relationships/image" Target="../media/image54.jpeg"/><Relationship Id="rId12" Type="http://schemas.openxmlformats.org/officeDocument/2006/relationships/image" Target="../media/image59.jpeg"/><Relationship Id="rId17" Type="http://schemas.openxmlformats.org/officeDocument/2006/relationships/image" Target="../media/image63.jpeg"/><Relationship Id="rId2" Type="http://schemas.openxmlformats.org/officeDocument/2006/relationships/notesSlide" Target="../notesSlides/notesSlide9.xml"/><Relationship Id="rId16" Type="http://schemas.openxmlformats.org/officeDocument/2006/relationships/image" Target="../media/image62.jpeg"/><Relationship Id="rId20"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58.png"/><Relationship Id="rId5" Type="http://schemas.openxmlformats.org/officeDocument/2006/relationships/image" Target="../media/image52.jpeg"/><Relationship Id="rId15" Type="http://schemas.openxmlformats.org/officeDocument/2006/relationships/image" Target="../media/image61.jpeg"/><Relationship Id="rId10" Type="http://schemas.openxmlformats.org/officeDocument/2006/relationships/image" Target="../media/image57.jpeg"/><Relationship Id="rId19" Type="http://schemas.openxmlformats.org/officeDocument/2006/relationships/image" Target="../media/image65.jpeg"/><Relationship Id="rId4" Type="http://schemas.openxmlformats.org/officeDocument/2006/relationships/image" Target="../media/image51.jpg"/><Relationship Id="rId9" Type="http://schemas.openxmlformats.org/officeDocument/2006/relationships/image" Target="../media/image56.png"/><Relationship Id="rId14" Type="http://schemas.openxmlformats.org/officeDocument/2006/relationships/image" Target="../media/image60.jpeg"/></Relationships>
</file>

<file path=ppt/slides/_rels/slide13.xml.rels><?xml version="1.0" encoding="UTF-8" standalone="yes"?>
<Relationships xmlns="http://schemas.openxmlformats.org/package/2006/relationships"><Relationship Id="rId8" Type="http://schemas.openxmlformats.org/officeDocument/2006/relationships/image" Target="../media/image71.png"/><Relationship Id="rId13" Type="http://schemas.microsoft.com/office/2007/relationships/hdphoto" Target="../media/hdphoto1.wdp"/><Relationship Id="rId3" Type="http://schemas.openxmlformats.org/officeDocument/2006/relationships/image" Target="../media/image68.png"/><Relationship Id="rId7" Type="http://schemas.openxmlformats.org/officeDocument/2006/relationships/image" Target="../media/image11.gif"/><Relationship Id="rId12" Type="http://schemas.openxmlformats.org/officeDocument/2006/relationships/image" Target="../media/image7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74.svg"/><Relationship Id="rId5" Type="http://schemas.openxmlformats.org/officeDocument/2006/relationships/image" Target="../media/image70.png"/><Relationship Id="rId10" Type="http://schemas.openxmlformats.org/officeDocument/2006/relationships/image" Target="../media/image73.png"/><Relationship Id="rId4" Type="http://schemas.openxmlformats.org/officeDocument/2006/relationships/image" Target="../media/image69.png"/><Relationship Id="rId9" Type="http://schemas.openxmlformats.org/officeDocument/2006/relationships/image" Target="../media/image72.svg"/></Relationships>
</file>

<file path=ppt/slides/_rels/slide1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1.gif"/><Relationship Id="rId4" Type="http://schemas.openxmlformats.org/officeDocument/2006/relationships/image" Target="../media/image80.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1.jpg"/><Relationship Id="rId1" Type="http://schemas.openxmlformats.org/officeDocument/2006/relationships/slideLayout" Target="../slideLayouts/slideLayout2.xml"/><Relationship Id="rId5" Type="http://schemas.openxmlformats.org/officeDocument/2006/relationships/image" Target="../media/image82.jpeg"/><Relationship Id="rId4" Type="http://schemas.openxmlformats.org/officeDocument/2006/relationships/hyperlink" Target="https://earth.app.goo.gl/XKNJB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1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88.jpeg"/><Relationship Id="rId7"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72.svg"/></Relationships>
</file>

<file path=ppt/slides/_rels/slide21.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5.png"/><Relationship Id="rId7" Type="http://schemas.openxmlformats.org/officeDocument/2006/relationships/image" Target="../media/image9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1.jpeg"/><Relationship Id="rId11" Type="http://schemas.openxmlformats.org/officeDocument/2006/relationships/image" Target="../media/image96.jpg"/><Relationship Id="rId5" Type="http://schemas.openxmlformats.org/officeDocument/2006/relationships/image" Target="../media/image90.jpe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s>
</file>

<file path=ppt/slides/_rels/slide22.xml.rels><?xml version="1.0" encoding="UTF-8" standalone="yes"?>
<Relationships xmlns="http://schemas.openxmlformats.org/package/2006/relationships"><Relationship Id="rId8" Type="http://schemas.openxmlformats.org/officeDocument/2006/relationships/image" Target="../media/image101.jpeg"/><Relationship Id="rId13" Type="http://schemas.openxmlformats.org/officeDocument/2006/relationships/image" Target="../media/image106.jpeg"/><Relationship Id="rId3" Type="http://schemas.openxmlformats.org/officeDocument/2006/relationships/image" Target="../media/image5.png"/><Relationship Id="rId7" Type="http://schemas.openxmlformats.org/officeDocument/2006/relationships/image" Target="../media/image100.jpeg"/><Relationship Id="rId12" Type="http://schemas.openxmlformats.org/officeDocument/2006/relationships/image" Target="../media/image105.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9.jpeg"/><Relationship Id="rId11" Type="http://schemas.openxmlformats.org/officeDocument/2006/relationships/image" Target="../media/image104.jpeg"/><Relationship Id="rId5" Type="http://schemas.openxmlformats.org/officeDocument/2006/relationships/image" Target="../media/image98.jpeg"/><Relationship Id="rId10" Type="http://schemas.openxmlformats.org/officeDocument/2006/relationships/image" Target="../media/image103.jpeg"/><Relationship Id="rId4" Type="http://schemas.openxmlformats.org/officeDocument/2006/relationships/image" Target="../media/image97.jpeg"/><Relationship Id="rId9" Type="http://schemas.openxmlformats.org/officeDocument/2006/relationships/image" Target="../media/image102.jpeg"/><Relationship Id="rId14" Type="http://schemas.openxmlformats.org/officeDocument/2006/relationships/image" Target="../media/image107.jpeg"/></Relationships>
</file>

<file path=ppt/slides/_rels/slide2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png"/></Relationships>
</file>

<file path=ppt/slides/_rels/slide24.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3.jpeg"/><Relationship Id="rId7" Type="http://schemas.openxmlformats.org/officeDocument/2006/relationships/image" Target="../media/image117.jpeg"/><Relationship Id="rId2" Type="http://schemas.openxmlformats.org/officeDocument/2006/relationships/image" Target="../media/image112.png"/><Relationship Id="rId1" Type="http://schemas.openxmlformats.org/officeDocument/2006/relationships/slideLayout" Target="../slideLayouts/slideLayout43.xml"/><Relationship Id="rId6" Type="http://schemas.openxmlformats.org/officeDocument/2006/relationships/image" Target="../media/image116.jpeg"/><Relationship Id="rId5" Type="http://schemas.openxmlformats.org/officeDocument/2006/relationships/image" Target="../media/image115.jpg"/><Relationship Id="rId4" Type="http://schemas.openxmlformats.org/officeDocument/2006/relationships/image" Target="../media/image114.jpg"/></Relationships>
</file>

<file path=ppt/slides/_rels/slide26.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121.jpeg"/><Relationship Id="rId1" Type="http://schemas.openxmlformats.org/officeDocument/2006/relationships/slideLayout" Target="../slideLayouts/slideLayout26.xml"/><Relationship Id="rId4" Type="http://schemas.openxmlformats.org/officeDocument/2006/relationships/image" Target="../media/image123.png"/></Relationships>
</file>

<file path=ppt/slides/_rels/slide29.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3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6.xml"/><Relationship Id="rId1" Type="http://schemas.openxmlformats.org/officeDocument/2006/relationships/slideLayout" Target="../slideLayouts/slideLayout37.xml"/><Relationship Id="rId4" Type="http://schemas.openxmlformats.org/officeDocument/2006/relationships/image" Target="../media/image130.png"/></Relationships>
</file>

<file path=ppt/slides/_rels/slide3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png"/><Relationship Id="rId1" Type="http://schemas.openxmlformats.org/officeDocument/2006/relationships/slideLayout" Target="../slideLayouts/slideLayout2.xml"/><Relationship Id="rId5" Type="http://schemas.openxmlformats.org/officeDocument/2006/relationships/image" Target="../media/image134.jpeg"/><Relationship Id="rId4" Type="http://schemas.openxmlformats.org/officeDocument/2006/relationships/image" Target="../media/image133.jpeg"/></Relationships>
</file>

<file path=ppt/slides/_rels/slide34.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png"/><Relationship Id="rId1" Type="http://schemas.openxmlformats.org/officeDocument/2006/relationships/slideLayout" Target="../slideLayouts/slideLayout2.xml"/><Relationship Id="rId4" Type="http://schemas.openxmlformats.org/officeDocument/2006/relationships/image" Target="../media/image137.jpeg"/></Relationships>
</file>

<file path=ppt/slides/_rels/slide35.xml.rels><?xml version="1.0" encoding="UTF-8" standalone="yes"?>
<Relationships xmlns="http://schemas.openxmlformats.org/package/2006/relationships"><Relationship Id="rId13" Type="http://schemas.openxmlformats.org/officeDocument/2006/relationships/image" Target="../media/image148.png"/><Relationship Id="rId18" Type="http://schemas.openxmlformats.org/officeDocument/2006/relationships/image" Target="../media/image151.png"/><Relationship Id="rId26" Type="http://schemas.openxmlformats.org/officeDocument/2006/relationships/image" Target="../media/image159.jpeg"/><Relationship Id="rId3" Type="http://schemas.openxmlformats.org/officeDocument/2006/relationships/image" Target="../media/image11.gif"/><Relationship Id="rId21" Type="http://schemas.openxmlformats.org/officeDocument/2006/relationships/image" Target="../media/image154.jpg"/><Relationship Id="rId34" Type="http://schemas.openxmlformats.org/officeDocument/2006/relationships/image" Target="../media/image166.png"/><Relationship Id="rId7" Type="http://schemas.openxmlformats.org/officeDocument/2006/relationships/image" Target="../media/image142.jpeg"/><Relationship Id="rId12" Type="http://schemas.openxmlformats.org/officeDocument/2006/relationships/image" Target="../media/image147.png"/><Relationship Id="rId17" Type="http://schemas.openxmlformats.org/officeDocument/2006/relationships/image" Target="../media/image77.jpg"/><Relationship Id="rId25" Type="http://schemas.openxmlformats.org/officeDocument/2006/relationships/image" Target="../media/image158.jpeg"/><Relationship Id="rId33" Type="http://schemas.openxmlformats.org/officeDocument/2006/relationships/image" Target="../media/image165.png"/><Relationship Id="rId2" Type="http://schemas.openxmlformats.org/officeDocument/2006/relationships/image" Target="../media/image138.jpeg"/><Relationship Id="rId16" Type="http://schemas.microsoft.com/office/2007/relationships/hdphoto" Target="../media/hdphoto2.wdp"/><Relationship Id="rId20" Type="http://schemas.openxmlformats.org/officeDocument/2006/relationships/image" Target="../media/image153.jpeg"/><Relationship Id="rId29" Type="http://schemas.openxmlformats.org/officeDocument/2006/relationships/image" Target="../media/image161.png"/><Relationship Id="rId1" Type="http://schemas.openxmlformats.org/officeDocument/2006/relationships/slideLayout" Target="../slideLayouts/slideLayout13.xml"/><Relationship Id="rId6" Type="http://schemas.openxmlformats.org/officeDocument/2006/relationships/image" Target="../media/image141.jpeg"/><Relationship Id="rId11" Type="http://schemas.openxmlformats.org/officeDocument/2006/relationships/image" Target="../media/image146.gif"/><Relationship Id="rId24" Type="http://schemas.openxmlformats.org/officeDocument/2006/relationships/image" Target="../media/image157.png"/><Relationship Id="rId32" Type="http://schemas.openxmlformats.org/officeDocument/2006/relationships/image" Target="../media/image164.png"/><Relationship Id="rId5" Type="http://schemas.openxmlformats.org/officeDocument/2006/relationships/image" Target="../media/image140.jpg"/><Relationship Id="rId15" Type="http://schemas.openxmlformats.org/officeDocument/2006/relationships/image" Target="../media/image150.png"/><Relationship Id="rId23" Type="http://schemas.openxmlformats.org/officeDocument/2006/relationships/image" Target="../media/image156.jpeg"/><Relationship Id="rId28" Type="http://schemas.openxmlformats.org/officeDocument/2006/relationships/image" Target="../media/image160.png"/><Relationship Id="rId10" Type="http://schemas.openxmlformats.org/officeDocument/2006/relationships/image" Target="../media/image145.gif"/><Relationship Id="rId19" Type="http://schemas.openxmlformats.org/officeDocument/2006/relationships/image" Target="../media/image152.gif"/><Relationship Id="rId31" Type="http://schemas.openxmlformats.org/officeDocument/2006/relationships/image" Target="../media/image163.png"/><Relationship Id="rId4" Type="http://schemas.openxmlformats.org/officeDocument/2006/relationships/image" Target="../media/image139.png"/><Relationship Id="rId9" Type="http://schemas.openxmlformats.org/officeDocument/2006/relationships/image" Target="../media/image144.gif"/><Relationship Id="rId14" Type="http://schemas.openxmlformats.org/officeDocument/2006/relationships/image" Target="../media/image149.jpg"/><Relationship Id="rId22" Type="http://schemas.openxmlformats.org/officeDocument/2006/relationships/image" Target="../media/image155.jpg"/><Relationship Id="rId27" Type="http://schemas.openxmlformats.org/officeDocument/2006/relationships/image" Target="../media/image115.jpg"/><Relationship Id="rId30" Type="http://schemas.openxmlformats.org/officeDocument/2006/relationships/image" Target="../media/image162.png"/><Relationship Id="rId35" Type="http://schemas.openxmlformats.org/officeDocument/2006/relationships/image" Target="../media/image167.png"/><Relationship Id="rId8" Type="http://schemas.openxmlformats.org/officeDocument/2006/relationships/image" Target="../media/image143.tif"/></Relationships>
</file>

<file path=ppt/slides/_rels/slide36.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8.xml"/><Relationship Id="rId1" Type="http://schemas.openxmlformats.org/officeDocument/2006/relationships/slideLayout" Target="../slideLayouts/slideLayout25.xml"/><Relationship Id="rId5" Type="http://schemas.openxmlformats.org/officeDocument/2006/relationships/image" Target="../media/image170.png"/><Relationship Id="rId4" Type="http://schemas.openxmlformats.org/officeDocument/2006/relationships/image" Target="../media/image123.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1.jpg"/><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2.emf"/></Relationships>
</file>

<file path=ppt/slides/_rels/slide40.xml.rels><?xml version="1.0" encoding="UTF-8" standalone="yes"?>
<Relationships xmlns="http://schemas.openxmlformats.org/package/2006/relationships"><Relationship Id="rId8" Type="http://schemas.openxmlformats.org/officeDocument/2006/relationships/image" Target="../media/image11.gif"/><Relationship Id="rId13" Type="http://schemas.openxmlformats.org/officeDocument/2006/relationships/image" Target="../media/image5.png"/><Relationship Id="rId3" Type="http://schemas.openxmlformats.org/officeDocument/2006/relationships/image" Target="../media/image174.png"/><Relationship Id="rId7" Type="http://schemas.openxmlformats.org/officeDocument/2006/relationships/image" Target="../media/image139.png"/><Relationship Id="rId12" Type="http://schemas.openxmlformats.org/officeDocument/2006/relationships/image" Target="../media/image180.png"/><Relationship Id="rId2" Type="http://schemas.openxmlformats.org/officeDocument/2006/relationships/image" Target="../media/image173.png"/><Relationship Id="rId16" Type="http://schemas.openxmlformats.org/officeDocument/2006/relationships/image" Target="../media/image183.png"/><Relationship Id="rId1" Type="http://schemas.openxmlformats.org/officeDocument/2006/relationships/slideLayout" Target="../slideLayouts/slideLayout13.xml"/><Relationship Id="rId6" Type="http://schemas.openxmlformats.org/officeDocument/2006/relationships/image" Target="../media/image176.png"/><Relationship Id="rId11" Type="http://schemas.openxmlformats.org/officeDocument/2006/relationships/image" Target="../media/image179.jpeg"/><Relationship Id="rId5" Type="http://schemas.openxmlformats.org/officeDocument/2006/relationships/image" Target="../media/image38.png"/><Relationship Id="rId15" Type="http://schemas.openxmlformats.org/officeDocument/2006/relationships/image" Target="../media/image182.png"/><Relationship Id="rId10" Type="http://schemas.openxmlformats.org/officeDocument/2006/relationships/image" Target="../media/image178.jpeg"/><Relationship Id="rId4" Type="http://schemas.openxmlformats.org/officeDocument/2006/relationships/image" Target="../media/image175.png"/><Relationship Id="rId9" Type="http://schemas.openxmlformats.org/officeDocument/2006/relationships/image" Target="../media/image177.gif"/><Relationship Id="rId14" Type="http://schemas.openxmlformats.org/officeDocument/2006/relationships/image" Target="../media/image181.png"/></Relationships>
</file>

<file path=ppt/slides/_rels/slide41.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13.xml"/><Relationship Id="rId4" Type="http://schemas.openxmlformats.org/officeDocument/2006/relationships/image" Target="../media/image186.svg"/></Relationships>
</file>

<file path=ppt/slides/_rels/slide42.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B29008-9B11-5197-4A9F-48E48F0D6E80}"/>
              </a:ext>
            </a:extLst>
          </p:cNvPr>
          <p:cNvSpPr/>
          <p:nvPr/>
        </p:nvSpPr>
        <p:spPr>
          <a:xfrm>
            <a:off x="-142875" y="-1"/>
            <a:ext cx="5229225" cy="6858001"/>
          </a:xfrm>
          <a:prstGeom prst="rect">
            <a:avLst/>
          </a:prstGeom>
          <a:solidFill>
            <a:srgbClr val="C9DC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a:xfrm>
            <a:off x="0" y="-1"/>
            <a:ext cx="4845331" cy="6652669"/>
            <a:chOff x="-25966" y="142183"/>
            <a:chExt cx="3994117" cy="5538237"/>
          </a:xfrm>
        </p:grpSpPr>
        <p:grpSp>
          <p:nvGrpSpPr>
            <p:cNvPr id="8" name="Group 7"/>
            <p:cNvGrpSpPr/>
            <p:nvPr/>
          </p:nvGrpSpPr>
          <p:grpSpPr>
            <a:xfrm>
              <a:off x="-25966" y="142183"/>
              <a:ext cx="3994117" cy="5473613"/>
              <a:chOff x="-25966" y="142183"/>
              <a:chExt cx="3994117" cy="5473613"/>
            </a:xfrm>
          </p:grpSpPr>
          <p:grpSp>
            <p:nvGrpSpPr>
              <p:cNvPr id="3" name="Group 2"/>
              <p:cNvGrpSpPr/>
              <p:nvPr/>
            </p:nvGrpSpPr>
            <p:grpSpPr>
              <a:xfrm>
                <a:off x="-25966" y="142183"/>
                <a:ext cx="3939531" cy="5395975"/>
                <a:chOff x="-25966" y="142183"/>
                <a:chExt cx="3939531" cy="5395975"/>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23" t="2893" b="19245"/>
                <a:stretch/>
              </p:blipFill>
              <p:spPr>
                <a:xfrm>
                  <a:off x="103516" y="198408"/>
                  <a:ext cx="3810049" cy="5339750"/>
                </a:xfrm>
                <a:prstGeom prst="rect">
                  <a:avLst/>
                </a:prstGeom>
              </p:spPr>
            </p:pic>
            <p:sp>
              <p:nvSpPr>
                <p:cNvPr id="2" name="Freeform 1"/>
                <p:cNvSpPr/>
                <p:nvPr/>
              </p:nvSpPr>
              <p:spPr>
                <a:xfrm>
                  <a:off x="-25966" y="142183"/>
                  <a:ext cx="1380226" cy="2855344"/>
                </a:xfrm>
                <a:custGeom>
                  <a:avLst/>
                  <a:gdLst>
                    <a:gd name="connsiteX0" fmla="*/ 1207698 w 1544128"/>
                    <a:gd name="connsiteY0" fmla="*/ 2734574 h 2855344"/>
                    <a:gd name="connsiteX1" fmla="*/ 250166 w 1544128"/>
                    <a:gd name="connsiteY1" fmla="*/ 2794959 h 2855344"/>
                    <a:gd name="connsiteX2" fmla="*/ 0 w 1544128"/>
                    <a:gd name="connsiteY2" fmla="*/ 2855344 h 2855344"/>
                    <a:gd name="connsiteX3" fmla="*/ 8626 w 1544128"/>
                    <a:gd name="connsiteY3" fmla="*/ 0 h 2855344"/>
                    <a:gd name="connsiteX4" fmla="*/ 1544128 w 1544128"/>
                    <a:gd name="connsiteY4" fmla="*/ 8627 h 2855344"/>
                    <a:gd name="connsiteX5" fmla="*/ 1380226 w 1544128"/>
                    <a:gd name="connsiteY5" fmla="*/ 362310 h 2855344"/>
                    <a:gd name="connsiteX6" fmla="*/ 1173192 w 1544128"/>
                    <a:gd name="connsiteY6" fmla="*/ 483079 h 2855344"/>
                    <a:gd name="connsiteX7" fmla="*/ 1009290 w 1544128"/>
                    <a:gd name="connsiteY7" fmla="*/ 785004 h 2855344"/>
                    <a:gd name="connsiteX8" fmla="*/ 974784 w 1544128"/>
                    <a:gd name="connsiteY8" fmla="*/ 1026544 h 2855344"/>
                    <a:gd name="connsiteX9" fmla="*/ 879894 w 1544128"/>
                    <a:gd name="connsiteY9" fmla="*/ 1466491 h 2855344"/>
                    <a:gd name="connsiteX10" fmla="*/ 957532 w 1544128"/>
                    <a:gd name="connsiteY10" fmla="*/ 1984076 h 2855344"/>
                    <a:gd name="connsiteX11" fmla="*/ 1043796 w 1544128"/>
                    <a:gd name="connsiteY11" fmla="*/ 2346385 h 2855344"/>
                    <a:gd name="connsiteX12" fmla="*/ 1380226 w 1544128"/>
                    <a:gd name="connsiteY12" fmla="*/ 2415396 h 2855344"/>
                    <a:gd name="connsiteX13" fmla="*/ 1328468 w 1544128"/>
                    <a:gd name="connsiteY13" fmla="*/ 2674189 h 2855344"/>
                    <a:gd name="connsiteX14" fmla="*/ 1190445 w 1544128"/>
                    <a:gd name="connsiteY14" fmla="*/ 2803585 h 2855344"/>
                    <a:gd name="connsiteX15" fmla="*/ 1147313 w 1544128"/>
                    <a:gd name="connsiteY15" fmla="*/ 2751827 h 2855344"/>
                    <a:gd name="connsiteX16" fmla="*/ 1104181 w 1544128"/>
                    <a:gd name="connsiteY16" fmla="*/ 2743200 h 2855344"/>
                    <a:gd name="connsiteX17" fmla="*/ 1052422 w 1544128"/>
                    <a:gd name="connsiteY17" fmla="*/ 2760453 h 2855344"/>
                    <a:gd name="connsiteX0" fmla="*/ 1207698 w 1544128"/>
                    <a:gd name="connsiteY0" fmla="*/ 2734574 h 2855344"/>
                    <a:gd name="connsiteX1" fmla="*/ 250166 w 1544128"/>
                    <a:gd name="connsiteY1" fmla="*/ 2794959 h 2855344"/>
                    <a:gd name="connsiteX2" fmla="*/ 0 w 1544128"/>
                    <a:gd name="connsiteY2" fmla="*/ 2855344 h 2855344"/>
                    <a:gd name="connsiteX3" fmla="*/ 8626 w 1544128"/>
                    <a:gd name="connsiteY3" fmla="*/ 0 h 2855344"/>
                    <a:gd name="connsiteX4" fmla="*/ 1544128 w 1544128"/>
                    <a:gd name="connsiteY4" fmla="*/ 8627 h 2855344"/>
                    <a:gd name="connsiteX5" fmla="*/ 1278154 w 1544128"/>
                    <a:gd name="connsiteY5" fmla="*/ 172004 h 2855344"/>
                    <a:gd name="connsiteX6" fmla="*/ 1173192 w 1544128"/>
                    <a:gd name="connsiteY6" fmla="*/ 483079 h 2855344"/>
                    <a:gd name="connsiteX7" fmla="*/ 1009290 w 1544128"/>
                    <a:gd name="connsiteY7" fmla="*/ 785004 h 2855344"/>
                    <a:gd name="connsiteX8" fmla="*/ 974784 w 1544128"/>
                    <a:gd name="connsiteY8" fmla="*/ 1026544 h 2855344"/>
                    <a:gd name="connsiteX9" fmla="*/ 879894 w 1544128"/>
                    <a:gd name="connsiteY9" fmla="*/ 1466491 h 2855344"/>
                    <a:gd name="connsiteX10" fmla="*/ 957532 w 1544128"/>
                    <a:gd name="connsiteY10" fmla="*/ 1984076 h 2855344"/>
                    <a:gd name="connsiteX11" fmla="*/ 1043796 w 1544128"/>
                    <a:gd name="connsiteY11" fmla="*/ 2346385 h 2855344"/>
                    <a:gd name="connsiteX12" fmla="*/ 1380226 w 1544128"/>
                    <a:gd name="connsiteY12" fmla="*/ 2415396 h 2855344"/>
                    <a:gd name="connsiteX13" fmla="*/ 1328468 w 1544128"/>
                    <a:gd name="connsiteY13" fmla="*/ 2674189 h 2855344"/>
                    <a:gd name="connsiteX14" fmla="*/ 1190445 w 1544128"/>
                    <a:gd name="connsiteY14" fmla="*/ 2803585 h 2855344"/>
                    <a:gd name="connsiteX15" fmla="*/ 1147313 w 1544128"/>
                    <a:gd name="connsiteY15" fmla="*/ 2751827 h 2855344"/>
                    <a:gd name="connsiteX16" fmla="*/ 1104181 w 1544128"/>
                    <a:gd name="connsiteY16" fmla="*/ 2743200 h 2855344"/>
                    <a:gd name="connsiteX17" fmla="*/ 1052422 w 1544128"/>
                    <a:gd name="connsiteY17" fmla="*/ 2760453 h 2855344"/>
                    <a:gd name="connsiteX0" fmla="*/ 1207698 w 1380226"/>
                    <a:gd name="connsiteY0" fmla="*/ 2734574 h 2855344"/>
                    <a:gd name="connsiteX1" fmla="*/ 250166 w 1380226"/>
                    <a:gd name="connsiteY1" fmla="*/ 2794959 h 2855344"/>
                    <a:gd name="connsiteX2" fmla="*/ 0 w 1380226"/>
                    <a:gd name="connsiteY2" fmla="*/ 2855344 h 2855344"/>
                    <a:gd name="connsiteX3" fmla="*/ 8626 w 1380226"/>
                    <a:gd name="connsiteY3" fmla="*/ 0 h 2855344"/>
                    <a:gd name="connsiteX4" fmla="*/ 1316429 w 1380226"/>
                    <a:gd name="connsiteY4" fmla="*/ 8627 h 2855344"/>
                    <a:gd name="connsiteX5" fmla="*/ 1278154 w 1380226"/>
                    <a:gd name="connsiteY5" fmla="*/ 172004 h 2855344"/>
                    <a:gd name="connsiteX6" fmla="*/ 1173192 w 1380226"/>
                    <a:gd name="connsiteY6" fmla="*/ 483079 h 2855344"/>
                    <a:gd name="connsiteX7" fmla="*/ 1009290 w 1380226"/>
                    <a:gd name="connsiteY7" fmla="*/ 785004 h 2855344"/>
                    <a:gd name="connsiteX8" fmla="*/ 974784 w 1380226"/>
                    <a:gd name="connsiteY8" fmla="*/ 1026544 h 2855344"/>
                    <a:gd name="connsiteX9" fmla="*/ 879894 w 1380226"/>
                    <a:gd name="connsiteY9" fmla="*/ 1466491 h 2855344"/>
                    <a:gd name="connsiteX10" fmla="*/ 957532 w 1380226"/>
                    <a:gd name="connsiteY10" fmla="*/ 1984076 h 2855344"/>
                    <a:gd name="connsiteX11" fmla="*/ 1043796 w 1380226"/>
                    <a:gd name="connsiteY11" fmla="*/ 2346385 h 2855344"/>
                    <a:gd name="connsiteX12" fmla="*/ 1380226 w 1380226"/>
                    <a:gd name="connsiteY12" fmla="*/ 2415396 h 2855344"/>
                    <a:gd name="connsiteX13" fmla="*/ 1328468 w 1380226"/>
                    <a:gd name="connsiteY13" fmla="*/ 2674189 h 2855344"/>
                    <a:gd name="connsiteX14" fmla="*/ 1190445 w 1380226"/>
                    <a:gd name="connsiteY14" fmla="*/ 2803585 h 2855344"/>
                    <a:gd name="connsiteX15" fmla="*/ 1147313 w 1380226"/>
                    <a:gd name="connsiteY15" fmla="*/ 2751827 h 2855344"/>
                    <a:gd name="connsiteX16" fmla="*/ 1104181 w 1380226"/>
                    <a:gd name="connsiteY16" fmla="*/ 2743200 h 2855344"/>
                    <a:gd name="connsiteX17" fmla="*/ 1052422 w 1380226"/>
                    <a:gd name="connsiteY17" fmla="*/ 2760453 h 2855344"/>
                    <a:gd name="connsiteX0" fmla="*/ 1207698 w 1380226"/>
                    <a:gd name="connsiteY0" fmla="*/ 2734574 h 2855344"/>
                    <a:gd name="connsiteX1" fmla="*/ 250166 w 1380226"/>
                    <a:gd name="connsiteY1" fmla="*/ 2794959 h 2855344"/>
                    <a:gd name="connsiteX2" fmla="*/ 0 w 1380226"/>
                    <a:gd name="connsiteY2" fmla="*/ 2855344 h 2855344"/>
                    <a:gd name="connsiteX3" fmla="*/ 8626 w 1380226"/>
                    <a:gd name="connsiteY3" fmla="*/ 0 h 2855344"/>
                    <a:gd name="connsiteX4" fmla="*/ 1316429 w 1380226"/>
                    <a:gd name="connsiteY4" fmla="*/ 8627 h 2855344"/>
                    <a:gd name="connsiteX5" fmla="*/ 1207489 w 1380226"/>
                    <a:gd name="connsiteY5" fmla="*/ 172004 h 2855344"/>
                    <a:gd name="connsiteX6" fmla="*/ 1173192 w 1380226"/>
                    <a:gd name="connsiteY6" fmla="*/ 483079 h 2855344"/>
                    <a:gd name="connsiteX7" fmla="*/ 1009290 w 1380226"/>
                    <a:gd name="connsiteY7" fmla="*/ 785004 h 2855344"/>
                    <a:gd name="connsiteX8" fmla="*/ 974784 w 1380226"/>
                    <a:gd name="connsiteY8" fmla="*/ 1026544 h 2855344"/>
                    <a:gd name="connsiteX9" fmla="*/ 879894 w 1380226"/>
                    <a:gd name="connsiteY9" fmla="*/ 1466491 h 2855344"/>
                    <a:gd name="connsiteX10" fmla="*/ 957532 w 1380226"/>
                    <a:gd name="connsiteY10" fmla="*/ 1984076 h 2855344"/>
                    <a:gd name="connsiteX11" fmla="*/ 1043796 w 1380226"/>
                    <a:gd name="connsiteY11" fmla="*/ 2346385 h 2855344"/>
                    <a:gd name="connsiteX12" fmla="*/ 1380226 w 1380226"/>
                    <a:gd name="connsiteY12" fmla="*/ 2415396 h 2855344"/>
                    <a:gd name="connsiteX13" fmla="*/ 1328468 w 1380226"/>
                    <a:gd name="connsiteY13" fmla="*/ 2674189 h 2855344"/>
                    <a:gd name="connsiteX14" fmla="*/ 1190445 w 1380226"/>
                    <a:gd name="connsiteY14" fmla="*/ 2803585 h 2855344"/>
                    <a:gd name="connsiteX15" fmla="*/ 1147313 w 1380226"/>
                    <a:gd name="connsiteY15" fmla="*/ 2751827 h 2855344"/>
                    <a:gd name="connsiteX16" fmla="*/ 1104181 w 1380226"/>
                    <a:gd name="connsiteY16" fmla="*/ 2743200 h 2855344"/>
                    <a:gd name="connsiteX17" fmla="*/ 1052422 w 1380226"/>
                    <a:gd name="connsiteY17" fmla="*/ 2760453 h 2855344"/>
                    <a:gd name="connsiteX0" fmla="*/ 1207698 w 1380226"/>
                    <a:gd name="connsiteY0" fmla="*/ 2734574 h 2855344"/>
                    <a:gd name="connsiteX1" fmla="*/ 250166 w 1380226"/>
                    <a:gd name="connsiteY1" fmla="*/ 2794959 h 2855344"/>
                    <a:gd name="connsiteX2" fmla="*/ 0 w 1380226"/>
                    <a:gd name="connsiteY2" fmla="*/ 2855344 h 2855344"/>
                    <a:gd name="connsiteX3" fmla="*/ 8626 w 1380226"/>
                    <a:gd name="connsiteY3" fmla="*/ 0 h 2855344"/>
                    <a:gd name="connsiteX4" fmla="*/ 1214357 w 1380226"/>
                    <a:gd name="connsiteY4" fmla="*/ 8627 h 2855344"/>
                    <a:gd name="connsiteX5" fmla="*/ 1207489 w 1380226"/>
                    <a:gd name="connsiteY5" fmla="*/ 172004 h 2855344"/>
                    <a:gd name="connsiteX6" fmla="*/ 1173192 w 1380226"/>
                    <a:gd name="connsiteY6" fmla="*/ 483079 h 2855344"/>
                    <a:gd name="connsiteX7" fmla="*/ 1009290 w 1380226"/>
                    <a:gd name="connsiteY7" fmla="*/ 785004 h 2855344"/>
                    <a:gd name="connsiteX8" fmla="*/ 974784 w 1380226"/>
                    <a:gd name="connsiteY8" fmla="*/ 1026544 h 2855344"/>
                    <a:gd name="connsiteX9" fmla="*/ 879894 w 1380226"/>
                    <a:gd name="connsiteY9" fmla="*/ 1466491 h 2855344"/>
                    <a:gd name="connsiteX10" fmla="*/ 957532 w 1380226"/>
                    <a:gd name="connsiteY10" fmla="*/ 1984076 h 2855344"/>
                    <a:gd name="connsiteX11" fmla="*/ 1043796 w 1380226"/>
                    <a:gd name="connsiteY11" fmla="*/ 2346385 h 2855344"/>
                    <a:gd name="connsiteX12" fmla="*/ 1380226 w 1380226"/>
                    <a:gd name="connsiteY12" fmla="*/ 2415396 h 2855344"/>
                    <a:gd name="connsiteX13" fmla="*/ 1328468 w 1380226"/>
                    <a:gd name="connsiteY13" fmla="*/ 2674189 h 2855344"/>
                    <a:gd name="connsiteX14" fmla="*/ 1190445 w 1380226"/>
                    <a:gd name="connsiteY14" fmla="*/ 2803585 h 2855344"/>
                    <a:gd name="connsiteX15" fmla="*/ 1147313 w 1380226"/>
                    <a:gd name="connsiteY15" fmla="*/ 2751827 h 2855344"/>
                    <a:gd name="connsiteX16" fmla="*/ 1104181 w 1380226"/>
                    <a:gd name="connsiteY16" fmla="*/ 2743200 h 2855344"/>
                    <a:gd name="connsiteX17" fmla="*/ 1052422 w 1380226"/>
                    <a:gd name="connsiteY17" fmla="*/ 2760453 h 285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0226" h="2855344">
                      <a:moveTo>
                        <a:pt x="1207698" y="2734574"/>
                      </a:moveTo>
                      <a:lnTo>
                        <a:pt x="250166" y="2794959"/>
                      </a:lnTo>
                      <a:lnTo>
                        <a:pt x="0" y="2855344"/>
                      </a:lnTo>
                      <a:cubicBezTo>
                        <a:pt x="2875" y="1903563"/>
                        <a:pt x="5751" y="951781"/>
                        <a:pt x="8626" y="0"/>
                      </a:cubicBezTo>
                      <a:lnTo>
                        <a:pt x="1214357" y="8627"/>
                      </a:lnTo>
                      <a:lnTo>
                        <a:pt x="1207489" y="172004"/>
                      </a:lnTo>
                      <a:lnTo>
                        <a:pt x="1173192" y="483079"/>
                      </a:lnTo>
                      <a:lnTo>
                        <a:pt x="1009290" y="785004"/>
                      </a:lnTo>
                      <a:lnTo>
                        <a:pt x="974784" y="1026544"/>
                      </a:lnTo>
                      <a:lnTo>
                        <a:pt x="879894" y="1466491"/>
                      </a:lnTo>
                      <a:lnTo>
                        <a:pt x="957532" y="1984076"/>
                      </a:lnTo>
                      <a:lnTo>
                        <a:pt x="1043796" y="2346385"/>
                      </a:lnTo>
                      <a:lnTo>
                        <a:pt x="1380226" y="2415396"/>
                      </a:lnTo>
                      <a:lnTo>
                        <a:pt x="1328468" y="2674189"/>
                      </a:lnTo>
                      <a:lnTo>
                        <a:pt x="1190445" y="2803585"/>
                      </a:lnTo>
                      <a:lnTo>
                        <a:pt x="1147313" y="2751827"/>
                      </a:lnTo>
                      <a:lnTo>
                        <a:pt x="1104181" y="2743200"/>
                      </a:lnTo>
                      <a:lnTo>
                        <a:pt x="1052422" y="2760453"/>
                      </a:lnTo>
                    </a:path>
                  </a:pathLst>
                </a:custGeom>
                <a:solidFill>
                  <a:srgbClr val="CBD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 name="Freeform 6"/>
              <p:cNvSpPr/>
              <p:nvPr/>
            </p:nvSpPr>
            <p:spPr>
              <a:xfrm>
                <a:off x="3053751" y="3830128"/>
                <a:ext cx="914400" cy="1785668"/>
              </a:xfrm>
              <a:custGeom>
                <a:avLst/>
                <a:gdLst>
                  <a:gd name="connsiteX0" fmla="*/ 862641 w 914400"/>
                  <a:gd name="connsiteY0" fmla="*/ 0 h 1785668"/>
                  <a:gd name="connsiteX1" fmla="*/ 491706 w 914400"/>
                  <a:gd name="connsiteY1" fmla="*/ 232914 h 1785668"/>
                  <a:gd name="connsiteX2" fmla="*/ 293298 w 914400"/>
                  <a:gd name="connsiteY2" fmla="*/ 948906 h 1785668"/>
                  <a:gd name="connsiteX3" fmla="*/ 0 w 914400"/>
                  <a:gd name="connsiteY3" fmla="*/ 1785668 h 1785668"/>
                  <a:gd name="connsiteX4" fmla="*/ 914400 w 914400"/>
                  <a:gd name="connsiteY4" fmla="*/ 1777042 h 1785668"/>
                  <a:gd name="connsiteX5" fmla="*/ 862641 w 914400"/>
                  <a:gd name="connsiteY5" fmla="*/ 0 h 1785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1785668">
                    <a:moveTo>
                      <a:pt x="862641" y="0"/>
                    </a:moveTo>
                    <a:lnTo>
                      <a:pt x="491706" y="232914"/>
                    </a:lnTo>
                    <a:lnTo>
                      <a:pt x="293298" y="948906"/>
                    </a:lnTo>
                    <a:lnTo>
                      <a:pt x="0" y="1785668"/>
                    </a:lnTo>
                    <a:lnTo>
                      <a:pt x="914400" y="1777042"/>
                    </a:lnTo>
                    <a:lnTo>
                      <a:pt x="862641" y="0"/>
                    </a:lnTo>
                    <a:close/>
                  </a:path>
                </a:pathLst>
              </a:custGeom>
              <a:solidFill>
                <a:srgbClr val="CBD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0" name="Rectangle 29"/>
            <p:cNvSpPr/>
            <p:nvPr/>
          </p:nvSpPr>
          <p:spPr>
            <a:xfrm>
              <a:off x="2318812" y="2567740"/>
              <a:ext cx="1472401" cy="43557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Chincoteague NWR &amp;</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Wallops Island NWR</a:t>
              </a:r>
            </a:p>
          </p:txBody>
        </p:sp>
        <p:sp>
          <p:nvSpPr>
            <p:cNvPr id="31" name="Rectangle 30"/>
            <p:cNvSpPr/>
            <p:nvPr/>
          </p:nvSpPr>
          <p:spPr>
            <a:xfrm>
              <a:off x="1086392" y="5244848"/>
              <a:ext cx="2178396" cy="43557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Eastern Shore of Virginia NWR &amp; </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Fisherman Island NWR</a:t>
              </a:r>
            </a:p>
          </p:txBody>
        </p:sp>
      </p:grpSp>
      <p:grpSp>
        <p:nvGrpSpPr>
          <p:cNvPr id="17" name="Group 16"/>
          <p:cNvGrpSpPr/>
          <p:nvPr/>
        </p:nvGrpSpPr>
        <p:grpSpPr>
          <a:xfrm>
            <a:off x="66417" y="149143"/>
            <a:ext cx="1241337" cy="776946"/>
            <a:chOff x="-38103" y="350940"/>
            <a:chExt cx="1241337" cy="776946"/>
          </a:xfrm>
        </p:grpSpPr>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11" y="487806"/>
              <a:ext cx="1188723" cy="640080"/>
            </a:xfrm>
            <a:prstGeom prst="rect">
              <a:avLst/>
            </a:prstGeom>
          </p:spPr>
        </p:pic>
        <p:sp>
          <p:nvSpPr>
            <p:cNvPr id="38" name="Rectangle 37"/>
            <p:cNvSpPr/>
            <p:nvPr/>
          </p:nvSpPr>
          <p:spPr>
            <a:xfrm>
              <a:off x="-38103" y="350940"/>
              <a:ext cx="75642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16FB1"/>
                  </a:solidFill>
                  <a:effectLst/>
                  <a:uLnTx/>
                  <a:uFillTx/>
                  <a:latin typeface="Calibri" panose="020F0502020204030204"/>
                  <a:ea typeface="+mn-ea"/>
                  <a:cs typeface="+mn-cs"/>
                </a:rPr>
                <a:t>Virginia</a:t>
              </a:r>
            </a:p>
          </p:txBody>
        </p:sp>
      </p:grpSp>
      <p:sp>
        <p:nvSpPr>
          <p:cNvPr id="21" name="Oval 20"/>
          <p:cNvSpPr/>
          <p:nvPr/>
        </p:nvSpPr>
        <p:spPr>
          <a:xfrm>
            <a:off x="1165134" y="329209"/>
            <a:ext cx="163250" cy="423266"/>
          </a:xfrm>
          <a:prstGeom prst="ellipse">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3D45795-6386-257A-7321-4CADC83891B6}"/>
              </a:ext>
            </a:extLst>
          </p:cNvPr>
          <p:cNvSpPr txBox="1"/>
          <p:nvPr/>
        </p:nvSpPr>
        <p:spPr>
          <a:xfrm>
            <a:off x="4707572" y="662314"/>
            <a:ext cx="7433928" cy="4001095"/>
          </a:xfrm>
          <a:prstGeom prst="rect">
            <a:avLst/>
          </a:prstGeom>
          <a:noFill/>
        </p:spPr>
        <p:txBody>
          <a:bodyPr wrap="square" rtlCol="0">
            <a:spAutoFit/>
          </a:bodyPr>
          <a:lstStyle/>
          <a:p>
            <a:pPr algn="ctr"/>
            <a:r>
              <a:rPr lang="en-US" sz="4000" b="1" dirty="0">
                <a:solidFill>
                  <a:prstClr val="black"/>
                </a:solidFill>
                <a:latin typeface="Lucida Sans Unicode" panose="020B0602030504020204" pitchFamily="34" charset="0"/>
                <a:cs typeface="Lucida Sans Unicode" panose="020B0602030504020204" pitchFamily="34" charset="0"/>
              </a:rPr>
              <a:t>Welcome to</a:t>
            </a:r>
            <a:br>
              <a:rPr lang="en-US" sz="4000" b="1" dirty="0">
                <a:solidFill>
                  <a:prstClr val="black"/>
                </a:solidFill>
                <a:latin typeface="Lucida Sans Unicode" panose="020B0602030504020204" pitchFamily="34" charset="0"/>
                <a:cs typeface="Lucida Sans Unicode" panose="020B0602030504020204" pitchFamily="34" charset="0"/>
              </a:rPr>
            </a:br>
            <a:r>
              <a:rPr lang="en-US" sz="2000" b="1" dirty="0">
                <a:solidFill>
                  <a:prstClr val="black"/>
                </a:solidFill>
                <a:latin typeface="Lucida Sans Unicode" panose="020B0602030504020204" pitchFamily="34" charset="0"/>
                <a:cs typeface="Lucida Sans Unicode" panose="020B0602030504020204" pitchFamily="34" charset="0"/>
              </a:rPr>
              <a:t> </a:t>
            </a:r>
          </a:p>
          <a:p>
            <a:pPr algn="ctr"/>
            <a:r>
              <a:rPr lang="en-US" sz="4000" b="1" dirty="0">
                <a:solidFill>
                  <a:prstClr val="black"/>
                </a:solidFill>
                <a:latin typeface="Lucida Calligraphy" panose="03010101010101010101" pitchFamily="66" charset="0"/>
                <a:cs typeface="72 Black" panose="020B0A04030603020204" pitchFamily="34" charset="0"/>
              </a:rPr>
              <a:t>Chincoteague </a:t>
            </a:r>
          </a:p>
          <a:p>
            <a:pPr algn="ctr"/>
            <a:r>
              <a:rPr lang="en-US" sz="4000" b="1" dirty="0">
                <a:solidFill>
                  <a:prstClr val="black"/>
                </a:solidFill>
                <a:latin typeface="Lucida Calligraphy" panose="03010101010101010101" pitchFamily="66" charset="0"/>
                <a:cs typeface="72 Black" panose="020B0A04030603020204" pitchFamily="34" charset="0"/>
              </a:rPr>
              <a:t>National Wildlife Refuge Complex!</a:t>
            </a:r>
            <a:br>
              <a:rPr lang="en-US" dirty="0"/>
            </a:br>
            <a:br>
              <a:rPr lang="en-US" dirty="0"/>
            </a:br>
            <a:r>
              <a:rPr lang="en-US" sz="2800" dirty="0">
                <a:solidFill>
                  <a:prstClr val="black"/>
                </a:solidFill>
                <a:cs typeface="72 Black" panose="020B0A04030603020204" pitchFamily="34" charset="0"/>
              </a:rPr>
              <a:t>Region III Area Committee Meeting</a:t>
            </a:r>
          </a:p>
          <a:p>
            <a:pPr algn="ctr"/>
            <a:r>
              <a:rPr lang="en-US" sz="2800" dirty="0">
                <a:solidFill>
                  <a:prstClr val="black"/>
                </a:solidFill>
                <a:cs typeface="72 Black" panose="020B0A04030603020204" pitchFamily="34" charset="0"/>
              </a:rPr>
              <a:t>May 7, 2025</a:t>
            </a:r>
          </a:p>
        </p:txBody>
      </p:sp>
      <p:grpSp>
        <p:nvGrpSpPr>
          <p:cNvPr id="18" name="Group 17">
            <a:extLst>
              <a:ext uri="{FF2B5EF4-FFF2-40B4-BE49-F238E27FC236}">
                <a16:creationId xmlns:a16="http://schemas.microsoft.com/office/drawing/2014/main" id="{38E34B02-DDFF-CF22-A510-DC1A3E2F90BF}"/>
              </a:ext>
            </a:extLst>
          </p:cNvPr>
          <p:cNvGrpSpPr/>
          <p:nvPr/>
        </p:nvGrpSpPr>
        <p:grpSpPr>
          <a:xfrm>
            <a:off x="6728791" y="4929065"/>
            <a:ext cx="3258602" cy="1645975"/>
            <a:chOff x="5857017" y="4932033"/>
            <a:chExt cx="3258602" cy="1645975"/>
          </a:xfrm>
        </p:grpSpPr>
        <p:pic>
          <p:nvPicPr>
            <p:cNvPr id="11" name="Picture 10">
              <a:extLst>
                <a:ext uri="{FF2B5EF4-FFF2-40B4-BE49-F238E27FC236}">
                  <a16:creationId xmlns:a16="http://schemas.microsoft.com/office/drawing/2014/main" id="{D4123FCE-D589-7B66-232E-5C647F4660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33003" y="4932034"/>
              <a:ext cx="1382616" cy="1645974"/>
            </a:xfrm>
            <a:prstGeom prst="rect">
              <a:avLst/>
            </a:prstGeom>
          </p:spPr>
        </p:pic>
        <p:pic>
          <p:nvPicPr>
            <p:cNvPr id="14" name="Picture 13" descr="A picture containing text, sign&#10;&#10;AI-generated content may be incorrect.">
              <a:extLst>
                <a:ext uri="{FF2B5EF4-FFF2-40B4-BE49-F238E27FC236}">
                  <a16:creationId xmlns:a16="http://schemas.microsoft.com/office/drawing/2014/main" id="{6BC15BC4-C290-0093-6B1E-50C194E77D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57017" y="4932033"/>
              <a:ext cx="1649882" cy="1643007"/>
            </a:xfrm>
            <a:prstGeom prst="rect">
              <a:avLst/>
            </a:prstGeom>
          </p:spPr>
        </p:pic>
      </p:grpSp>
    </p:spTree>
    <p:extLst>
      <p:ext uri="{BB962C8B-B14F-4D97-AF65-F5344CB8AC3E}">
        <p14:creationId xmlns:p14="http://schemas.microsoft.com/office/powerpoint/2010/main" val="1645950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BDEEF"/>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7485735" cy="6858000"/>
          </a:xfrm>
          <a:prstGeom prst="rect">
            <a:avLst/>
          </a:prstGeom>
        </p:spPr>
      </p:pic>
      <p:sp>
        <p:nvSpPr>
          <p:cNvPr id="5" name="Title 1"/>
          <p:cNvSpPr txBox="1">
            <a:spLocks/>
          </p:cNvSpPr>
          <p:nvPr/>
        </p:nvSpPr>
        <p:spPr>
          <a:xfrm>
            <a:off x="7194628" y="146655"/>
            <a:ext cx="4918717" cy="11645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j-ea"/>
                <a:cs typeface="+mj-cs"/>
              </a:rPr>
              <a:t>Chincoteague &amp; Wallops Island NWRs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Light" panose="020F0302020204030204"/>
                <a:ea typeface="+mj-ea"/>
                <a:cs typeface="+mj-cs"/>
              </a:rPr>
              <a:t>Accomack County, Virginia and </a:t>
            </a:r>
            <a:br>
              <a:rPr kumimoji="0" lang="en-US" sz="18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800" b="1" i="0" u="none" strike="noStrike" kern="1200" cap="none" spc="0" normalizeH="0" baseline="0" noProof="0" dirty="0">
                <a:ln>
                  <a:noFill/>
                </a:ln>
                <a:solidFill>
                  <a:prstClr val="black"/>
                </a:solidFill>
                <a:effectLst/>
                <a:uLnTx/>
                <a:uFillTx/>
                <a:latin typeface="Calibri Light" panose="020F0302020204030204"/>
                <a:ea typeface="+mj-ea"/>
                <a:cs typeface="+mj-cs"/>
              </a:rPr>
              <a:t>Worcester County, MD</a:t>
            </a:r>
            <a:endParaRPr kumimoji="0" lang="en-US"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7" name="TextBox 6"/>
          <p:cNvSpPr txBox="1"/>
          <p:nvPr/>
        </p:nvSpPr>
        <p:spPr>
          <a:xfrm>
            <a:off x="5625775" y="2116618"/>
            <a:ext cx="18800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Assateague Island Unit</a:t>
            </a:r>
          </a:p>
        </p:txBody>
      </p:sp>
      <p:sp>
        <p:nvSpPr>
          <p:cNvPr id="9" name="Rectangle 8"/>
          <p:cNvSpPr/>
          <p:nvPr/>
        </p:nvSpPr>
        <p:spPr>
          <a:xfrm>
            <a:off x="3002521" y="1327163"/>
            <a:ext cx="163371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Wildcat Marsh Unit</a:t>
            </a:r>
          </a:p>
        </p:txBody>
      </p:sp>
      <p:sp>
        <p:nvSpPr>
          <p:cNvPr id="10" name="Rectangle 9"/>
          <p:cNvSpPr/>
          <p:nvPr/>
        </p:nvSpPr>
        <p:spPr>
          <a:xfrm>
            <a:off x="1225463" y="2153261"/>
            <a:ext cx="169213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Wallops Island NWR</a:t>
            </a:r>
          </a:p>
        </p:txBody>
      </p:sp>
      <p:sp>
        <p:nvSpPr>
          <p:cNvPr id="11" name="Rectangle 10"/>
          <p:cNvSpPr/>
          <p:nvPr/>
        </p:nvSpPr>
        <p:spPr>
          <a:xfrm>
            <a:off x="3401956" y="3830222"/>
            <a:ext cx="234991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Assawoman</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Island Unit</a:t>
            </a:r>
          </a:p>
        </p:txBody>
      </p:sp>
      <p:sp>
        <p:nvSpPr>
          <p:cNvPr id="12" name="Rectangle 11"/>
          <p:cNvSpPr/>
          <p:nvPr/>
        </p:nvSpPr>
        <p:spPr>
          <a:xfrm>
            <a:off x="2531800" y="5908028"/>
            <a:ext cx="1779639"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Cedar Island Unit</a:t>
            </a:r>
          </a:p>
        </p:txBody>
      </p:sp>
      <p:sp>
        <p:nvSpPr>
          <p:cNvPr id="13" name="Rectangle 12"/>
          <p:cNvSpPr/>
          <p:nvPr/>
        </p:nvSpPr>
        <p:spPr>
          <a:xfrm>
            <a:off x="3106992" y="4354724"/>
            <a:ext cx="234624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Metompkin</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Island Unit</a:t>
            </a:r>
          </a:p>
        </p:txBody>
      </p:sp>
      <p:cxnSp>
        <p:nvCxnSpPr>
          <p:cNvPr id="15" name="Straight Arrow Connector 14"/>
          <p:cNvCxnSpPr/>
          <p:nvPr/>
        </p:nvCxnSpPr>
        <p:spPr>
          <a:xfrm flipH="1">
            <a:off x="2111225" y="6063198"/>
            <a:ext cx="45228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2696249" y="4514611"/>
            <a:ext cx="45228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2986300" y="3988582"/>
            <a:ext cx="45228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205295" y="2270507"/>
            <a:ext cx="45228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586743" y="1472704"/>
            <a:ext cx="357419" cy="37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868715" y="2308431"/>
            <a:ext cx="403825" cy="27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045693" y="1790454"/>
            <a:ext cx="152958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Morris Island Unit</a:t>
            </a:r>
          </a:p>
        </p:txBody>
      </p:sp>
      <p:cxnSp>
        <p:nvCxnSpPr>
          <p:cNvPr id="29" name="Straight Arrow Connector 28"/>
          <p:cNvCxnSpPr/>
          <p:nvPr/>
        </p:nvCxnSpPr>
        <p:spPr>
          <a:xfrm flipV="1">
            <a:off x="4522838" y="1939731"/>
            <a:ext cx="357419" cy="37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225463" y="2111433"/>
            <a:ext cx="579483" cy="112221"/>
          </a:xfrm>
          <a:prstGeom prst="rect">
            <a:avLst/>
          </a:prstGeom>
          <a:solidFill>
            <a:srgbClr val="E7EADF"/>
          </a:solidFill>
          <a:ln>
            <a:solidFill>
              <a:srgbClr val="E8EB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p:cNvSpPr/>
          <p:nvPr/>
        </p:nvSpPr>
        <p:spPr>
          <a:xfrm>
            <a:off x="7283395" y="1481051"/>
            <a:ext cx="119269" cy="153889"/>
          </a:xfrm>
          <a:prstGeom prst="rect">
            <a:avLst/>
          </a:prstGeom>
          <a:solidFill>
            <a:srgbClr val="C9DCED"/>
          </a:solidFill>
          <a:ln>
            <a:solidFill>
              <a:srgbClr val="CBDE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6728" y="381632"/>
            <a:ext cx="586667" cy="698413"/>
          </a:xfrm>
          <a:prstGeom prst="rect">
            <a:avLst/>
          </a:prstGeom>
        </p:spPr>
      </p:pic>
      <p:sp>
        <p:nvSpPr>
          <p:cNvPr id="6" name="TextBox 5">
            <a:extLst>
              <a:ext uri="{FF2B5EF4-FFF2-40B4-BE49-F238E27FC236}">
                <a16:creationId xmlns:a16="http://schemas.microsoft.com/office/drawing/2014/main" id="{4C0F69E6-19F4-B58C-9966-55D3AA4A0BB0}"/>
              </a:ext>
            </a:extLst>
          </p:cNvPr>
          <p:cNvSpPr txBox="1"/>
          <p:nvPr/>
        </p:nvSpPr>
        <p:spPr>
          <a:xfrm>
            <a:off x="7402664" y="1342942"/>
            <a:ext cx="453123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Chincoteague – Est. 1943 = 14,032 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Wallops Island – Est. 1971 = 373 ac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43045579-53F9-3B42-9224-91FCE00E0530}"/>
              </a:ext>
            </a:extLst>
          </p:cNvPr>
          <p:cNvGrpSpPr>
            <a:grpSpLocks noChangeAspect="1"/>
          </p:cNvGrpSpPr>
          <p:nvPr/>
        </p:nvGrpSpPr>
        <p:grpSpPr>
          <a:xfrm>
            <a:off x="5747100" y="2830584"/>
            <a:ext cx="6222747" cy="3880761"/>
            <a:chOff x="6451681" y="3276600"/>
            <a:chExt cx="5689600" cy="3548269"/>
          </a:xfrm>
        </p:grpSpPr>
        <p:pic>
          <p:nvPicPr>
            <p:cNvPr id="8" name="Picture 7">
              <a:extLst>
                <a:ext uri="{FF2B5EF4-FFF2-40B4-BE49-F238E27FC236}">
                  <a16:creationId xmlns:a16="http://schemas.microsoft.com/office/drawing/2014/main" id="{6E16D356-F0CF-54FD-53DC-019DF621725A}"/>
                </a:ext>
              </a:extLst>
            </p:cNvPr>
            <p:cNvPicPr>
              <a:picLocks noChangeAspect="1"/>
            </p:cNvPicPr>
            <p:nvPr/>
          </p:nvPicPr>
          <p:blipFill rotWithShape="1">
            <a:blip r:embed="rId5">
              <a:extLst>
                <a:ext uri="{28A0092B-C50C-407E-A947-70E740481C1C}">
                  <a14:useLocalDpi xmlns:a14="http://schemas.microsoft.com/office/drawing/2010/main" val="0"/>
                </a:ext>
              </a:extLst>
            </a:blip>
            <a:srcRect t="7120"/>
            <a:stretch/>
          </p:blipFill>
          <p:spPr>
            <a:xfrm>
              <a:off x="6451681" y="3276600"/>
              <a:ext cx="5689600" cy="35151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TextBox 13">
              <a:extLst>
                <a:ext uri="{FF2B5EF4-FFF2-40B4-BE49-F238E27FC236}">
                  <a16:creationId xmlns:a16="http://schemas.microsoft.com/office/drawing/2014/main" id="{1408F0FC-7F48-16DE-EAE8-29D4B6D12218}"/>
                </a:ext>
              </a:extLst>
            </p:cNvPr>
            <p:cNvSpPr txBox="1"/>
            <p:nvPr/>
          </p:nvSpPr>
          <p:spPr>
            <a:xfrm>
              <a:off x="10852761" y="6594037"/>
              <a:ext cx="1126815" cy="230832"/>
            </a:xfrm>
            <a:prstGeom prst="rect">
              <a:avLst/>
            </a:prstGeom>
            <a:noFill/>
          </p:spPr>
          <p:txBody>
            <a:bodyPr wrap="square" rtlCol="0">
              <a:spAutoFit/>
            </a:bodyPr>
            <a:lstStyle/>
            <a:p>
              <a:r>
                <a:rPr lang="en-US" sz="900" dirty="0">
                  <a:solidFill>
                    <a:schemeClr val="bg1"/>
                  </a:solidFill>
                </a:rPr>
                <a:t>Highcamera.com</a:t>
              </a:r>
            </a:p>
          </p:txBody>
        </p:sp>
      </p:grpSp>
    </p:spTree>
    <p:extLst>
      <p:ext uri="{BB962C8B-B14F-4D97-AF65-F5344CB8AC3E}">
        <p14:creationId xmlns:p14="http://schemas.microsoft.com/office/powerpoint/2010/main" val="239418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3696" y="-19595"/>
            <a:ext cx="12164608" cy="11645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Assateague Island Land Management Agencies</a:t>
            </a:r>
          </a:p>
        </p:txBody>
      </p:sp>
      <p:sp>
        <p:nvSpPr>
          <p:cNvPr id="13" name="Rectangle 12"/>
          <p:cNvSpPr/>
          <p:nvPr/>
        </p:nvSpPr>
        <p:spPr>
          <a:xfrm>
            <a:off x="617517" y="5510811"/>
            <a:ext cx="11904329" cy="1569660"/>
          </a:xfrm>
          <a:prstGeom prst="rect">
            <a:avLst/>
          </a:prstGeom>
        </p:spPr>
        <p:txBody>
          <a:bodyPr wrap="squar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Chincoteague National Wildlife Refuge, USFWS (1943) - 9,021 ac</a:t>
            </a:r>
            <a:br>
              <a:rPr kumimoji="0" lang="en-US" sz="1600" b="0" i="0" u="none" strike="noStrike" kern="1200" cap="none" spc="0" normalizeH="0" baseline="0" noProof="0" dirty="0">
                <a:ln>
                  <a:noFill/>
                </a:ln>
                <a:solidFill>
                  <a:srgbClr val="000000"/>
                </a:solidFill>
                <a:effectLst/>
                <a:uLnTx/>
                <a:uFillTx/>
                <a:latin typeface="Arial" charset="0"/>
                <a:ea typeface="+mn-ea"/>
                <a:cs typeface="+mn-cs"/>
              </a:rPr>
            </a:b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Assateague State Park, MDNR (1956) - 630 ac</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Assateague Island National Seashore, NPS (1965) - 8,983 ac on Assateague and Mainland &amp; ~22,393 ac Ocean/Bay</a:t>
            </a:r>
            <a:br>
              <a:rPr kumimoji="0" lang="en-US" sz="1600" b="0" i="0" u="none" strike="noStrike" kern="1200" cap="none" spc="0" normalizeH="0" baseline="0" noProof="0" dirty="0">
                <a:ln>
                  <a:noFill/>
                </a:ln>
                <a:solidFill>
                  <a:srgbClr val="000000"/>
                </a:solidFill>
                <a:effectLst/>
                <a:uLnTx/>
                <a:uFillTx/>
                <a:latin typeface="Arial" charset="0"/>
                <a:ea typeface="+mn-ea"/>
                <a:cs typeface="+mn-cs"/>
              </a:rPr>
            </a:b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p:txBody>
      </p:sp>
      <p:grpSp>
        <p:nvGrpSpPr>
          <p:cNvPr id="15" name="Group 14"/>
          <p:cNvGrpSpPr>
            <a:grpSpLocks noChangeAspect="1"/>
          </p:cNvGrpSpPr>
          <p:nvPr/>
        </p:nvGrpSpPr>
        <p:grpSpPr>
          <a:xfrm>
            <a:off x="0" y="959392"/>
            <a:ext cx="12178304" cy="4514723"/>
            <a:chOff x="0" y="1036320"/>
            <a:chExt cx="9126277" cy="3383280"/>
          </a:xfrm>
        </p:grpSpPr>
        <p:pic>
          <p:nvPicPr>
            <p:cNvPr id="16" name="Picture 15"/>
            <p:cNvPicPr>
              <a:picLocks noChangeAspect="1" noChangeArrowheads="1"/>
            </p:cNvPicPr>
            <p:nvPr/>
          </p:nvPicPr>
          <p:blipFill>
            <a:blip r:embed="rId3" cstate="print"/>
            <a:srcRect/>
            <a:stretch>
              <a:fillRect/>
            </a:stretch>
          </p:blipFill>
          <p:spPr bwMode="auto">
            <a:xfrm>
              <a:off x="0" y="1036320"/>
              <a:ext cx="9126277" cy="3383280"/>
            </a:xfrm>
            <a:prstGeom prst="rect">
              <a:avLst/>
            </a:prstGeom>
            <a:noFill/>
            <a:ln w="9525">
              <a:noFill/>
              <a:miter lim="800000"/>
              <a:headEnd/>
              <a:tailEnd/>
            </a:ln>
          </p:spPr>
        </p:pic>
        <p:sp>
          <p:nvSpPr>
            <p:cNvPr id="18" name="Freeform 17"/>
            <p:cNvSpPr/>
            <p:nvPr/>
          </p:nvSpPr>
          <p:spPr bwMode="auto">
            <a:xfrm>
              <a:off x="325968" y="3086100"/>
              <a:ext cx="7950198" cy="801593"/>
            </a:xfrm>
            <a:custGeom>
              <a:avLst/>
              <a:gdLst>
                <a:gd name="connsiteX0" fmla="*/ 0 w 3496734"/>
                <a:gd name="connsiteY0" fmla="*/ 88900 h 448734"/>
                <a:gd name="connsiteX1" fmla="*/ 207434 w 3496734"/>
                <a:gd name="connsiteY1" fmla="*/ 0 h 448734"/>
                <a:gd name="connsiteX2" fmla="*/ 317500 w 3496734"/>
                <a:gd name="connsiteY2" fmla="*/ 169334 h 448734"/>
                <a:gd name="connsiteX3" fmla="*/ 402167 w 3496734"/>
                <a:gd name="connsiteY3" fmla="*/ 279400 h 448734"/>
                <a:gd name="connsiteX4" fmla="*/ 486834 w 3496734"/>
                <a:gd name="connsiteY4" fmla="*/ 321734 h 448734"/>
                <a:gd name="connsiteX5" fmla="*/ 698500 w 3496734"/>
                <a:gd name="connsiteY5" fmla="*/ 296334 h 448734"/>
                <a:gd name="connsiteX6" fmla="*/ 804334 w 3496734"/>
                <a:gd name="connsiteY6" fmla="*/ 397934 h 448734"/>
                <a:gd name="connsiteX7" fmla="*/ 910167 w 3496734"/>
                <a:gd name="connsiteY7" fmla="*/ 448734 h 448734"/>
                <a:gd name="connsiteX8" fmla="*/ 969434 w 3496734"/>
                <a:gd name="connsiteY8" fmla="*/ 419100 h 448734"/>
                <a:gd name="connsiteX9" fmla="*/ 1100667 w 3496734"/>
                <a:gd name="connsiteY9" fmla="*/ 287867 h 448734"/>
                <a:gd name="connsiteX10" fmla="*/ 1299634 w 3496734"/>
                <a:gd name="connsiteY10" fmla="*/ 275167 h 448734"/>
                <a:gd name="connsiteX11" fmla="*/ 1477434 w 3496734"/>
                <a:gd name="connsiteY11" fmla="*/ 292100 h 448734"/>
                <a:gd name="connsiteX12" fmla="*/ 1524000 w 3496734"/>
                <a:gd name="connsiteY12" fmla="*/ 292100 h 448734"/>
                <a:gd name="connsiteX13" fmla="*/ 1536700 w 3496734"/>
                <a:gd name="connsiteY13" fmla="*/ 139700 h 448734"/>
                <a:gd name="connsiteX14" fmla="*/ 2197100 w 3496734"/>
                <a:gd name="connsiteY14" fmla="*/ 207434 h 448734"/>
                <a:gd name="connsiteX15" fmla="*/ 3496734 w 3496734"/>
                <a:gd name="connsiteY15" fmla="*/ 101600 h 448734"/>
                <a:gd name="connsiteX0" fmla="*/ 0 w 3496734"/>
                <a:gd name="connsiteY0" fmla="*/ 88900 h 448734"/>
                <a:gd name="connsiteX1" fmla="*/ 207434 w 3496734"/>
                <a:gd name="connsiteY1" fmla="*/ 0 h 448734"/>
                <a:gd name="connsiteX2" fmla="*/ 317500 w 3496734"/>
                <a:gd name="connsiteY2" fmla="*/ 169334 h 448734"/>
                <a:gd name="connsiteX3" fmla="*/ 402167 w 3496734"/>
                <a:gd name="connsiteY3" fmla="*/ 279400 h 448734"/>
                <a:gd name="connsiteX4" fmla="*/ 486834 w 3496734"/>
                <a:gd name="connsiteY4" fmla="*/ 321734 h 448734"/>
                <a:gd name="connsiteX5" fmla="*/ 698500 w 3496734"/>
                <a:gd name="connsiteY5" fmla="*/ 296334 h 448734"/>
                <a:gd name="connsiteX6" fmla="*/ 804334 w 3496734"/>
                <a:gd name="connsiteY6" fmla="*/ 397934 h 448734"/>
                <a:gd name="connsiteX7" fmla="*/ 910167 w 3496734"/>
                <a:gd name="connsiteY7" fmla="*/ 448734 h 448734"/>
                <a:gd name="connsiteX8" fmla="*/ 969434 w 3496734"/>
                <a:gd name="connsiteY8" fmla="*/ 419100 h 448734"/>
                <a:gd name="connsiteX9" fmla="*/ 1100667 w 3496734"/>
                <a:gd name="connsiteY9" fmla="*/ 287867 h 448734"/>
                <a:gd name="connsiteX10" fmla="*/ 1299634 w 3496734"/>
                <a:gd name="connsiteY10" fmla="*/ 275167 h 448734"/>
                <a:gd name="connsiteX11" fmla="*/ 1477434 w 3496734"/>
                <a:gd name="connsiteY11" fmla="*/ 292100 h 448734"/>
                <a:gd name="connsiteX12" fmla="*/ 1524000 w 3496734"/>
                <a:gd name="connsiteY12" fmla="*/ 292100 h 448734"/>
                <a:gd name="connsiteX13" fmla="*/ 1536700 w 3496734"/>
                <a:gd name="connsiteY13" fmla="*/ 139700 h 448734"/>
                <a:gd name="connsiteX14" fmla="*/ 2197100 w 3496734"/>
                <a:gd name="connsiteY14" fmla="*/ 207434 h 448734"/>
                <a:gd name="connsiteX15" fmla="*/ 3445934 w 3496734"/>
                <a:gd name="connsiteY15" fmla="*/ 105834 h 448734"/>
                <a:gd name="connsiteX16" fmla="*/ 3496734 w 3496734"/>
                <a:gd name="connsiteY16" fmla="*/ 101600 h 448734"/>
                <a:gd name="connsiteX0" fmla="*/ 0 w 3771901"/>
                <a:gd name="connsiteY0" fmla="*/ 88900 h 448734"/>
                <a:gd name="connsiteX1" fmla="*/ 207434 w 3771901"/>
                <a:gd name="connsiteY1" fmla="*/ 0 h 448734"/>
                <a:gd name="connsiteX2" fmla="*/ 317500 w 3771901"/>
                <a:gd name="connsiteY2" fmla="*/ 169334 h 448734"/>
                <a:gd name="connsiteX3" fmla="*/ 402167 w 3771901"/>
                <a:gd name="connsiteY3" fmla="*/ 279400 h 448734"/>
                <a:gd name="connsiteX4" fmla="*/ 486834 w 3771901"/>
                <a:gd name="connsiteY4" fmla="*/ 321734 h 448734"/>
                <a:gd name="connsiteX5" fmla="*/ 698500 w 3771901"/>
                <a:gd name="connsiteY5" fmla="*/ 296334 h 448734"/>
                <a:gd name="connsiteX6" fmla="*/ 804334 w 3771901"/>
                <a:gd name="connsiteY6" fmla="*/ 397934 h 448734"/>
                <a:gd name="connsiteX7" fmla="*/ 910167 w 3771901"/>
                <a:gd name="connsiteY7" fmla="*/ 448734 h 448734"/>
                <a:gd name="connsiteX8" fmla="*/ 969434 w 3771901"/>
                <a:gd name="connsiteY8" fmla="*/ 419100 h 448734"/>
                <a:gd name="connsiteX9" fmla="*/ 1100667 w 3771901"/>
                <a:gd name="connsiteY9" fmla="*/ 287867 h 448734"/>
                <a:gd name="connsiteX10" fmla="*/ 1299634 w 3771901"/>
                <a:gd name="connsiteY10" fmla="*/ 275167 h 448734"/>
                <a:gd name="connsiteX11" fmla="*/ 1477434 w 3771901"/>
                <a:gd name="connsiteY11" fmla="*/ 292100 h 448734"/>
                <a:gd name="connsiteX12" fmla="*/ 1524000 w 3771901"/>
                <a:gd name="connsiteY12" fmla="*/ 292100 h 448734"/>
                <a:gd name="connsiteX13" fmla="*/ 1536700 w 3771901"/>
                <a:gd name="connsiteY13" fmla="*/ 139700 h 448734"/>
                <a:gd name="connsiteX14" fmla="*/ 2197100 w 3771901"/>
                <a:gd name="connsiteY14" fmla="*/ 207434 h 448734"/>
                <a:gd name="connsiteX15" fmla="*/ 3445934 w 3771901"/>
                <a:gd name="connsiteY15" fmla="*/ 105834 h 448734"/>
                <a:gd name="connsiteX16" fmla="*/ 3771901 w 3771901"/>
                <a:gd name="connsiteY16" fmla="*/ 97366 h 448734"/>
                <a:gd name="connsiteX0" fmla="*/ 0 w 3771901"/>
                <a:gd name="connsiteY0" fmla="*/ 88900 h 448734"/>
                <a:gd name="connsiteX1" fmla="*/ 207434 w 3771901"/>
                <a:gd name="connsiteY1" fmla="*/ 0 h 448734"/>
                <a:gd name="connsiteX2" fmla="*/ 317500 w 3771901"/>
                <a:gd name="connsiteY2" fmla="*/ 169334 h 448734"/>
                <a:gd name="connsiteX3" fmla="*/ 402167 w 3771901"/>
                <a:gd name="connsiteY3" fmla="*/ 279400 h 448734"/>
                <a:gd name="connsiteX4" fmla="*/ 486834 w 3771901"/>
                <a:gd name="connsiteY4" fmla="*/ 321734 h 448734"/>
                <a:gd name="connsiteX5" fmla="*/ 698500 w 3771901"/>
                <a:gd name="connsiteY5" fmla="*/ 296334 h 448734"/>
                <a:gd name="connsiteX6" fmla="*/ 804334 w 3771901"/>
                <a:gd name="connsiteY6" fmla="*/ 397934 h 448734"/>
                <a:gd name="connsiteX7" fmla="*/ 910167 w 3771901"/>
                <a:gd name="connsiteY7" fmla="*/ 448734 h 448734"/>
                <a:gd name="connsiteX8" fmla="*/ 969434 w 3771901"/>
                <a:gd name="connsiteY8" fmla="*/ 419100 h 448734"/>
                <a:gd name="connsiteX9" fmla="*/ 1100667 w 3771901"/>
                <a:gd name="connsiteY9" fmla="*/ 287867 h 448734"/>
                <a:gd name="connsiteX10" fmla="*/ 1299634 w 3771901"/>
                <a:gd name="connsiteY10" fmla="*/ 275167 h 448734"/>
                <a:gd name="connsiteX11" fmla="*/ 1477434 w 3771901"/>
                <a:gd name="connsiteY11" fmla="*/ 292100 h 448734"/>
                <a:gd name="connsiteX12" fmla="*/ 1524000 w 3771901"/>
                <a:gd name="connsiteY12" fmla="*/ 292100 h 448734"/>
                <a:gd name="connsiteX13" fmla="*/ 1536700 w 3771901"/>
                <a:gd name="connsiteY13" fmla="*/ 139700 h 448734"/>
                <a:gd name="connsiteX14" fmla="*/ 2197100 w 3771901"/>
                <a:gd name="connsiteY14" fmla="*/ 207434 h 448734"/>
                <a:gd name="connsiteX15" fmla="*/ 3132668 w 3771901"/>
                <a:gd name="connsiteY15" fmla="*/ 122767 h 448734"/>
                <a:gd name="connsiteX16" fmla="*/ 3771901 w 3771901"/>
                <a:gd name="connsiteY16" fmla="*/ 97366 h 448734"/>
                <a:gd name="connsiteX0" fmla="*/ 0 w 3369735"/>
                <a:gd name="connsiteY0" fmla="*/ 88900 h 448734"/>
                <a:gd name="connsiteX1" fmla="*/ 207434 w 3369735"/>
                <a:gd name="connsiteY1" fmla="*/ 0 h 448734"/>
                <a:gd name="connsiteX2" fmla="*/ 317500 w 3369735"/>
                <a:gd name="connsiteY2" fmla="*/ 169334 h 448734"/>
                <a:gd name="connsiteX3" fmla="*/ 402167 w 3369735"/>
                <a:gd name="connsiteY3" fmla="*/ 279400 h 448734"/>
                <a:gd name="connsiteX4" fmla="*/ 486834 w 3369735"/>
                <a:gd name="connsiteY4" fmla="*/ 321734 h 448734"/>
                <a:gd name="connsiteX5" fmla="*/ 698500 w 3369735"/>
                <a:gd name="connsiteY5" fmla="*/ 296334 h 448734"/>
                <a:gd name="connsiteX6" fmla="*/ 804334 w 3369735"/>
                <a:gd name="connsiteY6" fmla="*/ 397934 h 448734"/>
                <a:gd name="connsiteX7" fmla="*/ 910167 w 3369735"/>
                <a:gd name="connsiteY7" fmla="*/ 448734 h 448734"/>
                <a:gd name="connsiteX8" fmla="*/ 969434 w 3369735"/>
                <a:gd name="connsiteY8" fmla="*/ 419100 h 448734"/>
                <a:gd name="connsiteX9" fmla="*/ 1100667 w 3369735"/>
                <a:gd name="connsiteY9" fmla="*/ 287867 h 448734"/>
                <a:gd name="connsiteX10" fmla="*/ 1299634 w 3369735"/>
                <a:gd name="connsiteY10" fmla="*/ 275167 h 448734"/>
                <a:gd name="connsiteX11" fmla="*/ 1477434 w 3369735"/>
                <a:gd name="connsiteY11" fmla="*/ 292100 h 448734"/>
                <a:gd name="connsiteX12" fmla="*/ 1524000 w 3369735"/>
                <a:gd name="connsiteY12" fmla="*/ 292100 h 448734"/>
                <a:gd name="connsiteX13" fmla="*/ 1536700 w 3369735"/>
                <a:gd name="connsiteY13" fmla="*/ 139700 h 448734"/>
                <a:gd name="connsiteX14" fmla="*/ 2197100 w 3369735"/>
                <a:gd name="connsiteY14" fmla="*/ 207434 h 448734"/>
                <a:gd name="connsiteX15" fmla="*/ 3132668 w 3369735"/>
                <a:gd name="connsiteY15" fmla="*/ 122767 h 448734"/>
                <a:gd name="connsiteX16" fmla="*/ 3369735 w 3369735"/>
                <a:gd name="connsiteY16" fmla="*/ 21166 h 448734"/>
                <a:gd name="connsiteX0" fmla="*/ 0 w 3369735"/>
                <a:gd name="connsiteY0" fmla="*/ 88900 h 448734"/>
                <a:gd name="connsiteX1" fmla="*/ 207434 w 3369735"/>
                <a:gd name="connsiteY1" fmla="*/ 0 h 448734"/>
                <a:gd name="connsiteX2" fmla="*/ 317500 w 3369735"/>
                <a:gd name="connsiteY2" fmla="*/ 169334 h 448734"/>
                <a:gd name="connsiteX3" fmla="*/ 402167 w 3369735"/>
                <a:gd name="connsiteY3" fmla="*/ 279400 h 448734"/>
                <a:gd name="connsiteX4" fmla="*/ 486834 w 3369735"/>
                <a:gd name="connsiteY4" fmla="*/ 321734 h 448734"/>
                <a:gd name="connsiteX5" fmla="*/ 698500 w 3369735"/>
                <a:gd name="connsiteY5" fmla="*/ 296334 h 448734"/>
                <a:gd name="connsiteX6" fmla="*/ 804334 w 3369735"/>
                <a:gd name="connsiteY6" fmla="*/ 397934 h 448734"/>
                <a:gd name="connsiteX7" fmla="*/ 910167 w 3369735"/>
                <a:gd name="connsiteY7" fmla="*/ 448734 h 448734"/>
                <a:gd name="connsiteX8" fmla="*/ 969434 w 3369735"/>
                <a:gd name="connsiteY8" fmla="*/ 419100 h 448734"/>
                <a:gd name="connsiteX9" fmla="*/ 1100667 w 3369735"/>
                <a:gd name="connsiteY9" fmla="*/ 287867 h 448734"/>
                <a:gd name="connsiteX10" fmla="*/ 1299634 w 3369735"/>
                <a:gd name="connsiteY10" fmla="*/ 275167 h 448734"/>
                <a:gd name="connsiteX11" fmla="*/ 1477434 w 3369735"/>
                <a:gd name="connsiteY11" fmla="*/ 292100 h 448734"/>
                <a:gd name="connsiteX12" fmla="*/ 1524000 w 3369735"/>
                <a:gd name="connsiteY12" fmla="*/ 292100 h 448734"/>
                <a:gd name="connsiteX13" fmla="*/ 1536700 w 3369735"/>
                <a:gd name="connsiteY13" fmla="*/ 139700 h 448734"/>
                <a:gd name="connsiteX14" fmla="*/ 2197100 w 3369735"/>
                <a:gd name="connsiteY14" fmla="*/ 207434 h 448734"/>
                <a:gd name="connsiteX15" fmla="*/ 3204635 w 3369735"/>
                <a:gd name="connsiteY15" fmla="*/ 190500 h 448734"/>
                <a:gd name="connsiteX16" fmla="*/ 3369735 w 3369735"/>
                <a:gd name="connsiteY16" fmla="*/ 21166 h 448734"/>
                <a:gd name="connsiteX0" fmla="*/ 0 w 3369735"/>
                <a:gd name="connsiteY0" fmla="*/ 88900 h 448734"/>
                <a:gd name="connsiteX1" fmla="*/ 207434 w 3369735"/>
                <a:gd name="connsiteY1" fmla="*/ 0 h 448734"/>
                <a:gd name="connsiteX2" fmla="*/ 317500 w 3369735"/>
                <a:gd name="connsiteY2" fmla="*/ 169334 h 448734"/>
                <a:gd name="connsiteX3" fmla="*/ 402167 w 3369735"/>
                <a:gd name="connsiteY3" fmla="*/ 279400 h 448734"/>
                <a:gd name="connsiteX4" fmla="*/ 486834 w 3369735"/>
                <a:gd name="connsiteY4" fmla="*/ 321734 h 448734"/>
                <a:gd name="connsiteX5" fmla="*/ 698500 w 3369735"/>
                <a:gd name="connsiteY5" fmla="*/ 296334 h 448734"/>
                <a:gd name="connsiteX6" fmla="*/ 804334 w 3369735"/>
                <a:gd name="connsiteY6" fmla="*/ 397934 h 448734"/>
                <a:gd name="connsiteX7" fmla="*/ 910167 w 3369735"/>
                <a:gd name="connsiteY7" fmla="*/ 448734 h 448734"/>
                <a:gd name="connsiteX8" fmla="*/ 969434 w 3369735"/>
                <a:gd name="connsiteY8" fmla="*/ 419100 h 448734"/>
                <a:gd name="connsiteX9" fmla="*/ 1100667 w 3369735"/>
                <a:gd name="connsiteY9" fmla="*/ 287867 h 448734"/>
                <a:gd name="connsiteX10" fmla="*/ 1299634 w 3369735"/>
                <a:gd name="connsiteY10" fmla="*/ 275167 h 448734"/>
                <a:gd name="connsiteX11" fmla="*/ 1477434 w 3369735"/>
                <a:gd name="connsiteY11" fmla="*/ 292100 h 448734"/>
                <a:gd name="connsiteX12" fmla="*/ 1524000 w 3369735"/>
                <a:gd name="connsiteY12" fmla="*/ 292100 h 448734"/>
                <a:gd name="connsiteX13" fmla="*/ 1536700 w 3369735"/>
                <a:gd name="connsiteY13" fmla="*/ 139700 h 448734"/>
                <a:gd name="connsiteX14" fmla="*/ 2197100 w 3369735"/>
                <a:gd name="connsiteY14" fmla="*/ 207434 h 448734"/>
                <a:gd name="connsiteX15" fmla="*/ 3204635 w 3369735"/>
                <a:gd name="connsiteY15" fmla="*/ 190500 h 448734"/>
                <a:gd name="connsiteX16" fmla="*/ 3331634 w 3369735"/>
                <a:gd name="connsiteY16" fmla="*/ 55034 h 448734"/>
                <a:gd name="connsiteX17" fmla="*/ 3369735 w 3369735"/>
                <a:gd name="connsiteY17" fmla="*/ 21166 h 448734"/>
                <a:gd name="connsiteX0" fmla="*/ 0 w 3577168"/>
                <a:gd name="connsiteY0" fmla="*/ 88900 h 448734"/>
                <a:gd name="connsiteX1" fmla="*/ 207434 w 3577168"/>
                <a:gd name="connsiteY1" fmla="*/ 0 h 448734"/>
                <a:gd name="connsiteX2" fmla="*/ 317500 w 3577168"/>
                <a:gd name="connsiteY2" fmla="*/ 169334 h 448734"/>
                <a:gd name="connsiteX3" fmla="*/ 402167 w 3577168"/>
                <a:gd name="connsiteY3" fmla="*/ 279400 h 448734"/>
                <a:gd name="connsiteX4" fmla="*/ 486834 w 3577168"/>
                <a:gd name="connsiteY4" fmla="*/ 321734 h 448734"/>
                <a:gd name="connsiteX5" fmla="*/ 698500 w 3577168"/>
                <a:gd name="connsiteY5" fmla="*/ 296334 h 448734"/>
                <a:gd name="connsiteX6" fmla="*/ 804334 w 3577168"/>
                <a:gd name="connsiteY6" fmla="*/ 397934 h 448734"/>
                <a:gd name="connsiteX7" fmla="*/ 910167 w 3577168"/>
                <a:gd name="connsiteY7" fmla="*/ 448734 h 448734"/>
                <a:gd name="connsiteX8" fmla="*/ 969434 w 3577168"/>
                <a:gd name="connsiteY8" fmla="*/ 419100 h 448734"/>
                <a:gd name="connsiteX9" fmla="*/ 1100667 w 3577168"/>
                <a:gd name="connsiteY9" fmla="*/ 287867 h 448734"/>
                <a:gd name="connsiteX10" fmla="*/ 1299634 w 3577168"/>
                <a:gd name="connsiteY10" fmla="*/ 275167 h 448734"/>
                <a:gd name="connsiteX11" fmla="*/ 1477434 w 3577168"/>
                <a:gd name="connsiteY11" fmla="*/ 292100 h 448734"/>
                <a:gd name="connsiteX12" fmla="*/ 1524000 w 3577168"/>
                <a:gd name="connsiteY12" fmla="*/ 292100 h 448734"/>
                <a:gd name="connsiteX13" fmla="*/ 1536700 w 3577168"/>
                <a:gd name="connsiteY13" fmla="*/ 139700 h 448734"/>
                <a:gd name="connsiteX14" fmla="*/ 2197100 w 3577168"/>
                <a:gd name="connsiteY14" fmla="*/ 207434 h 448734"/>
                <a:gd name="connsiteX15" fmla="*/ 3204635 w 3577168"/>
                <a:gd name="connsiteY15" fmla="*/ 190500 h 448734"/>
                <a:gd name="connsiteX16" fmla="*/ 3331634 w 3577168"/>
                <a:gd name="connsiteY16" fmla="*/ 55034 h 448734"/>
                <a:gd name="connsiteX17" fmla="*/ 3577168 w 3577168"/>
                <a:gd name="connsiteY17" fmla="*/ 253999 h 448734"/>
                <a:gd name="connsiteX0" fmla="*/ 0 w 3577168"/>
                <a:gd name="connsiteY0" fmla="*/ 88900 h 448734"/>
                <a:gd name="connsiteX1" fmla="*/ 207434 w 3577168"/>
                <a:gd name="connsiteY1" fmla="*/ 0 h 448734"/>
                <a:gd name="connsiteX2" fmla="*/ 317500 w 3577168"/>
                <a:gd name="connsiteY2" fmla="*/ 169334 h 448734"/>
                <a:gd name="connsiteX3" fmla="*/ 402167 w 3577168"/>
                <a:gd name="connsiteY3" fmla="*/ 279400 h 448734"/>
                <a:gd name="connsiteX4" fmla="*/ 486834 w 3577168"/>
                <a:gd name="connsiteY4" fmla="*/ 321734 h 448734"/>
                <a:gd name="connsiteX5" fmla="*/ 698500 w 3577168"/>
                <a:gd name="connsiteY5" fmla="*/ 296334 h 448734"/>
                <a:gd name="connsiteX6" fmla="*/ 804334 w 3577168"/>
                <a:gd name="connsiteY6" fmla="*/ 397934 h 448734"/>
                <a:gd name="connsiteX7" fmla="*/ 910167 w 3577168"/>
                <a:gd name="connsiteY7" fmla="*/ 448734 h 448734"/>
                <a:gd name="connsiteX8" fmla="*/ 969434 w 3577168"/>
                <a:gd name="connsiteY8" fmla="*/ 419100 h 448734"/>
                <a:gd name="connsiteX9" fmla="*/ 1100667 w 3577168"/>
                <a:gd name="connsiteY9" fmla="*/ 287867 h 448734"/>
                <a:gd name="connsiteX10" fmla="*/ 1299634 w 3577168"/>
                <a:gd name="connsiteY10" fmla="*/ 275167 h 448734"/>
                <a:gd name="connsiteX11" fmla="*/ 1477434 w 3577168"/>
                <a:gd name="connsiteY11" fmla="*/ 292100 h 448734"/>
                <a:gd name="connsiteX12" fmla="*/ 1524000 w 3577168"/>
                <a:gd name="connsiteY12" fmla="*/ 292100 h 448734"/>
                <a:gd name="connsiteX13" fmla="*/ 1536700 w 3577168"/>
                <a:gd name="connsiteY13" fmla="*/ 139700 h 448734"/>
                <a:gd name="connsiteX14" fmla="*/ 2197100 w 3577168"/>
                <a:gd name="connsiteY14" fmla="*/ 207434 h 448734"/>
                <a:gd name="connsiteX15" fmla="*/ 3204635 w 3577168"/>
                <a:gd name="connsiteY15" fmla="*/ 190500 h 448734"/>
                <a:gd name="connsiteX16" fmla="*/ 3331634 w 3577168"/>
                <a:gd name="connsiteY16" fmla="*/ 55034 h 448734"/>
                <a:gd name="connsiteX17" fmla="*/ 3539066 w 3577168"/>
                <a:gd name="connsiteY17" fmla="*/ 228600 h 448734"/>
                <a:gd name="connsiteX18" fmla="*/ 3577168 w 3577168"/>
                <a:gd name="connsiteY18" fmla="*/ 253999 h 448734"/>
                <a:gd name="connsiteX0" fmla="*/ 0 w 4957234"/>
                <a:gd name="connsiteY0" fmla="*/ 88900 h 448734"/>
                <a:gd name="connsiteX1" fmla="*/ 207434 w 4957234"/>
                <a:gd name="connsiteY1" fmla="*/ 0 h 448734"/>
                <a:gd name="connsiteX2" fmla="*/ 317500 w 4957234"/>
                <a:gd name="connsiteY2" fmla="*/ 169334 h 448734"/>
                <a:gd name="connsiteX3" fmla="*/ 402167 w 4957234"/>
                <a:gd name="connsiteY3" fmla="*/ 279400 h 448734"/>
                <a:gd name="connsiteX4" fmla="*/ 486834 w 4957234"/>
                <a:gd name="connsiteY4" fmla="*/ 321734 h 448734"/>
                <a:gd name="connsiteX5" fmla="*/ 698500 w 4957234"/>
                <a:gd name="connsiteY5" fmla="*/ 296334 h 448734"/>
                <a:gd name="connsiteX6" fmla="*/ 804334 w 4957234"/>
                <a:gd name="connsiteY6" fmla="*/ 397934 h 448734"/>
                <a:gd name="connsiteX7" fmla="*/ 910167 w 4957234"/>
                <a:gd name="connsiteY7" fmla="*/ 448734 h 448734"/>
                <a:gd name="connsiteX8" fmla="*/ 969434 w 4957234"/>
                <a:gd name="connsiteY8" fmla="*/ 419100 h 448734"/>
                <a:gd name="connsiteX9" fmla="*/ 1100667 w 4957234"/>
                <a:gd name="connsiteY9" fmla="*/ 287867 h 448734"/>
                <a:gd name="connsiteX10" fmla="*/ 1299634 w 4957234"/>
                <a:gd name="connsiteY10" fmla="*/ 275167 h 448734"/>
                <a:gd name="connsiteX11" fmla="*/ 1477434 w 4957234"/>
                <a:gd name="connsiteY11" fmla="*/ 292100 h 448734"/>
                <a:gd name="connsiteX12" fmla="*/ 1524000 w 4957234"/>
                <a:gd name="connsiteY12" fmla="*/ 292100 h 448734"/>
                <a:gd name="connsiteX13" fmla="*/ 1536700 w 4957234"/>
                <a:gd name="connsiteY13" fmla="*/ 139700 h 448734"/>
                <a:gd name="connsiteX14" fmla="*/ 2197100 w 4957234"/>
                <a:gd name="connsiteY14" fmla="*/ 207434 h 448734"/>
                <a:gd name="connsiteX15" fmla="*/ 3204635 w 4957234"/>
                <a:gd name="connsiteY15" fmla="*/ 190500 h 448734"/>
                <a:gd name="connsiteX16" fmla="*/ 3331634 w 4957234"/>
                <a:gd name="connsiteY16" fmla="*/ 55034 h 448734"/>
                <a:gd name="connsiteX17" fmla="*/ 3539066 w 4957234"/>
                <a:gd name="connsiteY17" fmla="*/ 228600 h 448734"/>
                <a:gd name="connsiteX18" fmla="*/ 4957234 w 4957234"/>
                <a:gd name="connsiteY18" fmla="*/ 4232 h 448734"/>
                <a:gd name="connsiteX0" fmla="*/ 0 w 4957234"/>
                <a:gd name="connsiteY0" fmla="*/ 88900 h 448734"/>
                <a:gd name="connsiteX1" fmla="*/ 207434 w 4957234"/>
                <a:gd name="connsiteY1" fmla="*/ 0 h 448734"/>
                <a:gd name="connsiteX2" fmla="*/ 317500 w 4957234"/>
                <a:gd name="connsiteY2" fmla="*/ 169334 h 448734"/>
                <a:gd name="connsiteX3" fmla="*/ 402167 w 4957234"/>
                <a:gd name="connsiteY3" fmla="*/ 279400 h 448734"/>
                <a:gd name="connsiteX4" fmla="*/ 486834 w 4957234"/>
                <a:gd name="connsiteY4" fmla="*/ 321734 h 448734"/>
                <a:gd name="connsiteX5" fmla="*/ 698500 w 4957234"/>
                <a:gd name="connsiteY5" fmla="*/ 296334 h 448734"/>
                <a:gd name="connsiteX6" fmla="*/ 804334 w 4957234"/>
                <a:gd name="connsiteY6" fmla="*/ 397934 h 448734"/>
                <a:gd name="connsiteX7" fmla="*/ 910167 w 4957234"/>
                <a:gd name="connsiteY7" fmla="*/ 448734 h 448734"/>
                <a:gd name="connsiteX8" fmla="*/ 969434 w 4957234"/>
                <a:gd name="connsiteY8" fmla="*/ 419100 h 448734"/>
                <a:gd name="connsiteX9" fmla="*/ 1100667 w 4957234"/>
                <a:gd name="connsiteY9" fmla="*/ 287867 h 448734"/>
                <a:gd name="connsiteX10" fmla="*/ 1299634 w 4957234"/>
                <a:gd name="connsiteY10" fmla="*/ 275167 h 448734"/>
                <a:gd name="connsiteX11" fmla="*/ 1477434 w 4957234"/>
                <a:gd name="connsiteY11" fmla="*/ 292100 h 448734"/>
                <a:gd name="connsiteX12" fmla="*/ 1524000 w 4957234"/>
                <a:gd name="connsiteY12" fmla="*/ 292100 h 448734"/>
                <a:gd name="connsiteX13" fmla="*/ 1536700 w 4957234"/>
                <a:gd name="connsiteY13" fmla="*/ 139700 h 448734"/>
                <a:gd name="connsiteX14" fmla="*/ 2197100 w 4957234"/>
                <a:gd name="connsiteY14" fmla="*/ 207434 h 448734"/>
                <a:gd name="connsiteX15" fmla="*/ 3204635 w 4957234"/>
                <a:gd name="connsiteY15" fmla="*/ 190500 h 448734"/>
                <a:gd name="connsiteX16" fmla="*/ 3331634 w 4957234"/>
                <a:gd name="connsiteY16" fmla="*/ 55034 h 448734"/>
                <a:gd name="connsiteX17" fmla="*/ 3539066 w 4957234"/>
                <a:gd name="connsiteY17" fmla="*/ 228600 h 448734"/>
                <a:gd name="connsiteX18" fmla="*/ 4876799 w 4957234"/>
                <a:gd name="connsiteY18" fmla="*/ 4234 h 448734"/>
                <a:gd name="connsiteX19" fmla="*/ 4957234 w 4957234"/>
                <a:gd name="connsiteY19" fmla="*/ 4232 h 448734"/>
                <a:gd name="connsiteX0" fmla="*/ 0 w 7035800"/>
                <a:gd name="connsiteY0" fmla="*/ 88900 h 448734"/>
                <a:gd name="connsiteX1" fmla="*/ 207434 w 7035800"/>
                <a:gd name="connsiteY1" fmla="*/ 0 h 448734"/>
                <a:gd name="connsiteX2" fmla="*/ 317500 w 7035800"/>
                <a:gd name="connsiteY2" fmla="*/ 169334 h 448734"/>
                <a:gd name="connsiteX3" fmla="*/ 402167 w 7035800"/>
                <a:gd name="connsiteY3" fmla="*/ 279400 h 448734"/>
                <a:gd name="connsiteX4" fmla="*/ 486834 w 7035800"/>
                <a:gd name="connsiteY4" fmla="*/ 321734 h 448734"/>
                <a:gd name="connsiteX5" fmla="*/ 698500 w 7035800"/>
                <a:gd name="connsiteY5" fmla="*/ 296334 h 448734"/>
                <a:gd name="connsiteX6" fmla="*/ 804334 w 7035800"/>
                <a:gd name="connsiteY6" fmla="*/ 397934 h 448734"/>
                <a:gd name="connsiteX7" fmla="*/ 910167 w 7035800"/>
                <a:gd name="connsiteY7" fmla="*/ 448734 h 448734"/>
                <a:gd name="connsiteX8" fmla="*/ 969434 w 7035800"/>
                <a:gd name="connsiteY8" fmla="*/ 419100 h 448734"/>
                <a:gd name="connsiteX9" fmla="*/ 1100667 w 7035800"/>
                <a:gd name="connsiteY9" fmla="*/ 287867 h 448734"/>
                <a:gd name="connsiteX10" fmla="*/ 1299634 w 7035800"/>
                <a:gd name="connsiteY10" fmla="*/ 275167 h 448734"/>
                <a:gd name="connsiteX11" fmla="*/ 1477434 w 7035800"/>
                <a:gd name="connsiteY11" fmla="*/ 292100 h 448734"/>
                <a:gd name="connsiteX12" fmla="*/ 1524000 w 7035800"/>
                <a:gd name="connsiteY12" fmla="*/ 292100 h 448734"/>
                <a:gd name="connsiteX13" fmla="*/ 1536700 w 7035800"/>
                <a:gd name="connsiteY13" fmla="*/ 139700 h 448734"/>
                <a:gd name="connsiteX14" fmla="*/ 2197100 w 7035800"/>
                <a:gd name="connsiteY14" fmla="*/ 207434 h 448734"/>
                <a:gd name="connsiteX15" fmla="*/ 3204635 w 7035800"/>
                <a:gd name="connsiteY15" fmla="*/ 190500 h 448734"/>
                <a:gd name="connsiteX16" fmla="*/ 3331634 w 7035800"/>
                <a:gd name="connsiteY16" fmla="*/ 55034 h 448734"/>
                <a:gd name="connsiteX17" fmla="*/ 3539066 w 7035800"/>
                <a:gd name="connsiteY17" fmla="*/ 228600 h 448734"/>
                <a:gd name="connsiteX18" fmla="*/ 4876799 w 7035800"/>
                <a:gd name="connsiteY18" fmla="*/ 4234 h 448734"/>
                <a:gd name="connsiteX19" fmla="*/ 7035800 w 7035800"/>
                <a:gd name="connsiteY19" fmla="*/ 67732 h 448734"/>
                <a:gd name="connsiteX0" fmla="*/ 0 w 7035800"/>
                <a:gd name="connsiteY0" fmla="*/ 88900 h 448734"/>
                <a:gd name="connsiteX1" fmla="*/ 207434 w 7035800"/>
                <a:gd name="connsiteY1" fmla="*/ 0 h 448734"/>
                <a:gd name="connsiteX2" fmla="*/ 317500 w 7035800"/>
                <a:gd name="connsiteY2" fmla="*/ 169334 h 448734"/>
                <a:gd name="connsiteX3" fmla="*/ 402167 w 7035800"/>
                <a:gd name="connsiteY3" fmla="*/ 279400 h 448734"/>
                <a:gd name="connsiteX4" fmla="*/ 486834 w 7035800"/>
                <a:gd name="connsiteY4" fmla="*/ 321734 h 448734"/>
                <a:gd name="connsiteX5" fmla="*/ 698500 w 7035800"/>
                <a:gd name="connsiteY5" fmla="*/ 296334 h 448734"/>
                <a:gd name="connsiteX6" fmla="*/ 804334 w 7035800"/>
                <a:gd name="connsiteY6" fmla="*/ 397934 h 448734"/>
                <a:gd name="connsiteX7" fmla="*/ 910167 w 7035800"/>
                <a:gd name="connsiteY7" fmla="*/ 448734 h 448734"/>
                <a:gd name="connsiteX8" fmla="*/ 969434 w 7035800"/>
                <a:gd name="connsiteY8" fmla="*/ 419100 h 448734"/>
                <a:gd name="connsiteX9" fmla="*/ 1100667 w 7035800"/>
                <a:gd name="connsiteY9" fmla="*/ 287867 h 448734"/>
                <a:gd name="connsiteX10" fmla="*/ 1299634 w 7035800"/>
                <a:gd name="connsiteY10" fmla="*/ 275167 h 448734"/>
                <a:gd name="connsiteX11" fmla="*/ 1477434 w 7035800"/>
                <a:gd name="connsiteY11" fmla="*/ 292100 h 448734"/>
                <a:gd name="connsiteX12" fmla="*/ 1524000 w 7035800"/>
                <a:gd name="connsiteY12" fmla="*/ 292100 h 448734"/>
                <a:gd name="connsiteX13" fmla="*/ 1536700 w 7035800"/>
                <a:gd name="connsiteY13" fmla="*/ 139700 h 448734"/>
                <a:gd name="connsiteX14" fmla="*/ 2197100 w 7035800"/>
                <a:gd name="connsiteY14" fmla="*/ 207434 h 448734"/>
                <a:gd name="connsiteX15" fmla="*/ 3204635 w 7035800"/>
                <a:gd name="connsiteY15" fmla="*/ 190500 h 448734"/>
                <a:gd name="connsiteX16" fmla="*/ 3331634 w 7035800"/>
                <a:gd name="connsiteY16" fmla="*/ 55034 h 448734"/>
                <a:gd name="connsiteX17" fmla="*/ 3539066 w 7035800"/>
                <a:gd name="connsiteY17" fmla="*/ 228600 h 448734"/>
                <a:gd name="connsiteX18" fmla="*/ 4876799 w 7035800"/>
                <a:gd name="connsiteY18" fmla="*/ 4234 h 448734"/>
                <a:gd name="connsiteX19" fmla="*/ 5130799 w 7035800"/>
                <a:gd name="connsiteY19" fmla="*/ 8467 h 448734"/>
                <a:gd name="connsiteX20" fmla="*/ 7035800 w 7035800"/>
                <a:gd name="connsiteY20" fmla="*/ 67732 h 448734"/>
                <a:gd name="connsiteX0" fmla="*/ 0 w 7035800"/>
                <a:gd name="connsiteY0" fmla="*/ 88900 h 448734"/>
                <a:gd name="connsiteX1" fmla="*/ 207434 w 7035800"/>
                <a:gd name="connsiteY1" fmla="*/ 0 h 448734"/>
                <a:gd name="connsiteX2" fmla="*/ 317500 w 7035800"/>
                <a:gd name="connsiteY2" fmla="*/ 169334 h 448734"/>
                <a:gd name="connsiteX3" fmla="*/ 402167 w 7035800"/>
                <a:gd name="connsiteY3" fmla="*/ 279400 h 448734"/>
                <a:gd name="connsiteX4" fmla="*/ 486834 w 7035800"/>
                <a:gd name="connsiteY4" fmla="*/ 321734 h 448734"/>
                <a:gd name="connsiteX5" fmla="*/ 698500 w 7035800"/>
                <a:gd name="connsiteY5" fmla="*/ 296334 h 448734"/>
                <a:gd name="connsiteX6" fmla="*/ 804334 w 7035800"/>
                <a:gd name="connsiteY6" fmla="*/ 397934 h 448734"/>
                <a:gd name="connsiteX7" fmla="*/ 910167 w 7035800"/>
                <a:gd name="connsiteY7" fmla="*/ 448734 h 448734"/>
                <a:gd name="connsiteX8" fmla="*/ 969434 w 7035800"/>
                <a:gd name="connsiteY8" fmla="*/ 419100 h 448734"/>
                <a:gd name="connsiteX9" fmla="*/ 1100667 w 7035800"/>
                <a:gd name="connsiteY9" fmla="*/ 287867 h 448734"/>
                <a:gd name="connsiteX10" fmla="*/ 1299634 w 7035800"/>
                <a:gd name="connsiteY10" fmla="*/ 275167 h 448734"/>
                <a:gd name="connsiteX11" fmla="*/ 1477434 w 7035800"/>
                <a:gd name="connsiteY11" fmla="*/ 292100 h 448734"/>
                <a:gd name="connsiteX12" fmla="*/ 1524000 w 7035800"/>
                <a:gd name="connsiteY12" fmla="*/ 292100 h 448734"/>
                <a:gd name="connsiteX13" fmla="*/ 1536700 w 7035800"/>
                <a:gd name="connsiteY13" fmla="*/ 139700 h 448734"/>
                <a:gd name="connsiteX14" fmla="*/ 2197100 w 7035800"/>
                <a:gd name="connsiteY14" fmla="*/ 207434 h 448734"/>
                <a:gd name="connsiteX15" fmla="*/ 3204635 w 7035800"/>
                <a:gd name="connsiteY15" fmla="*/ 190500 h 448734"/>
                <a:gd name="connsiteX16" fmla="*/ 3331634 w 7035800"/>
                <a:gd name="connsiteY16" fmla="*/ 55034 h 448734"/>
                <a:gd name="connsiteX17" fmla="*/ 3539066 w 7035800"/>
                <a:gd name="connsiteY17" fmla="*/ 228600 h 448734"/>
                <a:gd name="connsiteX18" fmla="*/ 4876799 w 7035800"/>
                <a:gd name="connsiteY18" fmla="*/ 4234 h 448734"/>
                <a:gd name="connsiteX19" fmla="*/ 5291666 w 7035800"/>
                <a:gd name="connsiteY19" fmla="*/ 101600 h 448734"/>
                <a:gd name="connsiteX20" fmla="*/ 7035800 w 7035800"/>
                <a:gd name="connsiteY20" fmla="*/ 67732 h 448734"/>
                <a:gd name="connsiteX0" fmla="*/ 0 w 7035800"/>
                <a:gd name="connsiteY0" fmla="*/ 88900 h 448734"/>
                <a:gd name="connsiteX1" fmla="*/ 207434 w 7035800"/>
                <a:gd name="connsiteY1" fmla="*/ 0 h 448734"/>
                <a:gd name="connsiteX2" fmla="*/ 317500 w 7035800"/>
                <a:gd name="connsiteY2" fmla="*/ 169334 h 448734"/>
                <a:gd name="connsiteX3" fmla="*/ 402167 w 7035800"/>
                <a:gd name="connsiteY3" fmla="*/ 279400 h 448734"/>
                <a:gd name="connsiteX4" fmla="*/ 486834 w 7035800"/>
                <a:gd name="connsiteY4" fmla="*/ 321734 h 448734"/>
                <a:gd name="connsiteX5" fmla="*/ 698500 w 7035800"/>
                <a:gd name="connsiteY5" fmla="*/ 296334 h 448734"/>
                <a:gd name="connsiteX6" fmla="*/ 804334 w 7035800"/>
                <a:gd name="connsiteY6" fmla="*/ 397934 h 448734"/>
                <a:gd name="connsiteX7" fmla="*/ 910167 w 7035800"/>
                <a:gd name="connsiteY7" fmla="*/ 448734 h 448734"/>
                <a:gd name="connsiteX8" fmla="*/ 969434 w 7035800"/>
                <a:gd name="connsiteY8" fmla="*/ 419100 h 448734"/>
                <a:gd name="connsiteX9" fmla="*/ 1100667 w 7035800"/>
                <a:gd name="connsiteY9" fmla="*/ 287867 h 448734"/>
                <a:gd name="connsiteX10" fmla="*/ 1299634 w 7035800"/>
                <a:gd name="connsiteY10" fmla="*/ 275167 h 448734"/>
                <a:gd name="connsiteX11" fmla="*/ 1477434 w 7035800"/>
                <a:gd name="connsiteY11" fmla="*/ 292100 h 448734"/>
                <a:gd name="connsiteX12" fmla="*/ 1524000 w 7035800"/>
                <a:gd name="connsiteY12" fmla="*/ 292100 h 448734"/>
                <a:gd name="connsiteX13" fmla="*/ 1536700 w 7035800"/>
                <a:gd name="connsiteY13" fmla="*/ 139700 h 448734"/>
                <a:gd name="connsiteX14" fmla="*/ 2197100 w 7035800"/>
                <a:gd name="connsiteY14" fmla="*/ 207434 h 448734"/>
                <a:gd name="connsiteX15" fmla="*/ 3204635 w 7035800"/>
                <a:gd name="connsiteY15" fmla="*/ 190500 h 448734"/>
                <a:gd name="connsiteX16" fmla="*/ 3331634 w 7035800"/>
                <a:gd name="connsiteY16" fmla="*/ 55034 h 448734"/>
                <a:gd name="connsiteX17" fmla="*/ 3539066 w 7035800"/>
                <a:gd name="connsiteY17" fmla="*/ 228600 h 448734"/>
                <a:gd name="connsiteX18" fmla="*/ 4876799 w 7035800"/>
                <a:gd name="connsiteY18" fmla="*/ 4234 h 448734"/>
                <a:gd name="connsiteX19" fmla="*/ 5291666 w 7035800"/>
                <a:gd name="connsiteY19" fmla="*/ 101600 h 448734"/>
                <a:gd name="connsiteX20" fmla="*/ 6608233 w 7035800"/>
                <a:gd name="connsiteY20" fmla="*/ 76200 h 448734"/>
                <a:gd name="connsiteX21" fmla="*/ 7035800 w 7035800"/>
                <a:gd name="connsiteY21" fmla="*/ 67732 h 448734"/>
                <a:gd name="connsiteX0" fmla="*/ 0 w 7035800"/>
                <a:gd name="connsiteY0" fmla="*/ 88900 h 448734"/>
                <a:gd name="connsiteX1" fmla="*/ 207434 w 7035800"/>
                <a:gd name="connsiteY1" fmla="*/ 0 h 448734"/>
                <a:gd name="connsiteX2" fmla="*/ 317500 w 7035800"/>
                <a:gd name="connsiteY2" fmla="*/ 169334 h 448734"/>
                <a:gd name="connsiteX3" fmla="*/ 402167 w 7035800"/>
                <a:gd name="connsiteY3" fmla="*/ 279400 h 448734"/>
                <a:gd name="connsiteX4" fmla="*/ 486834 w 7035800"/>
                <a:gd name="connsiteY4" fmla="*/ 321734 h 448734"/>
                <a:gd name="connsiteX5" fmla="*/ 698500 w 7035800"/>
                <a:gd name="connsiteY5" fmla="*/ 296334 h 448734"/>
                <a:gd name="connsiteX6" fmla="*/ 804334 w 7035800"/>
                <a:gd name="connsiteY6" fmla="*/ 397934 h 448734"/>
                <a:gd name="connsiteX7" fmla="*/ 910167 w 7035800"/>
                <a:gd name="connsiteY7" fmla="*/ 448734 h 448734"/>
                <a:gd name="connsiteX8" fmla="*/ 969434 w 7035800"/>
                <a:gd name="connsiteY8" fmla="*/ 419100 h 448734"/>
                <a:gd name="connsiteX9" fmla="*/ 1100667 w 7035800"/>
                <a:gd name="connsiteY9" fmla="*/ 287867 h 448734"/>
                <a:gd name="connsiteX10" fmla="*/ 1299634 w 7035800"/>
                <a:gd name="connsiteY10" fmla="*/ 275167 h 448734"/>
                <a:gd name="connsiteX11" fmla="*/ 1477434 w 7035800"/>
                <a:gd name="connsiteY11" fmla="*/ 292100 h 448734"/>
                <a:gd name="connsiteX12" fmla="*/ 1524000 w 7035800"/>
                <a:gd name="connsiteY12" fmla="*/ 292100 h 448734"/>
                <a:gd name="connsiteX13" fmla="*/ 1536700 w 7035800"/>
                <a:gd name="connsiteY13" fmla="*/ 139700 h 448734"/>
                <a:gd name="connsiteX14" fmla="*/ 2197100 w 7035800"/>
                <a:gd name="connsiteY14" fmla="*/ 207434 h 448734"/>
                <a:gd name="connsiteX15" fmla="*/ 3204635 w 7035800"/>
                <a:gd name="connsiteY15" fmla="*/ 190500 h 448734"/>
                <a:gd name="connsiteX16" fmla="*/ 3331634 w 7035800"/>
                <a:gd name="connsiteY16" fmla="*/ 55034 h 448734"/>
                <a:gd name="connsiteX17" fmla="*/ 3539066 w 7035800"/>
                <a:gd name="connsiteY17" fmla="*/ 228600 h 448734"/>
                <a:gd name="connsiteX18" fmla="*/ 4876799 w 7035800"/>
                <a:gd name="connsiteY18" fmla="*/ 4234 h 448734"/>
                <a:gd name="connsiteX19" fmla="*/ 5291666 w 7035800"/>
                <a:gd name="connsiteY19" fmla="*/ 101600 h 448734"/>
                <a:gd name="connsiteX20" fmla="*/ 6726766 w 7035800"/>
                <a:gd name="connsiteY20" fmla="*/ 55033 h 448734"/>
                <a:gd name="connsiteX21" fmla="*/ 7035800 w 7035800"/>
                <a:gd name="connsiteY21" fmla="*/ 67732 h 448734"/>
                <a:gd name="connsiteX0" fmla="*/ 0 w 7035800"/>
                <a:gd name="connsiteY0" fmla="*/ 88900 h 448734"/>
                <a:gd name="connsiteX1" fmla="*/ 207434 w 7035800"/>
                <a:gd name="connsiteY1" fmla="*/ 0 h 448734"/>
                <a:gd name="connsiteX2" fmla="*/ 317500 w 7035800"/>
                <a:gd name="connsiteY2" fmla="*/ 169334 h 448734"/>
                <a:gd name="connsiteX3" fmla="*/ 402167 w 7035800"/>
                <a:gd name="connsiteY3" fmla="*/ 279400 h 448734"/>
                <a:gd name="connsiteX4" fmla="*/ 486834 w 7035800"/>
                <a:gd name="connsiteY4" fmla="*/ 321734 h 448734"/>
                <a:gd name="connsiteX5" fmla="*/ 698500 w 7035800"/>
                <a:gd name="connsiteY5" fmla="*/ 296334 h 448734"/>
                <a:gd name="connsiteX6" fmla="*/ 804334 w 7035800"/>
                <a:gd name="connsiteY6" fmla="*/ 397934 h 448734"/>
                <a:gd name="connsiteX7" fmla="*/ 910167 w 7035800"/>
                <a:gd name="connsiteY7" fmla="*/ 448734 h 448734"/>
                <a:gd name="connsiteX8" fmla="*/ 969434 w 7035800"/>
                <a:gd name="connsiteY8" fmla="*/ 419100 h 448734"/>
                <a:gd name="connsiteX9" fmla="*/ 1100667 w 7035800"/>
                <a:gd name="connsiteY9" fmla="*/ 287867 h 448734"/>
                <a:gd name="connsiteX10" fmla="*/ 1299634 w 7035800"/>
                <a:gd name="connsiteY10" fmla="*/ 275167 h 448734"/>
                <a:gd name="connsiteX11" fmla="*/ 1477434 w 7035800"/>
                <a:gd name="connsiteY11" fmla="*/ 292100 h 448734"/>
                <a:gd name="connsiteX12" fmla="*/ 1524000 w 7035800"/>
                <a:gd name="connsiteY12" fmla="*/ 292100 h 448734"/>
                <a:gd name="connsiteX13" fmla="*/ 1536700 w 7035800"/>
                <a:gd name="connsiteY13" fmla="*/ 139700 h 448734"/>
                <a:gd name="connsiteX14" fmla="*/ 2197100 w 7035800"/>
                <a:gd name="connsiteY14" fmla="*/ 207434 h 448734"/>
                <a:gd name="connsiteX15" fmla="*/ 3204635 w 7035800"/>
                <a:gd name="connsiteY15" fmla="*/ 190500 h 448734"/>
                <a:gd name="connsiteX16" fmla="*/ 3331634 w 7035800"/>
                <a:gd name="connsiteY16" fmla="*/ 55034 h 448734"/>
                <a:gd name="connsiteX17" fmla="*/ 3539066 w 7035800"/>
                <a:gd name="connsiteY17" fmla="*/ 228600 h 448734"/>
                <a:gd name="connsiteX18" fmla="*/ 4876799 w 7035800"/>
                <a:gd name="connsiteY18" fmla="*/ 4234 h 448734"/>
                <a:gd name="connsiteX19" fmla="*/ 5291666 w 7035800"/>
                <a:gd name="connsiteY19" fmla="*/ 101600 h 448734"/>
                <a:gd name="connsiteX20" fmla="*/ 6726766 w 7035800"/>
                <a:gd name="connsiteY20" fmla="*/ 55033 h 448734"/>
                <a:gd name="connsiteX21" fmla="*/ 6989233 w 7035800"/>
                <a:gd name="connsiteY21" fmla="*/ 67734 h 448734"/>
                <a:gd name="connsiteX22" fmla="*/ 7035800 w 7035800"/>
                <a:gd name="connsiteY22" fmla="*/ 67732 h 448734"/>
                <a:gd name="connsiteX0" fmla="*/ 0 w 7133166"/>
                <a:gd name="connsiteY0" fmla="*/ 88900 h 448734"/>
                <a:gd name="connsiteX1" fmla="*/ 207434 w 7133166"/>
                <a:gd name="connsiteY1" fmla="*/ 0 h 448734"/>
                <a:gd name="connsiteX2" fmla="*/ 317500 w 7133166"/>
                <a:gd name="connsiteY2" fmla="*/ 169334 h 448734"/>
                <a:gd name="connsiteX3" fmla="*/ 402167 w 7133166"/>
                <a:gd name="connsiteY3" fmla="*/ 279400 h 448734"/>
                <a:gd name="connsiteX4" fmla="*/ 486834 w 7133166"/>
                <a:gd name="connsiteY4" fmla="*/ 321734 h 448734"/>
                <a:gd name="connsiteX5" fmla="*/ 698500 w 7133166"/>
                <a:gd name="connsiteY5" fmla="*/ 296334 h 448734"/>
                <a:gd name="connsiteX6" fmla="*/ 804334 w 7133166"/>
                <a:gd name="connsiteY6" fmla="*/ 397934 h 448734"/>
                <a:gd name="connsiteX7" fmla="*/ 910167 w 7133166"/>
                <a:gd name="connsiteY7" fmla="*/ 448734 h 448734"/>
                <a:gd name="connsiteX8" fmla="*/ 969434 w 7133166"/>
                <a:gd name="connsiteY8" fmla="*/ 419100 h 448734"/>
                <a:gd name="connsiteX9" fmla="*/ 1100667 w 7133166"/>
                <a:gd name="connsiteY9" fmla="*/ 287867 h 448734"/>
                <a:gd name="connsiteX10" fmla="*/ 1299634 w 7133166"/>
                <a:gd name="connsiteY10" fmla="*/ 275167 h 448734"/>
                <a:gd name="connsiteX11" fmla="*/ 1477434 w 7133166"/>
                <a:gd name="connsiteY11" fmla="*/ 292100 h 448734"/>
                <a:gd name="connsiteX12" fmla="*/ 1524000 w 7133166"/>
                <a:gd name="connsiteY12" fmla="*/ 292100 h 448734"/>
                <a:gd name="connsiteX13" fmla="*/ 1536700 w 7133166"/>
                <a:gd name="connsiteY13" fmla="*/ 139700 h 448734"/>
                <a:gd name="connsiteX14" fmla="*/ 2197100 w 7133166"/>
                <a:gd name="connsiteY14" fmla="*/ 207434 h 448734"/>
                <a:gd name="connsiteX15" fmla="*/ 3204635 w 7133166"/>
                <a:gd name="connsiteY15" fmla="*/ 190500 h 448734"/>
                <a:gd name="connsiteX16" fmla="*/ 3331634 w 7133166"/>
                <a:gd name="connsiteY16" fmla="*/ 55034 h 448734"/>
                <a:gd name="connsiteX17" fmla="*/ 3539066 w 7133166"/>
                <a:gd name="connsiteY17" fmla="*/ 228600 h 448734"/>
                <a:gd name="connsiteX18" fmla="*/ 4876799 w 7133166"/>
                <a:gd name="connsiteY18" fmla="*/ 4234 h 448734"/>
                <a:gd name="connsiteX19" fmla="*/ 5291666 w 7133166"/>
                <a:gd name="connsiteY19" fmla="*/ 101600 h 448734"/>
                <a:gd name="connsiteX20" fmla="*/ 6726766 w 7133166"/>
                <a:gd name="connsiteY20" fmla="*/ 55033 h 448734"/>
                <a:gd name="connsiteX21" fmla="*/ 6989233 w 7133166"/>
                <a:gd name="connsiteY21" fmla="*/ 67734 h 448734"/>
                <a:gd name="connsiteX22" fmla="*/ 7133166 w 7133166"/>
                <a:gd name="connsiteY22" fmla="*/ 364065 h 448734"/>
                <a:gd name="connsiteX0" fmla="*/ 0 w 7133166"/>
                <a:gd name="connsiteY0" fmla="*/ 88900 h 448734"/>
                <a:gd name="connsiteX1" fmla="*/ 207434 w 7133166"/>
                <a:gd name="connsiteY1" fmla="*/ 0 h 448734"/>
                <a:gd name="connsiteX2" fmla="*/ 317500 w 7133166"/>
                <a:gd name="connsiteY2" fmla="*/ 169334 h 448734"/>
                <a:gd name="connsiteX3" fmla="*/ 402167 w 7133166"/>
                <a:gd name="connsiteY3" fmla="*/ 279400 h 448734"/>
                <a:gd name="connsiteX4" fmla="*/ 486834 w 7133166"/>
                <a:gd name="connsiteY4" fmla="*/ 321734 h 448734"/>
                <a:gd name="connsiteX5" fmla="*/ 698500 w 7133166"/>
                <a:gd name="connsiteY5" fmla="*/ 296334 h 448734"/>
                <a:gd name="connsiteX6" fmla="*/ 804334 w 7133166"/>
                <a:gd name="connsiteY6" fmla="*/ 397934 h 448734"/>
                <a:gd name="connsiteX7" fmla="*/ 910167 w 7133166"/>
                <a:gd name="connsiteY7" fmla="*/ 448734 h 448734"/>
                <a:gd name="connsiteX8" fmla="*/ 969434 w 7133166"/>
                <a:gd name="connsiteY8" fmla="*/ 419100 h 448734"/>
                <a:gd name="connsiteX9" fmla="*/ 1100667 w 7133166"/>
                <a:gd name="connsiteY9" fmla="*/ 287867 h 448734"/>
                <a:gd name="connsiteX10" fmla="*/ 1299634 w 7133166"/>
                <a:gd name="connsiteY10" fmla="*/ 275167 h 448734"/>
                <a:gd name="connsiteX11" fmla="*/ 1477434 w 7133166"/>
                <a:gd name="connsiteY11" fmla="*/ 292100 h 448734"/>
                <a:gd name="connsiteX12" fmla="*/ 1524000 w 7133166"/>
                <a:gd name="connsiteY12" fmla="*/ 292100 h 448734"/>
                <a:gd name="connsiteX13" fmla="*/ 1536700 w 7133166"/>
                <a:gd name="connsiteY13" fmla="*/ 139700 h 448734"/>
                <a:gd name="connsiteX14" fmla="*/ 2197100 w 7133166"/>
                <a:gd name="connsiteY14" fmla="*/ 207434 h 448734"/>
                <a:gd name="connsiteX15" fmla="*/ 3204635 w 7133166"/>
                <a:gd name="connsiteY15" fmla="*/ 190500 h 448734"/>
                <a:gd name="connsiteX16" fmla="*/ 3331634 w 7133166"/>
                <a:gd name="connsiteY16" fmla="*/ 55034 h 448734"/>
                <a:gd name="connsiteX17" fmla="*/ 3539066 w 7133166"/>
                <a:gd name="connsiteY17" fmla="*/ 228600 h 448734"/>
                <a:gd name="connsiteX18" fmla="*/ 4876799 w 7133166"/>
                <a:gd name="connsiteY18" fmla="*/ 4234 h 448734"/>
                <a:gd name="connsiteX19" fmla="*/ 5291666 w 7133166"/>
                <a:gd name="connsiteY19" fmla="*/ 101600 h 448734"/>
                <a:gd name="connsiteX20" fmla="*/ 6726766 w 7133166"/>
                <a:gd name="connsiteY20" fmla="*/ 55033 h 448734"/>
                <a:gd name="connsiteX21" fmla="*/ 7048499 w 7133166"/>
                <a:gd name="connsiteY21" fmla="*/ 71967 h 448734"/>
                <a:gd name="connsiteX22" fmla="*/ 7133166 w 7133166"/>
                <a:gd name="connsiteY22" fmla="*/ 364065 h 448734"/>
                <a:gd name="connsiteX0" fmla="*/ 0 w 7073899"/>
                <a:gd name="connsiteY0" fmla="*/ 88900 h 448734"/>
                <a:gd name="connsiteX1" fmla="*/ 207434 w 7073899"/>
                <a:gd name="connsiteY1" fmla="*/ 0 h 448734"/>
                <a:gd name="connsiteX2" fmla="*/ 317500 w 7073899"/>
                <a:gd name="connsiteY2" fmla="*/ 169334 h 448734"/>
                <a:gd name="connsiteX3" fmla="*/ 402167 w 7073899"/>
                <a:gd name="connsiteY3" fmla="*/ 279400 h 448734"/>
                <a:gd name="connsiteX4" fmla="*/ 486834 w 7073899"/>
                <a:gd name="connsiteY4" fmla="*/ 321734 h 448734"/>
                <a:gd name="connsiteX5" fmla="*/ 698500 w 7073899"/>
                <a:gd name="connsiteY5" fmla="*/ 296334 h 448734"/>
                <a:gd name="connsiteX6" fmla="*/ 804334 w 7073899"/>
                <a:gd name="connsiteY6" fmla="*/ 397934 h 448734"/>
                <a:gd name="connsiteX7" fmla="*/ 910167 w 7073899"/>
                <a:gd name="connsiteY7" fmla="*/ 448734 h 448734"/>
                <a:gd name="connsiteX8" fmla="*/ 969434 w 7073899"/>
                <a:gd name="connsiteY8" fmla="*/ 419100 h 448734"/>
                <a:gd name="connsiteX9" fmla="*/ 1100667 w 7073899"/>
                <a:gd name="connsiteY9" fmla="*/ 287867 h 448734"/>
                <a:gd name="connsiteX10" fmla="*/ 1299634 w 7073899"/>
                <a:gd name="connsiteY10" fmla="*/ 275167 h 448734"/>
                <a:gd name="connsiteX11" fmla="*/ 1477434 w 7073899"/>
                <a:gd name="connsiteY11" fmla="*/ 292100 h 448734"/>
                <a:gd name="connsiteX12" fmla="*/ 1524000 w 7073899"/>
                <a:gd name="connsiteY12" fmla="*/ 292100 h 448734"/>
                <a:gd name="connsiteX13" fmla="*/ 1536700 w 7073899"/>
                <a:gd name="connsiteY13" fmla="*/ 139700 h 448734"/>
                <a:gd name="connsiteX14" fmla="*/ 2197100 w 7073899"/>
                <a:gd name="connsiteY14" fmla="*/ 207434 h 448734"/>
                <a:gd name="connsiteX15" fmla="*/ 3204635 w 7073899"/>
                <a:gd name="connsiteY15" fmla="*/ 190500 h 448734"/>
                <a:gd name="connsiteX16" fmla="*/ 3331634 w 7073899"/>
                <a:gd name="connsiteY16" fmla="*/ 55034 h 448734"/>
                <a:gd name="connsiteX17" fmla="*/ 3539066 w 7073899"/>
                <a:gd name="connsiteY17" fmla="*/ 228600 h 448734"/>
                <a:gd name="connsiteX18" fmla="*/ 4876799 w 7073899"/>
                <a:gd name="connsiteY18" fmla="*/ 4234 h 448734"/>
                <a:gd name="connsiteX19" fmla="*/ 5291666 w 7073899"/>
                <a:gd name="connsiteY19" fmla="*/ 101600 h 448734"/>
                <a:gd name="connsiteX20" fmla="*/ 6726766 w 7073899"/>
                <a:gd name="connsiteY20" fmla="*/ 55033 h 448734"/>
                <a:gd name="connsiteX21" fmla="*/ 7048499 w 7073899"/>
                <a:gd name="connsiteY21" fmla="*/ 71967 h 448734"/>
                <a:gd name="connsiteX22" fmla="*/ 7073899 w 7073899"/>
                <a:gd name="connsiteY22" fmla="*/ 279398 h 448734"/>
                <a:gd name="connsiteX0" fmla="*/ 0 w 7082366"/>
                <a:gd name="connsiteY0" fmla="*/ 88900 h 448734"/>
                <a:gd name="connsiteX1" fmla="*/ 207434 w 7082366"/>
                <a:gd name="connsiteY1" fmla="*/ 0 h 448734"/>
                <a:gd name="connsiteX2" fmla="*/ 317500 w 7082366"/>
                <a:gd name="connsiteY2" fmla="*/ 169334 h 448734"/>
                <a:gd name="connsiteX3" fmla="*/ 402167 w 7082366"/>
                <a:gd name="connsiteY3" fmla="*/ 279400 h 448734"/>
                <a:gd name="connsiteX4" fmla="*/ 486834 w 7082366"/>
                <a:gd name="connsiteY4" fmla="*/ 321734 h 448734"/>
                <a:gd name="connsiteX5" fmla="*/ 698500 w 7082366"/>
                <a:gd name="connsiteY5" fmla="*/ 296334 h 448734"/>
                <a:gd name="connsiteX6" fmla="*/ 804334 w 7082366"/>
                <a:gd name="connsiteY6" fmla="*/ 397934 h 448734"/>
                <a:gd name="connsiteX7" fmla="*/ 910167 w 7082366"/>
                <a:gd name="connsiteY7" fmla="*/ 448734 h 448734"/>
                <a:gd name="connsiteX8" fmla="*/ 969434 w 7082366"/>
                <a:gd name="connsiteY8" fmla="*/ 419100 h 448734"/>
                <a:gd name="connsiteX9" fmla="*/ 1100667 w 7082366"/>
                <a:gd name="connsiteY9" fmla="*/ 287867 h 448734"/>
                <a:gd name="connsiteX10" fmla="*/ 1299634 w 7082366"/>
                <a:gd name="connsiteY10" fmla="*/ 275167 h 448734"/>
                <a:gd name="connsiteX11" fmla="*/ 1477434 w 7082366"/>
                <a:gd name="connsiteY11" fmla="*/ 292100 h 448734"/>
                <a:gd name="connsiteX12" fmla="*/ 1524000 w 7082366"/>
                <a:gd name="connsiteY12" fmla="*/ 292100 h 448734"/>
                <a:gd name="connsiteX13" fmla="*/ 1536700 w 7082366"/>
                <a:gd name="connsiteY13" fmla="*/ 139700 h 448734"/>
                <a:gd name="connsiteX14" fmla="*/ 2197100 w 7082366"/>
                <a:gd name="connsiteY14" fmla="*/ 207434 h 448734"/>
                <a:gd name="connsiteX15" fmla="*/ 3204635 w 7082366"/>
                <a:gd name="connsiteY15" fmla="*/ 190500 h 448734"/>
                <a:gd name="connsiteX16" fmla="*/ 3331634 w 7082366"/>
                <a:gd name="connsiteY16" fmla="*/ 55034 h 448734"/>
                <a:gd name="connsiteX17" fmla="*/ 3539066 w 7082366"/>
                <a:gd name="connsiteY17" fmla="*/ 228600 h 448734"/>
                <a:gd name="connsiteX18" fmla="*/ 4876799 w 7082366"/>
                <a:gd name="connsiteY18" fmla="*/ 4234 h 448734"/>
                <a:gd name="connsiteX19" fmla="*/ 5291666 w 7082366"/>
                <a:gd name="connsiteY19" fmla="*/ 101600 h 448734"/>
                <a:gd name="connsiteX20" fmla="*/ 6726766 w 7082366"/>
                <a:gd name="connsiteY20" fmla="*/ 55033 h 448734"/>
                <a:gd name="connsiteX21" fmla="*/ 7048499 w 7082366"/>
                <a:gd name="connsiteY21" fmla="*/ 71967 h 448734"/>
                <a:gd name="connsiteX22" fmla="*/ 7082366 w 7082366"/>
                <a:gd name="connsiteY22" fmla="*/ 380998 h 448734"/>
                <a:gd name="connsiteX0" fmla="*/ 0 w 7082366"/>
                <a:gd name="connsiteY0" fmla="*/ 88900 h 448734"/>
                <a:gd name="connsiteX1" fmla="*/ 207434 w 7082366"/>
                <a:gd name="connsiteY1" fmla="*/ 0 h 448734"/>
                <a:gd name="connsiteX2" fmla="*/ 317500 w 7082366"/>
                <a:gd name="connsiteY2" fmla="*/ 169334 h 448734"/>
                <a:gd name="connsiteX3" fmla="*/ 402167 w 7082366"/>
                <a:gd name="connsiteY3" fmla="*/ 279400 h 448734"/>
                <a:gd name="connsiteX4" fmla="*/ 486834 w 7082366"/>
                <a:gd name="connsiteY4" fmla="*/ 321734 h 448734"/>
                <a:gd name="connsiteX5" fmla="*/ 698500 w 7082366"/>
                <a:gd name="connsiteY5" fmla="*/ 296334 h 448734"/>
                <a:gd name="connsiteX6" fmla="*/ 804334 w 7082366"/>
                <a:gd name="connsiteY6" fmla="*/ 397934 h 448734"/>
                <a:gd name="connsiteX7" fmla="*/ 910167 w 7082366"/>
                <a:gd name="connsiteY7" fmla="*/ 448734 h 448734"/>
                <a:gd name="connsiteX8" fmla="*/ 969434 w 7082366"/>
                <a:gd name="connsiteY8" fmla="*/ 419100 h 448734"/>
                <a:gd name="connsiteX9" fmla="*/ 1100667 w 7082366"/>
                <a:gd name="connsiteY9" fmla="*/ 287867 h 448734"/>
                <a:gd name="connsiteX10" fmla="*/ 1299634 w 7082366"/>
                <a:gd name="connsiteY10" fmla="*/ 275167 h 448734"/>
                <a:gd name="connsiteX11" fmla="*/ 1477434 w 7082366"/>
                <a:gd name="connsiteY11" fmla="*/ 292100 h 448734"/>
                <a:gd name="connsiteX12" fmla="*/ 1524000 w 7082366"/>
                <a:gd name="connsiteY12" fmla="*/ 292100 h 448734"/>
                <a:gd name="connsiteX13" fmla="*/ 1536700 w 7082366"/>
                <a:gd name="connsiteY13" fmla="*/ 139700 h 448734"/>
                <a:gd name="connsiteX14" fmla="*/ 2197100 w 7082366"/>
                <a:gd name="connsiteY14" fmla="*/ 207434 h 448734"/>
                <a:gd name="connsiteX15" fmla="*/ 3204635 w 7082366"/>
                <a:gd name="connsiteY15" fmla="*/ 190500 h 448734"/>
                <a:gd name="connsiteX16" fmla="*/ 3331634 w 7082366"/>
                <a:gd name="connsiteY16" fmla="*/ 55034 h 448734"/>
                <a:gd name="connsiteX17" fmla="*/ 3539066 w 7082366"/>
                <a:gd name="connsiteY17" fmla="*/ 228600 h 448734"/>
                <a:gd name="connsiteX18" fmla="*/ 4876799 w 7082366"/>
                <a:gd name="connsiteY18" fmla="*/ 4234 h 448734"/>
                <a:gd name="connsiteX19" fmla="*/ 5291666 w 7082366"/>
                <a:gd name="connsiteY19" fmla="*/ 101600 h 448734"/>
                <a:gd name="connsiteX20" fmla="*/ 6726766 w 7082366"/>
                <a:gd name="connsiteY20" fmla="*/ 55033 h 448734"/>
                <a:gd name="connsiteX21" fmla="*/ 7048499 w 7082366"/>
                <a:gd name="connsiteY21" fmla="*/ 71967 h 448734"/>
                <a:gd name="connsiteX22" fmla="*/ 7065433 w 7082366"/>
                <a:gd name="connsiteY22" fmla="*/ 325967 h 448734"/>
                <a:gd name="connsiteX23" fmla="*/ 7082366 w 7082366"/>
                <a:gd name="connsiteY23" fmla="*/ 380998 h 448734"/>
                <a:gd name="connsiteX0" fmla="*/ 0 w 7065433"/>
                <a:gd name="connsiteY0" fmla="*/ 88900 h 812798"/>
                <a:gd name="connsiteX1" fmla="*/ 207434 w 7065433"/>
                <a:gd name="connsiteY1" fmla="*/ 0 h 812798"/>
                <a:gd name="connsiteX2" fmla="*/ 317500 w 7065433"/>
                <a:gd name="connsiteY2" fmla="*/ 169334 h 812798"/>
                <a:gd name="connsiteX3" fmla="*/ 402167 w 7065433"/>
                <a:gd name="connsiteY3" fmla="*/ 279400 h 812798"/>
                <a:gd name="connsiteX4" fmla="*/ 486834 w 7065433"/>
                <a:gd name="connsiteY4" fmla="*/ 321734 h 812798"/>
                <a:gd name="connsiteX5" fmla="*/ 698500 w 7065433"/>
                <a:gd name="connsiteY5" fmla="*/ 296334 h 812798"/>
                <a:gd name="connsiteX6" fmla="*/ 804334 w 7065433"/>
                <a:gd name="connsiteY6" fmla="*/ 397934 h 812798"/>
                <a:gd name="connsiteX7" fmla="*/ 910167 w 7065433"/>
                <a:gd name="connsiteY7" fmla="*/ 448734 h 812798"/>
                <a:gd name="connsiteX8" fmla="*/ 969434 w 7065433"/>
                <a:gd name="connsiteY8" fmla="*/ 419100 h 812798"/>
                <a:gd name="connsiteX9" fmla="*/ 1100667 w 7065433"/>
                <a:gd name="connsiteY9" fmla="*/ 287867 h 812798"/>
                <a:gd name="connsiteX10" fmla="*/ 1299634 w 7065433"/>
                <a:gd name="connsiteY10" fmla="*/ 275167 h 812798"/>
                <a:gd name="connsiteX11" fmla="*/ 1477434 w 7065433"/>
                <a:gd name="connsiteY11" fmla="*/ 292100 h 812798"/>
                <a:gd name="connsiteX12" fmla="*/ 1524000 w 7065433"/>
                <a:gd name="connsiteY12" fmla="*/ 292100 h 812798"/>
                <a:gd name="connsiteX13" fmla="*/ 1536700 w 7065433"/>
                <a:gd name="connsiteY13" fmla="*/ 139700 h 812798"/>
                <a:gd name="connsiteX14" fmla="*/ 2197100 w 7065433"/>
                <a:gd name="connsiteY14" fmla="*/ 207434 h 812798"/>
                <a:gd name="connsiteX15" fmla="*/ 3204635 w 7065433"/>
                <a:gd name="connsiteY15" fmla="*/ 190500 h 812798"/>
                <a:gd name="connsiteX16" fmla="*/ 3331634 w 7065433"/>
                <a:gd name="connsiteY16" fmla="*/ 55034 h 812798"/>
                <a:gd name="connsiteX17" fmla="*/ 3539066 w 7065433"/>
                <a:gd name="connsiteY17" fmla="*/ 228600 h 812798"/>
                <a:gd name="connsiteX18" fmla="*/ 4876799 w 7065433"/>
                <a:gd name="connsiteY18" fmla="*/ 4234 h 812798"/>
                <a:gd name="connsiteX19" fmla="*/ 5291666 w 7065433"/>
                <a:gd name="connsiteY19" fmla="*/ 101600 h 812798"/>
                <a:gd name="connsiteX20" fmla="*/ 6726766 w 7065433"/>
                <a:gd name="connsiteY20" fmla="*/ 55033 h 812798"/>
                <a:gd name="connsiteX21" fmla="*/ 7048499 w 7065433"/>
                <a:gd name="connsiteY21" fmla="*/ 71967 h 812798"/>
                <a:gd name="connsiteX22" fmla="*/ 7065433 w 7065433"/>
                <a:gd name="connsiteY22" fmla="*/ 325967 h 812798"/>
                <a:gd name="connsiteX23" fmla="*/ 4000500 w 7065433"/>
                <a:gd name="connsiteY23" fmla="*/ 812798 h 812798"/>
                <a:gd name="connsiteX0" fmla="*/ 0 w 7065433"/>
                <a:gd name="connsiteY0" fmla="*/ 88900 h 812798"/>
                <a:gd name="connsiteX1" fmla="*/ 207434 w 7065433"/>
                <a:gd name="connsiteY1" fmla="*/ 0 h 812798"/>
                <a:gd name="connsiteX2" fmla="*/ 317500 w 7065433"/>
                <a:gd name="connsiteY2" fmla="*/ 169334 h 812798"/>
                <a:gd name="connsiteX3" fmla="*/ 402167 w 7065433"/>
                <a:gd name="connsiteY3" fmla="*/ 279400 h 812798"/>
                <a:gd name="connsiteX4" fmla="*/ 486834 w 7065433"/>
                <a:gd name="connsiteY4" fmla="*/ 321734 h 812798"/>
                <a:gd name="connsiteX5" fmla="*/ 698500 w 7065433"/>
                <a:gd name="connsiteY5" fmla="*/ 296334 h 812798"/>
                <a:gd name="connsiteX6" fmla="*/ 804334 w 7065433"/>
                <a:gd name="connsiteY6" fmla="*/ 397934 h 812798"/>
                <a:gd name="connsiteX7" fmla="*/ 910167 w 7065433"/>
                <a:gd name="connsiteY7" fmla="*/ 448734 h 812798"/>
                <a:gd name="connsiteX8" fmla="*/ 969434 w 7065433"/>
                <a:gd name="connsiteY8" fmla="*/ 419100 h 812798"/>
                <a:gd name="connsiteX9" fmla="*/ 1100667 w 7065433"/>
                <a:gd name="connsiteY9" fmla="*/ 287867 h 812798"/>
                <a:gd name="connsiteX10" fmla="*/ 1299634 w 7065433"/>
                <a:gd name="connsiteY10" fmla="*/ 275167 h 812798"/>
                <a:gd name="connsiteX11" fmla="*/ 1477434 w 7065433"/>
                <a:gd name="connsiteY11" fmla="*/ 292100 h 812798"/>
                <a:gd name="connsiteX12" fmla="*/ 1524000 w 7065433"/>
                <a:gd name="connsiteY12" fmla="*/ 292100 h 812798"/>
                <a:gd name="connsiteX13" fmla="*/ 1536700 w 7065433"/>
                <a:gd name="connsiteY13" fmla="*/ 139700 h 812798"/>
                <a:gd name="connsiteX14" fmla="*/ 2197100 w 7065433"/>
                <a:gd name="connsiteY14" fmla="*/ 207434 h 812798"/>
                <a:gd name="connsiteX15" fmla="*/ 3204635 w 7065433"/>
                <a:gd name="connsiteY15" fmla="*/ 190500 h 812798"/>
                <a:gd name="connsiteX16" fmla="*/ 3331634 w 7065433"/>
                <a:gd name="connsiteY16" fmla="*/ 55034 h 812798"/>
                <a:gd name="connsiteX17" fmla="*/ 3539066 w 7065433"/>
                <a:gd name="connsiteY17" fmla="*/ 228600 h 812798"/>
                <a:gd name="connsiteX18" fmla="*/ 4876799 w 7065433"/>
                <a:gd name="connsiteY18" fmla="*/ 4234 h 812798"/>
                <a:gd name="connsiteX19" fmla="*/ 5291666 w 7065433"/>
                <a:gd name="connsiteY19" fmla="*/ 101600 h 812798"/>
                <a:gd name="connsiteX20" fmla="*/ 6726766 w 7065433"/>
                <a:gd name="connsiteY20" fmla="*/ 55033 h 812798"/>
                <a:gd name="connsiteX21" fmla="*/ 7048499 w 7065433"/>
                <a:gd name="connsiteY21" fmla="*/ 71967 h 812798"/>
                <a:gd name="connsiteX22" fmla="*/ 7065433 w 7065433"/>
                <a:gd name="connsiteY22" fmla="*/ 325967 h 812798"/>
                <a:gd name="connsiteX23" fmla="*/ 4102100 w 7065433"/>
                <a:gd name="connsiteY23" fmla="*/ 795867 h 812798"/>
                <a:gd name="connsiteX24" fmla="*/ 4000500 w 7065433"/>
                <a:gd name="connsiteY24" fmla="*/ 812798 h 812798"/>
                <a:gd name="connsiteX0" fmla="*/ 0 w 7065433"/>
                <a:gd name="connsiteY0" fmla="*/ 88900 h 922864"/>
                <a:gd name="connsiteX1" fmla="*/ 207434 w 7065433"/>
                <a:gd name="connsiteY1" fmla="*/ 0 h 922864"/>
                <a:gd name="connsiteX2" fmla="*/ 317500 w 7065433"/>
                <a:gd name="connsiteY2" fmla="*/ 169334 h 922864"/>
                <a:gd name="connsiteX3" fmla="*/ 402167 w 7065433"/>
                <a:gd name="connsiteY3" fmla="*/ 279400 h 922864"/>
                <a:gd name="connsiteX4" fmla="*/ 486834 w 7065433"/>
                <a:gd name="connsiteY4" fmla="*/ 321734 h 922864"/>
                <a:gd name="connsiteX5" fmla="*/ 698500 w 7065433"/>
                <a:gd name="connsiteY5" fmla="*/ 296334 h 922864"/>
                <a:gd name="connsiteX6" fmla="*/ 804334 w 7065433"/>
                <a:gd name="connsiteY6" fmla="*/ 397934 h 922864"/>
                <a:gd name="connsiteX7" fmla="*/ 910167 w 7065433"/>
                <a:gd name="connsiteY7" fmla="*/ 448734 h 922864"/>
                <a:gd name="connsiteX8" fmla="*/ 969434 w 7065433"/>
                <a:gd name="connsiteY8" fmla="*/ 419100 h 922864"/>
                <a:gd name="connsiteX9" fmla="*/ 1100667 w 7065433"/>
                <a:gd name="connsiteY9" fmla="*/ 287867 h 922864"/>
                <a:gd name="connsiteX10" fmla="*/ 1299634 w 7065433"/>
                <a:gd name="connsiteY10" fmla="*/ 275167 h 922864"/>
                <a:gd name="connsiteX11" fmla="*/ 1477434 w 7065433"/>
                <a:gd name="connsiteY11" fmla="*/ 292100 h 922864"/>
                <a:gd name="connsiteX12" fmla="*/ 1524000 w 7065433"/>
                <a:gd name="connsiteY12" fmla="*/ 292100 h 922864"/>
                <a:gd name="connsiteX13" fmla="*/ 1536700 w 7065433"/>
                <a:gd name="connsiteY13" fmla="*/ 139700 h 922864"/>
                <a:gd name="connsiteX14" fmla="*/ 2197100 w 7065433"/>
                <a:gd name="connsiteY14" fmla="*/ 207434 h 922864"/>
                <a:gd name="connsiteX15" fmla="*/ 3204635 w 7065433"/>
                <a:gd name="connsiteY15" fmla="*/ 190500 h 922864"/>
                <a:gd name="connsiteX16" fmla="*/ 3331634 w 7065433"/>
                <a:gd name="connsiteY16" fmla="*/ 55034 h 922864"/>
                <a:gd name="connsiteX17" fmla="*/ 3539066 w 7065433"/>
                <a:gd name="connsiteY17" fmla="*/ 228600 h 922864"/>
                <a:gd name="connsiteX18" fmla="*/ 4876799 w 7065433"/>
                <a:gd name="connsiteY18" fmla="*/ 4234 h 922864"/>
                <a:gd name="connsiteX19" fmla="*/ 5291666 w 7065433"/>
                <a:gd name="connsiteY19" fmla="*/ 101600 h 922864"/>
                <a:gd name="connsiteX20" fmla="*/ 6726766 w 7065433"/>
                <a:gd name="connsiteY20" fmla="*/ 55033 h 922864"/>
                <a:gd name="connsiteX21" fmla="*/ 7048499 w 7065433"/>
                <a:gd name="connsiteY21" fmla="*/ 71967 h 922864"/>
                <a:gd name="connsiteX22" fmla="*/ 7065433 w 7065433"/>
                <a:gd name="connsiteY22" fmla="*/ 325967 h 922864"/>
                <a:gd name="connsiteX23" fmla="*/ 4102100 w 7065433"/>
                <a:gd name="connsiteY23" fmla="*/ 795867 h 922864"/>
                <a:gd name="connsiteX24" fmla="*/ 2260600 w 7065433"/>
                <a:gd name="connsiteY24" fmla="*/ 922864 h 922864"/>
                <a:gd name="connsiteX0" fmla="*/ 0 w 7065433"/>
                <a:gd name="connsiteY0" fmla="*/ 88900 h 922864"/>
                <a:gd name="connsiteX1" fmla="*/ 207434 w 7065433"/>
                <a:gd name="connsiteY1" fmla="*/ 0 h 922864"/>
                <a:gd name="connsiteX2" fmla="*/ 317500 w 7065433"/>
                <a:gd name="connsiteY2" fmla="*/ 169334 h 922864"/>
                <a:gd name="connsiteX3" fmla="*/ 402167 w 7065433"/>
                <a:gd name="connsiteY3" fmla="*/ 279400 h 922864"/>
                <a:gd name="connsiteX4" fmla="*/ 486834 w 7065433"/>
                <a:gd name="connsiteY4" fmla="*/ 321734 h 922864"/>
                <a:gd name="connsiteX5" fmla="*/ 698500 w 7065433"/>
                <a:gd name="connsiteY5" fmla="*/ 296334 h 922864"/>
                <a:gd name="connsiteX6" fmla="*/ 804334 w 7065433"/>
                <a:gd name="connsiteY6" fmla="*/ 397934 h 922864"/>
                <a:gd name="connsiteX7" fmla="*/ 910167 w 7065433"/>
                <a:gd name="connsiteY7" fmla="*/ 448734 h 922864"/>
                <a:gd name="connsiteX8" fmla="*/ 969434 w 7065433"/>
                <a:gd name="connsiteY8" fmla="*/ 419100 h 922864"/>
                <a:gd name="connsiteX9" fmla="*/ 1100667 w 7065433"/>
                <a:gd name="connsiteY9" fmla="*/ 287867 h 922864"/>
                <a:gd name="connsiteX10" fmla="*/ 1299634 w 7065433"/>
                <a:gd name="connsiteY10" fmla="*/ 275167 h 922864"/>
                <a:gd name="connsiteX11" fmla="*/ 1477434 w 7065433"/>
                <a:gd name="connsiteY11" fmla="*/ 292100 h 922864"/>
                <a:gd name="connsiteX12" fmla="*/ 1524000 w 7065433"/>
                <a:gd name="connsiteY12" fmla="*/ 292100 h 922864"/>
                <a:gd name="connsiteX13" fmla="*/ 1536700 w 7065433"/>
                <a:gd name="connsiteY13" fmla="*/ 139700 h 922864"/>
                <a:gd name="connsiteX14" fmla="*/ 2197100 w 7065433"/>
                <a:gd name="connsiteY14" fmla="*/ 207434 h 922864"/>
                <a:gd name="connsiteX15" fmla="*/ 3204635 w 7065433"/>
                <a:gd name="connsiteY15" fmla="*/ 190500 h 922864"/>
                <a:gd name="connsiteX16" fmla="*/ 3331634 w 7065433"/>
                <a:gd name="connsiteY16" fmla="*/ 55034 h 922864"/>
                <a:gd name="connsiteX17" fmla="*/ 3539066 w 7065433"/>
                <a:gd name="connsiteY17" fmla="*/ 228600 h 922864"/>
                <a:gd name="connsiteX18" fmla="*/ 4876799 w 7065433"/>
                <a:gd name="connsiteY18" fmla="*/ 4234 h 922864"/>
                <a:gd name="connsiteX19" fmla="*/ 5291666 w 7065433"/>
                <a:gd name="connsiteY19" fmla="*/ 101600 h 922864"/>
                <a:gd name="connsiteX20" fmla="*/ 6726766 w 7065433"/>
                <a:gd name="connsiteY20" fmla="*/ 55033 h 922864"/>
                <a:gd name="connsiteX21" fmla="*/ 7048499 w 7065433"/>
                <a:gd name="connsiteY21" fmla="*/ 71967 h 922864"/>
                <a:gd name="connsiteX22" fmla="*/ 7065433 w 7065433"/>
                <a:gd name="connsiteY22" fmla="*/ 325967 h 922864"/>
                <a:gd name="connsiteX23" fmla="*/ 4102100 w 7065433"/>
                <a:gd name="connsiteY23" fmla="*/ 795867 h 922864"/>
                <a:gd name="connsiteX24" fmla="*/ 2370667 w 7065433"/>
                <a:gd name="connsiteY24" fmla="*/ 910167 h 922864"/>
                <a:gd name="connsiteX25" fmla="*/ 2260600 w 7065433"/>
                <a:gd name="connsiteY25" fmla="*/ 922864 h 922864"/>
                <a:gd name="connsiteX0" fmla="*/ 575733 w 7641166"/>
                <a:gd name="connsiteY0" fmla="*/ 88900 h 910167"/>
                <a:gd name="connsiteX1" fmla="*/ 783167 w 7641166"/>
                <a:gd name="connsiteY1" fmla="*/ 0 h 910167"/>
                <a:gd name="connsiteX2" fmla="*/ 893233 w 7641166"/>
                <a:gd name="connsiteY2" fmla="*/ 169334 h 910167"/>
                <a:gd name="connsiteX3" fmla="*/ 977900 w 7641166"/>
                <a:gd name="connsiteY3" fmla="*/ 279400 h 910167"/>
                <a:gd name="connsiteX4" fmla="*/ 1062567 w 7641166"/>
                <a:gd name="connsiteY4" fmla="*/ 321734 h 910167"/>
                <a:gd name="connsiteX5" fmla="*/ 1274233 w 7641166"/>
                <a:gd name="connsiteY5" fmla="*/ 296334 h 910167"/>
                <a:gd name="connsiteX6" fmla="*/ 1380067 w 7641166"/>
                <a:gd name="connsiteY6" fmla="*/ 397934 h 910167"/>
                <a:gd name="connsiteX7" fmla="*/ 1485900 w 7641166"/>
                <a:gd name="connsiteY7" fmla="*/ 448734 h 910167"/>
                <a:gd name="connsiteX8" fmla="*/ 1545167 w 7641166"/>
                <a:gd name="connsiteY8" fmla="*/ 419100 h 910167"/>
                <a:gd name="connsiteX9" fmla="*/ 1676400 w 7641166"/>
                <a:gd name="connsiteY9" fmla="*/ 287867 h 910167"/>
                <a:gd name="connsiteX10" fmla="*/ 1875367 w 7641166"/>
                <a:gd name="connsiteY10" fmla="*/ 275167 h 910167"/>
                <a:gd name="connsiteX11" fmla="*/ 2053167 w 7641166"/>
                <a:gd name="connsiteY11" fmla="*/ 292100 h 910167"/>
                <a:gd name="connsiteX12" fmla="*/ 2099733 w 7641166"/>
                <a:gd name="connsiteY12" fmla="*/ 292100 h 910167"/>
                <a:gd name="connsiteX13" fmla="*/ 2112433 w 7641166"/>
                <a:gd name="connsiteY13" fmla="*/ 139700 h 910167"/>
                <a:gd name="connsiteX14" fmla="*/ 2772833 w 7641166"/>
                <a:gd name="connsiteY14" fmla="*/ 207434 h 910167"/>
                <a:gd name="connsiteX15" fmla="*/ 3780368 w 7641166"/>
                <a:gd name="connsiteY15" fmla="*/ 190500 h 910167"/>
                <a:gd name="connsiteX16" fmla="*/ 3907367 w 7641166"/>
                <a:gd name="connsiteY16" fmla="*/ 55034 h 910167"/>
                <a:gd name="connsiteX17" fmla="*/ 4114799 w 7641166"/>
                <a:gd name="connsiteY17" fmla="*/ 228600 h 910167"/>
                <a:gd name="connsiteX18" fmla="*/ 5452532 w 7641166"/>
                <a:gd name="connsiteY18" fmla="*/ 4234 h 910167"/>
                <a:gd name="connsiteX19" fmla="*/ 5867399 w 7641166"/>
                <a:gd name="connsiteY19" fmla="*/ 101600 h 910167"/>
                <a:gd name="connsiteX20" fmla="*/ 7302499 w 7641166"/>
                <a:gd name="connsiteY20" fmla="*/ 55033 h 910167"/>
                <a:gd name="connsiteX21" fmla="*/ 7624232 w 7641166"/>
                <a:gd name="connsiteY21" fmla="*/ 71967 h 910167"/>
                <a:gd name="connsiteX22" fmla="*/ 7641166 w 7641166"/>
                <a:gd name="connsiteY22" fmla="*/ 325967 h 910167"/>
                <a:gd name="connsiteX23" fmla="*/ 4677833 w 7641166"/>
                <a:gd name="connsiteY23" fmla="*/ 795867 h 910167"/>
                <a:gd name="connsiteX24" fmla="*/ 2946400 w 7641166"/>
                <a:gd name="connsiteY24" fmla="*/ 910167 h 910167"/>
                <a:gd name="connsiteX25" fmla="*/ 0 w 7641166"/>
                <a:gd name="connsiteY25" fmla="*/ 740830 h 910167"/>
                <a:gd name="connsiteX0" fmla="*/ 575733 w 7641166"/>
                <a:gd name="connsiteY0" fmla="*/ 88900 h 833967"/>
                <a:gd name="connsiteX1" fmla="*/ 783167 w 7641166"/>
                <a:gd name="connsiteY1" fmla="*/ 0 h 833967"/>
                <a:gd name="connsiteX2" fmla="*/ 893233 w 7641166"/>
                <a:gd name="connsiteY2" fmla="*/ 169334 h 833967"/>
                <a:gd name="connsiteX3" fmla="*/ 977900 w 7641166"/>
                <a:gd name="connsiteY3" fmla="*/ 279400 h 833967"/>
                <a:gd name="connsiteX4" fmla="*/ 1062567 w 7641166"/>
                <a:gd name="connsiteY4" fmla="*/ 321734 h 833967"/>
                <a:gd name="connsiteX5" fmla="*/ 1274233 w 7641166"/>
                <a:gd name="connsiteY5" fmla="*/ 296334 h 833967"/>
                <a:gd name="connsiteX6" fmla="*/ 1380067 w 7641166"/>
                <a:gd name="connsiteY6" fmla="*/ 397934 h 833967"/>
                <a:gd name="connsiteX7" fmla="*/ 1485900 w 7641166"/>
                <a:gd name="connsiteY7" fmla="*/ 448734 h 833967"/>
                <a:gd name="connsiteX8" fmla="*/ 1545167 w 7641166"/>
                <a:gd name="connsiteY8" fmla="*/ 419100 h 833967"/>
                <a:gd name="connsiteX9" fmla="*/ 1676400 w 7641166"/>
                <a:gd name="connsiteY9" fmla="*/ 287867 h 833967"/>
                <a:gd name="connsiteX10" fmla="*/ 1875367 w 7641166"/>
                <a:gd name="connsiteY10" fmla="*/ 275167 h 833967"/>
                <a:gd name="connsiteX11" fmla="*/ 2053167 w 7641166"/>
                <a:gd name="connsiteY11" fmla="*/ 292100 h 833967"/>
                <a:gd name="connsiteX12" fmla="*/ 2099733 w 7641166"/>
                <a:gd name="connsiteY12" fmla="*/ 292100 h 833967"/>
                <a:gd name="connsiteX13" fmla="*/ 2112433 w 7641166"/>
                <a:gd name="connsiteY13" fmla="*/ 139700 h 833967"/>
                <a:gd name="connsiteX14" fmla="*/ 2772833 w 7641166"/>
                <a:gd name="connsiteY14" fmla="*/ 207434 h 833967"/>
                <a:gd name="connsiteX15" fmla="*/ 3780368 w 7641166"/>
                <a:gd name="connsiteY15" fmla="*/ 190500 h 833967"/>
                <a:gd name="connsiteX16" fmla="*/ 3907367 w 7641166"/>
                <a:gd name="connsiteY16" fmla="*/ 55034 h 833967"/>
                <a:gd name="connsiteX17" fmla="*/ 4114799 w 7641166"/>
                <a:gd name="connsiteY17" fmla="*/ 228600 h 833967"/>
                <a:gd name="connsiteX18" fmla="*/ 5452532 w 7641166"/>
                <a:gd name="connsiteY18" fmla="*/ 4234 h 833967"/>
                <a:gd name="connsiteX19" fmla="*/ 5867399 w 7641166"/>
                <a:gd name="connsiteY19" fmla="*/ 101600 h 833967"/>
                <a:gd name="connsiteX20" fmla="*/ 7302499 w 7641166"/>
                <a:gd name="connsiteY20" fmla="*/ 55033 h 833967"/>
                <a:gd name="connsiteX21" fmla="*/ 7624232 w 7641166"/>
                <a:gd name="connsiteY21" fmla="*/ 71967 h 833967"/>
                <a:gd name="connsiteX22" fmla="*/ 7641166 w 7641166"/>
                <a:gd name="connsiteY22" fmla="*/ 325967 h 833967"/>
                <a:gd name="connsiteX23" fmla="*/ 4677833 w 7641166"/>
                <a:gd name="connsiteY23" fmla="*/ 795867 h 833967"/>
                <a:gd name="connsiteX24" fmla="*/ 2954866 w 7641166"/>
                <a:gd name="connsiteY24" fmla="*/ 833967 h 833967"/>
                <a:gd name="connsiteX25" fmla="*/ 0 w 7641166"/>
                <a:gd name="connsiteY25" fmla="*/ 740830 h 833967"/>
                <a:gd name="connsiteX0" fmla="*/ 575733 w 7641166"/>
                <a:gd name="connsiteY0" fmla="*/ 88900 h 833967"/>
                <a:gd name="connsiteX1" fmla="*/ 783167 w 7641166"/>
                <a:gd name="connsiteY1" fmla="*/ 0 h 833967"/>
                <a:gd name="connsiteX2" fmla="*/ 893233 w 7641166"/>
                <a:gd name="connsiteY2" fmla="*/ 169334 h 833967"/>
                <a:gd name="connsiteX3" fmla="*/ 977900 w 7641166"/>
                <a:gd name="connsiteY3" fmla="*/ 279400 h 833967"/>
                <a:gd name="connsiteX4" fmla="*/ 1062567 w 7641166"/>
                <a:gd name="connsiteY4" fmla="*/ 321734 h 833967"/>
                <a:gd name="connsiteX5" fmla="*/ 1274233 w 7641166"/>
                <a:gd name="connsiteY5" fmla="*/ 296334 h 833967"/>
                <a:gd name="connsiteX6" fmla="*/ 1380067 w 7641166"/>
                <a:gd name="connsiteY6" fmla="*/ 397934 h 833967"/>
                <a:gd name="connsiteX7" fmla="*/ 1485900 w 7641166"/>
                <a:gd name="connsiteY7" fmla="*/ 448734 h 833967"/>
                <a:gd name="connsiteX8" fmla="*/ 1545167 w 7641166"/>
                <a:gd name="connsiteY8" fmla="*/ 419100 h 833967"/>
                <a:gd name="connsiteX9" fmla="*/ 1676400 w 7641166"/>
                <a:gd name="connsiteY9" fmla="*/ 287867 h 833967"/>
                <a:gd name="connsiteX10" fmla="*/ 1875367 w 7641166"/>
                <a:gd name="connsiteY10" fmla="*/ 275167 h 833967"/>
                <a:gd name="connsiteX11" fmla="*/ 2053167 w 7641166"/>
                <a:gd name="connsiteY11" fmla="*/ 292100 h 833967"/>
                <a:gd name="connsiteX12" fmla="*/ 2099733 w 7641166"/>
                <a:gd name="connsiteY12" fmla="*/ 292100 h 833967"/>
                <a:gd name="connsiteX13" fmla="*/ 2112433 w 7641166"/>
                <a:gd name="connsiteY13" fmla="*/ 139700 h 833967"/>
                <a:gd name="connsiteX14" fmla="*/ 2772833 w 7641166"/>
                <a:gd name="connsiteY14" fmla="*/ 207434 h 833967"/>
                <a:gd name="connsiteX15" fmla="*/ 3780368 w 7641166"/>
                <a:gd name="connsiteY15" fmla="*/ 190500 h 833967"/>
                <a:gd name="connsiteX16" fmla="*/ 3907367 w 7641166"/>
                <a:gd name="connsiteY16" fmla="*/ 55034 h 833967"/>
                <a:gd name="connsiteX17" fmla="*/ 4114799 w 7641166"/>
                <a:gd name="connsiteY17" fmla="*/ 228600 h 833967"/>
                <a:gd name="connsiteX18" fmla="*/ 5452532 w 7641166"/>
                <a:gd name="connsiteY18" fmla="*/ 4234 h 833967"/>
                <a:gd name="connsiteX19" fmla="*/ 5867399 w 7641166"/>
                <a:gd name="connsiteY19" fmla="*/ 101600 h 833967"/>
                <a:gd name="connsiteX20" fmla="*/ 7302499 w 7641166"/>
                <a:gd name="connsiteY20" fmla="*/ 55033 h 833967"/>
                <a:gd name="connsiteX21" fmla="*/ 7624232 w 7641166"/>
                <a:gd name="connsiteY21" fmla="*/ 71967 h 833967"/>
                <a:gd name="connsiteX22" fmla="*/ 7641166 w 7641166"/>
                <a:gd name="connsiteY22" fmla="*/ 325967 h 833967"/>
                <a:gd name="connsiteX23" fmla="*/ 4677833 w 7641166"/>
                <a:gd name="connsiteY23" fmla="*/ 795867 h 833967"/>
                <a:gd name="connsiteX24" fmla="*/ 2954866 w 7641166"/>
                <a:gd name="connsiteY24" fmla="*/ 833967 h 833967"/>
                <a:gd name="connsiteX25" fmla="*/ 55033 w 7641166"/>
                <a:gd name="connsiteY25" fmla="*/ 736601 h 833967"/>
                <a:gd name="connsiteX26" fmla="*/ 0 w 7641166"/>
                <a:gd name="connsiteY26" fmla="*/ 740830 h 833967"/>
                <a:gd name="connsiteX0" fmla="*/ 1011766 w 8077199"/>
                <a:gd name="connsiteY0" fmla="*/ 88900 h 833967"/>
                <a:gd name="connsiteX1" fmla="*/ 1219200 w 8077199"/>
                <a:gd name="connsiteY1" fmla="*/ 0 h 833967"/>
                <a:gd name="connsiteX2" fmla="*/ 1329266 w 8077199"/>
                <a:gd name="connsiteY2" fmla="*/ 169334 h 833967"/>
                <a:gd name="connsiteX3" fmla="*/ 1413933 w 8077199"/>
                <a:gd name="connsiteY3" fmla="*/ 279400 h 833967"/>
                <a:gd name="connsiteX4" fmla="*/ 1498600 w 8077199"/>
                <a:gd name="connsiteY4" fmla="*/ 321734 h 833967"/>
                <a:gd name="connsiteX5" fmla="*/ 1710266 w 8077199"/>
                <a:gd name="connsiteY5" fmla="*/ 296334 h 833967"/>
                <a:gd name="connsiteX6" fmla="*/ 1816100 w 8077199"/>
                <a:gd name="connsiteY6" fmla="*/ 397934 h 833967"/>
                <a:gd name="connsiteX7" fmla="*/ 1921933 w 8077199"/>
                <a:gd name="connsiteY7" fmla="*/ 448734 h 833967"/>
                <a:gd name="connsiteX8" fmla="*/ 1981200 w 8077199"/>
                <a:gd name="connsiteY8" fmla="*/ 419100 h 833967"/>
                <a:gd name="connsiteX9" fmla="*/ 2112433 w 8077199"/>
                <a:gd name="connsiteY9" fmla="*/ 287867 h 833967"/>
                <a:gd name="connsiteX10" fmla="*/ 2311400 w 8077199"/>
                <a:gd name="connsiteY10" fmla="*/ 275167 h 833967"/>
                <a:gd name="connsiteX11" fmla="*/ 2489200 w 8077199"/>
                <a:gd name="connsiteY11" fmla="*/ 292100 h 833967"/>
                <a:gd name="connsiteX12" fmla="*/ 2535766 w 8077199"/>
                <a:gd name="connsiteY12" fmla="*/ 292100 h 833967"/>
                <a:gd name="connsiteX13" fmla="*/ 2548466 w 8077199"/>
                <a:gd name="connsiteY13" fmla="*/ 139700 h 833967"/>
                <a:gd name="connsiteX14" fmla="*/ 3208866 w 8077199"/>
                <a:gd name="connsiteY14" fmla="*/ 207434 h 833967"/>
                <a:gd name="connsiteX15" fmla="*/ 4216401 w 8077199"/>
                <a:gd name="connsiteY15" fmla="*/ 190500 h 833967"/>
                <a:gd name="connsiteX16" fmla="*/ 4343400 w 8077199"/>
                <a:gd name="connsiteY16" fmla="*/ 55034 h 833967"/>
                <a:gd name="connsiteX17" fmla="*/ 4550832 w 8077199"/>
                <a:gd name="connsiteY17" fmla="*/ 228600 h 833967"/>
                <a:gd name="connsiteX18" fmla="*/ 5888565 w 8077199"/>
                <a:gd name="connsiteY18" fmla="*/ 4234 h 833967"/>
                <a:gd name="connsiteX19" fmla="*/ 6303432 w 8077199"/>
                <a:gd name="connsiteY19" fmla="*/ 101600 h 833967"/>
                <a:gd name="connsiteX20" fmla="*/ 7738532 w 8077199"/>
                <a:gd name="connsiteY20" fmla="*/ 55033 h 833967"/>
                <a:gd name="connsiteX21" fmla="*/ 8060265 w 8077199"/>
                <a:gd name="connsiteY21" fmla="*/ 71967 h 833967"/>
                <a:gd name="connsiteX22" fmla="*/ 8077199 w 8077199"/>
                <a:gd name="connsiteY22" fmla="*/ 325967 h 833967"/>
                <a:gd name="connsiteX23" fmla="*/ 5113866 w 8077199"/>
                <a:gd name="connsiteY23" fmla="*/ 795867 h 833967"/>
                <a:gd name="connsiteX24" fmla="*/ 3390899 w 8077199"/>
                <a:gd name="connsiteY24" fmla="*/ 833967 h 833967"/>
                <a:gd name="connsiteX25" fmla="*/ 491066 w 8077199"/>
                <a:gd name="connsiteY25" fmla="*/ 736601 h 833967"/>
                <a:gd name="connsiteX26" fmla="*/ 0 w 8077199"/>
                <a:gd name="connsiteY26" fmla="*/ 452964 h 833967"/>
                <a:gd name="connsiteX0" fmla="*/ 1011766 w 8077199"/>
                <a:gd name="connsiteY0" fmla="*/ 88900 h 833967"/>
                <a:gd name="connsiteX1" fmla="*/ 1219200 w 8077199"/>
                <a:gd name="connsiteY1" fmla="*/ 0 h 833967"/>
                <a:gd name="connsiteX2" fmla="*/ 1329266 w 8077199"/>
                <a:gd name="connsiteY2" fmla="*/ 169334 h 833967"/>
                <a:gd name="connsiteX3" fmla="*/ 1413933 w 8077199"/>
                <a:gd name="connsiteY3" fmla="*/ 279400 h 833967"/>
                <a:gd name="connsiteX4" fmla="*/ 1498600 w 8077199"/>
                <a:gd name="connsiteY4" fmla="*/ 321734 h 833967"/>
                <a:gd name="connsiteX5" fmla="*/ 1710266 w 8077199"/>
                <a:gd name="connsiteY5" fmla="*/ 296334 h 833967"/>
                <a:gd name="connsiteX6" fmla="*/ 1816100 w 8077199"/>
                <a:gd name="connsiteY6" fmla="*/ 397934 h 833967"/>
                <a:gd name="connsiteX7" fmla="*/ 1921933 w 8077199"/>
                <a:gd name="connsiteY7" fmla="*/ 448734 h 833967"/>
                <a:gd name="connsiteX8" fmla="*/ 1981200 w 8077199"/>
                <a:gd name="connsiteY8" fmla="*/ 419100 h 833967"/>
                <a:gd name="connsiteX9" fmla="*/ 2112433 w 8077199"/>
                <a:gd name="connsiteY9" fmla="*/ 287867 h 833967"/>
                <a:gd name="connsiteX10" fmla="*/ 2311400 w 8077199"/>
                <a:gd name="connsiteY10" fmla="*/ 275167 h 833967"/>
                <a:gd name="connsiteX11" fmla="*/ 2489200 w 8077199"/>
                <a:gd name="connsiteY11" fmla="*/ 292100 h 833967"/>
                <a:gd name="connsiteX12" fmla="*/ 2535766 w 8077199"/>
                <a:gd name="connsiteY12" fmla="*/ 292100 h 833967"/>
                <a:gd name="connsiteX13" fmla="*/ 2548466 w 8077199"/>
                <a:gd name="connsiteY13" fmla="*/ 139700 h 833967"/>
                <a:gd name="connsiteX14" fmla="*/ 3208866 w 8077199"/>
                <a:gd name="connsiteY14" fmla="*/ 207434 h 833967"/>
                <a:gd name="connsiteX15" fmla="*/ 4216401 w 8077199"/>
                <a:gd name="connsiteY15" fmla="*/ 190500 h 833967"/>
                <a:gd name="connsiteX16" fmla="*/ 4343400 w 8077199"/>
                <a:gd name="connsiteY16" fmla="*/ 55034 h 833967"/>
                <a:gd name="connsiteX17" fmla="*/ 4550832 w 8077199"/>
                <a:gd name="connsiteY17" fmla="*/ 228600 h 833967"/>
                <a:gd name="connsiteX18" fmla="*/ 5888565 w 8077199"/>
                <a:gd name="connsiteY18" fmla="*/ 4234 h 833967"/>
                <a:gd name="connsiteX19" fmla="*/ 6303432 w 8077199"/>
                <a:gd name="connsiteY19" fmla="*/ 101600 h 833967"/>
                <a:gd name="connsiteX20" fmla="*/ 7738532 w 8077199"/>
                <a:gd name="connsiteY20" fmla="*/ 55033 h 833967"/>
                <a:gd name="connsiteX21" fmla="*/ 8060265 w 8077199"/>
                <a:gd name="connsiteY21" fmla="*/ 71967 h 833967"/>
                <a:gd name="connsiteX22" fmla="*/ 8077199 w 8077199"/>
                <a:gd name="connsiteY22" fmla="*/ 325967 h 833967"/>
                <a:gd name="connsiteX23" fmla="*/ 5113866 w 8077199"/>
                <a:gd name="connsiteY23" fmla="*/ 795867 h 833967"/>
                <a:gd name="connsiteX24" fmla="*/ 3390899 w 8077199"/>
                <a:gd name="connsiteY24" fmla="*/ 833967 h 833967"/>
                <a:gd name="connsiteX25" fmla="*/ 491066 w 8077199"/>
                <a:gd name="connsiteY25" fmla="*/ 736601 h 833967"/>
                <a:gd name="connsiteX26" fmla="*/ 50801 w 8077199"/>
                <a:gd name="connsiteY26" fmla="*/ 482601 h 833967"/>
                <a:gd name="connsiteX27" fmla="*/ 0 w 8077199"/>
                <a:gd name="connsiteY27" fmla="*/ 452964 h 833967"/>
                <a:gd name="connsiteX0" fmla="*/ 960965 w 8026398"/>
                <a:gd name="connsiteY0" fmla="*/ 88900 h 833967"/>
                <a:gd name="connsiteX1" fmla="*/ 1168399 w 8026398"/>
                <a:gd name="connsiteY1" fmla="*/ 0 h 833967"/>
                <a:gd name="connsiteX2" fmla="*/ 1278465 w 8026398"/>
                <a:gd name="connsiteY2" fmla="*/ 169334 h 833967"/>
                <a:gd name="connsiteX3" fmla="*/ 1363132 w 8026398"/>
                <a:gd name="connsiteY3" fmla="*/ 279400 h 833967"/>
                <a:gd name="connsiteX4" fmla="*/ 1447799 w 8026398"/>
                <a:gd name="connsiteY4" fmla="*/ 321734 h 833967"/>
                <a:gd name="connsiteX5" fmla="*/ 1659465 w 8026398"/>
                <a:gd name="connsiteY5" fmla="*/ 296334 h 833967"/>
                <a:gd name="connsiteX6" fmla="*/ 1765299 w 8026398"/>
                <a:gd name="connsiteY6" fmla="*/ 397934 h 833967"/>
                <a:gd name="connsiteX7" fmla="*/ 1871132 w 8026398"/>
                <a:gd name="connsiteY7" fmla="*/ 448734 h 833967"/>
                <a:gd name="connsiteX8" fmla="*/ 1930399 w 8026398"/>
                <a:gd name="connsiteY8" fmla="*/ 419100 h 833967"/>
                <a:gd name="connsiteX9" fmla="*/ 2061632 w 8026398"/>
                <a:gd name="connsiteY9" fmla="*/ 287867 h 833967"/>
                <a:gd name="connsiteX10" fmla="*/ 2260599 w 8026398"/>
                <a:gd name="connsiteY10" fmla="*/ 275167 h 833967"/>
                <a:gd name="connsiteX11" fmla="*/ 2438399 w 8026398"/>
                <a:gd name="connsiteY11" fmla="*/ 292100 h 833967"/>
                <a:gd name="connsiteX12" fmla="*/ 2484965 w 8026398"/>
                <a:gd name="connsiteY12" fmla="*/ 292100 h 833967"/>
                <a:gd name="connsiteX13" fmla="*/ 2497665 w 8026398"/>
                <a:gd name="connsiteY13" fmla="*/ 139700 h 833967"/>
                <a:gd name="connsiteX14" fmla="*/ 3158065 w 8026398"/>
                <a:gd name="connsiteY14" fmla="*/ 207434 h 833967"/>
                <a:gd name="connsiteX15" fmla="*/ 4165600 w 8026398"/>
                <a:gd name="connsiteY15" fmla="*/ 190500 h 833967"/>
                <a:gd name="connsiteX16" fmla="*/ 4292599 w 8026398"/>
                <a:gd name="connsiteY16" fmla="*/ 55034 h 833967"/>
                <a:gd name="connsiteX17" fmla="*/ 4500031 w 8026398"/>
                <a:gd name="connsiteY17" fmla="*/ 228600 h 833967"/>
                <a:gd name="connsiteX18" fmla="*/ 5837764 w 8026398"/>
                <a:gd name="connsiteY18" fmla="*/ 4234 h 833967"/>
                <a:gd name="connsiteX19" fmla="*/ 6252631 w 8026398"/>
                <a:gd name="connsiteY19" fmla="*/ 101600 h 833967"/>
                <a:gd name="connsiteX20" fmla="*/ 7687731 w 8026398"/>
                <a:gd name="connsiteY20" fmla="*/ 55033 h 833967"/>
                <a:gd name="connsiteX21" fmla="*/ 8009464 w 8026398"/>
                <a:gd name="connsiteY21" fmla="*/ 71967 h 833967"/>
                <a:gd name="connsiteX22" fmla="*/ 8026398 w 8026398"/>
                <a:gd name="connsiteY22" fmla="*/ 325967 h 833967"/>
                <a:gd name="connsiteX23" fmla="*/ 5063065 w 8026398"/>
                <a:gd name="connsiteY23" fmla="*/ 795867 h 833967"/>
                <a:gd name="connsiteX24" fmla="*/ 3340098 w 8026398"/>
                <a:gd name="connsiteY24" fmla="*/ 833967 h 833967"/>
                <a:gd name="connsiteX25" fmla="*/ 440265 w 8026398"/>
                <a:gd name="connsiteY25" fmla="*/ 736601 h 833967"/>
                <a:gd name="connsiteX26" fmla="*/ 0 w 8026398"/>
                <a:gd name="connsiteY26" fmla="*/ 482601 h 833967"/>
                <a:gd name="connsiteX27" fmla="*/ 436033 w 8026398"/>
                <a:gd name="connsiteY27" fmla="*/ 4231 h 833967"/>
                <a:gd name="connsiteX0" fmla="*/ 960965 w 8026398"/>
                <a:gd name="connsiteY0" fmla="*/ 88900 h 833967"/>
                <a:gd name="connsiteX1" fmla="*/ 1168399 w 8026398"/>
                <a:gd name="connsiteY1" fmla="*/ 0 h 833967"/>
                <a:gd name="connsiteX2" fmla="*/ 1278465 w 8026398"/>
                <a:gd name="connsiteY2" fmla="*/ 169334 h 833967"/>
                <a:gd name="connsiteX3" fmla="*/ 1363132 w 8026398"/>
                <a:gd name="connsiteY3" fmla="*/ 279400 h 833967"/>
                <a:gd name="connsiteX4" fmla="*/ 1447799 w 8026398"/>
                <a:gd name="connsiteY4" fmla="*/ 321734 h 833967"/>
                <a:gd name="connsiteX5" fmla="*/ 1659465 w 8026398"/>
                <a:gd name="connsiteY5" fmla="*/ 296334 h 833967"/>
                <a:gd name="connsiteX6" fmla="*/ 1765299 w 8026398"/>
                <a:gd name="connsiteY6" fmla="*/ 397934 h 833967"/>
                <a:gd name="connsiteX7" fmla="*/ 1871132 w 8026398"/>
                <a:gd name="connsiteY7" fmla="*/ 448734 h 833967"/>
                <a:gd name="connsiteX8" fmla="*/ 1930399 w 8026398"/>
                <a:gd name="connsiteY8" fmla="*/ 419100 h 833967"/>
                <a:gd name="connsiteX9" fmla="*/ 2061632 w 8026398"/>
                <a:gd name="connsiteY9" fmla="*/ 287867 h 833967"/>
                <a:gd name="connsiteX10" fmla="*/ 2260599 w 8026398"/>
                <a:gd name="connsiteY10" fmla="*/ 275167 h 833967"/>
                <a:gd name="connsiteX11" fmla="*/ 2438399 w 8026398"/>
                <a:gd name="connsiteY11" fmla="*/ 292100 h 833967"/>
                <a:gd name="connsiteX12" fmla="*/ 2484965 w 8026398"/>
                <a:gd name="connsiteY12" fmla="*/ 292100 h 833967"/>
                <a:gd name="connsiteX13" fmla="*/ 2497665 w 8026398"/>
                <a:gd name="connsiteY13" fmla="*/ 139700 h 833967"/>
                <a:gd name="connsiteX14" fmla="*/ 3158065 w 8026398"/>
                <a:gd name="connsiteY14" fmla="*/ 207434 h 833967"/>
                <a:gd name="connsiteX15" fmla="*/ 4165600 w 8026398"/>
                <a:gd name="connsiteY15" fmla="*/ 190500 h 833967"/>
                <a:gd name="connsiteX16" fmla="*/ 4292599 w 8026398"/>
                <a:gd name="connsiteY16" fmla="*/ 55034 h 833967"/>
                <a:gd name="connsiteX17" fmla="*/ 4500031 w 8026398"/>
                <a:gd name="connsiteY17" fmla="*/ 228600 h 833967"/>
                <a:gd name="connsiteX18" fmla="*/ 5837764 w 8026398"/>
                <a:gd name="connsiteY18" fmla="*/ 4234 h 833967"/>
                <a:gd name="connsiteX19" fmla="*/ 6252631 w 8026398"/>
                <a:gd name="connsiteY19" fmla="*/ 101600 h 833967"/>
                <a:gd name="connsiteX20" fmla="*/ 7687731 w 8026398"/>
                <a:gd name="connsiteY20" fmla="*/ 55033 h 833967"/>
                <a:gd name="connsiteX21" fmla="*/ 8009464 w 8026398"/>
                <a:gd name="connsiteY21" fmla="*/ 71967 h 833967"/>
                <a:gd name="connsiteX22" fmla="*/ 8026398 w 8026398"/>
                <a:gd name="connsiteY22" fmla="*/ 325967 h 833967"/>
                <a:gd name="connsiteX23" fmla="*/ 5063065 w 8026398"/>
                <a:gd name="connsiteY23" fmla="*/ 795867 h 833967"/>
                <a:gd name="connsiteX24" fmla="*/ 3340098 w 8026398"/>
                <a:gd name="connsiteY24" fmla="*/ 833967 h 833967"/>
                <a:gd name="connsiteX25" fmla="*/ 440265 w 8026398"/>
                <a:gd name="connsiteY25" fmla="*/ 736601 h 833967"/>
                <a:gd name="connsiteX26" fmla="*/ 0 w 8026398"/>
                <a:gd name="connsiteY26" fmla="*/ 482601 h 833967"/>
                <a:gd name="connsiteX27" fmla="*/ 397932 w 8026398"/>
                <a:gd name="connsiteY27" fmla="*/ 42335 h 833967"/>
                <a:gd name="connsiteX28" fmla="*/ 436033 w 8026398"/>
                <a:gd name="connsiteY28" fmla="*/ 4231 h 833967"/>
                <a:gd name="connsiteX0" fmla="*/ 960965 w 8026398"/>
                <a:gd name="connsiteY0" fmla="*/ 88900 h 833967"/>
                <a:gd name="connsiteX1" fmla="*/ 1168399 w 8026398"/>
                <a:gd name="connsiteY1" fmla="*/ 0 h 833967"/>
                <a:gd name="connsiteX2" fmla="*/ 1278465 w 8026398"/>
                <a:gd name="connsiteY2" fmla="*/ 169334 h 833967"/>
                <a:gd name="connsiteX3" fmla="*/ 1363132 w 8026398"/>
                <a:gd name="connsiteY3" fmla="*/ 279400 h 833967"/>
                <a:gd name="connsiteX4" fmla="*/ 1447799 w 8026398"/>
                <a:gd name="connsiteY4" fmla="*/ 321734 h 833967"/>
                <a:gd name="connsiteX5" fmla="*/ 1659465 w 8026398"/>
                <a:gd name="connsiteY5" fmla="*/ 296334 h 833967"/>
                <a:gd name="connsiteX6" fmla="*/ 1765299 w 8026398"/>
                <a:gd name="connsiteY6" fmla="*/ 397934 h 833967"/>
                <a:gd name="connsiteX7" fmla="*/ 1871132 w 8026398"/>
                <a:gd name="connsiteY7" fmla="*/ 448734 h 833967"/>
                <a:gd name="connsiteX8" fmla="*/ 1930399 w 8026398"/>
                <a:gd name="connsiteY8" fmla="*/ 419100 h 833967"/>
                <a:gd name="connsiteX9" fmla="*/ 2061632 w 8026398"/>
                <a:gd name="connsiteY9" fmla="*/ 287867 h 833967"/>
                <a:gd name="connsiteX10" fmla="*/ 2260599 w 8026398"/>
                <a:gd name="connsiteY10" fmla="*/ 275167 h 833967"/>
                <a:gd name="connsiteX11" fmla="*/ 2438399 w 8026398"/>
                <a:gd name="connsiteY11" fmla="*/ 292100 h 833967"/>
                <a:gd name="connsiteX12" fmla="*/ 2484965 w 8026398"/>
                <a:gd name="connsiteY12" fmla="*/ 292100 h 833967"/>
                <a:gd name="connsiteX13" fmla="*/ 2497665 w 8026398"/>
                <a:gd name="connsiteY13" fmla="*/ 139700 h 833967"/>
                <a:gd name="connsiteX14" fmla="*/ 3158065 w 8026398"/>
                <a:gd name="connsiteY14" fmla="*/ 207434 h 833967"/>
                <a:gd name="connsiteX15" fmla="*/ 4165600 w 8026398"/>
                <a:gd name="connsiteY15" fmla="*/ 190500 h 833967"/>
                <a:gd name="connsiteX16" fmla="*/ 4292599 w 8026398"/>
                <a:gd name="connsiteY16" fmla="*/ 55034 h 833967"/>
                <a:gd name="connsiteX17" fmla="*/ 4500031 w 8026398"/>
                <a:gd name="connsiteY17" fmla="*/ 228600 h 833967"/>
                <a:gd name="connsiteX18" fmla="*/ 5837764 w 8026398"/>
                <a:gd name="connsiteY18" fmla="*/ 4234 h 833967"/>
                <a:gd name="connsiteX19" fmla="*/ 6252631 w 8026398"/>
                <a:gd name="connsiteY19" fmla="*/ 101600 h 833967"/>
                <a:gd name="connsiteX20" fmla="*/ 7687731 w 8026398"/>
                <a:gd name="connsiteY20" fmla="*/ 55033 h 833967"/>
                <a:gd name="connsiteX21" fmla="*/ 8009464 w 8026398"/>
                <a:gd name="connsiteY21" fmla="*/ 71967 h 833967"/>
                <a:gd name="connsiteX22" fmla="*/ 8026398 w 8026398"/>
                <a:gd name="connsiteY22" fmla="*/ 325967 h 833967"/>
                <a:gd name="connsiteX23" fmla="*/ 5063065 w 8026398"/>
                <a:gd name="connsiteY23" fmla="*/ 795867 h 833967"/>
                <a:gd name="connsiteX24" fmla="*/ 3340098 w 8026398"/>
                <a:gd name="connsiteY24" fmla="*/ 833967 h 833967"/>
                <a:gd name="connsiteX25" fmla="*/ 440265 w 8026398"/>
                <a:gd name="connsiteY25" fmla="*/ 736601 h 833967"/>
                <a:gd name="connsiteX26" fmla="*/ 0 w 8026398"/>
                <a:gd name="connsiteY26" fmla="*/ 482601 h 833967"/>
                <a:gd name="connsiteX27" fmla="*/ 397932 w 8026398"/>
                <a:gd name="connsiteY27" fmla="*/ 42335 h 833967"/>
                <a:gd name="connsiteX28" fmla="*/ 952500 w 8026398"/>
                <a:gd name="connsiteY28" fmla="*/ 88898 h 833967"/>
                <a:gd name="connsiteX0" fmla="*/ 960965 w 8026398"/>
                <a:gd name="connsiteY0" fmla="*/ 105832 h 850899"/>
                <a:gd name="connsiteX1" fmla="*/ 1168399 w 8026398"/>
                <a:gd name="connsiteY1" fmla="*/ 16932 h 850899"/>
                <a:gd name="connsiteX2" fmla="*/ 1278465 w 8026398"/>
                <a:gd name="connsiteY2" fmla="*/ 186266 h 850899"/>
                <a:gd name="connsiteX3" fmla="*/ 1363132 w 8026398"/>
                <a:gd name="connsiteY3" fmla="*/ 296332 h 850899"/>
                <a:gd name="connsiteX4" fmla="*/ 1447799 w 8026398"/>
                <a:gd name="connsiteY4" fmla="*/ 338666 h 850899"/>
                <a:gd name="connsiteX5" fmla="*/ 1659465 w 8026398"/>
                <a:gd name="connsiteY5" fmla="*/ 313266 h 850899"/>
                <a:gd name="connsiteX6" fmla="*/ 1765299 w 8026398"/>
                <a:gd name="connsiteY6" fmla="*/ 414866 h 850899"/>
                <a:gd name="connsiteX7" fmla="*/ 1871132 w 8026398"/>
                <a:gd name="connsiteY7" fmla="*/ 465666 h 850899"/>
                <a:gd name="connsiteX8" fmla="*/ 1930399 w 8026398"/>
                <a:gd name="connsiteY8" fmla="*/ 436032 h 850899"/>
                <a:gd name="connsiteX9" fmla="*/ 2061632 w 8026398"/>
                <a:gd name="connsiteY9" fmla="*/ 304799 h 850899"/>
                <a:gd name="connsiteX10" fmla="*/ 2260599 w 8026398"/>
                <a:gd name="connsiteY10" fmla="*/ 292099 h 850899"/>
                <a:gd name="connsiteX11" fmla="*/ 2438399 w 8026398"/>
                <a:gd name="connsiteY11" fmla="*/ 309032 h 850899"/>
                <a:gd name="connsiteX12" fmla="*/ 2484965 w 8026398"/>
                <a:gd name="connsiteY12" fmla="*/ 309032 h 850899"/>
                <a:gd name="connsiteX13" fmla="*/ 2497665 w 8026398"/>
                <a:gd name="connsiteY13" fmla="*/ 156632 h 850899"/>
                <a:gd name="connsiteX14" fmla="*/ 3158065 w 8026398"/>
                <a:gd name="connsiteY14" fmla="*/ 224366 h 850899"/>
                <a:gd name="connsiteX15" fmla="*/ 4165600 w 8026398"/>
                <a:gd name="connsiteY15" fmla="*/ 207432 h 850899"/>
                <a:gd name="connsiteX16" fmla="*/ 4292599 w 8026398"/>
                <a:gd name="connsiteY16" fmla="*/ 71966 h 850899"/>
                <a:gd name="connsiteX17" fmla="*/ 4500031 w 8026398"/>
                <a:gd name="connsiteY17" fmla="*/ 245532 h 850899"/>
                <a:gd name="connsiteX18" fmla="*/ 5837764 w 8026398"/>
                <a:gd name="connsiteY18" fmla="*/ 21166 h 850899"/>
                <a:gd name="connsiteX19" fmla="*/ 6252631 w 8026398"/>
                <a:gd name="connsiteY19" fmla="*/ 118532 h 850899"/>
                <a:gd name="connsiteX20" fmla="*/ 7687731 w 8026398"/>
                <a:gd name="connsiteY20" fmla="*/ 71965 h 850899"/>
                <a:gd name="connsiteX21" fmla="*/ 8009464 w 8026398"/>
                <a:gd name="connsiteY21" fmla="*/ 88899 h 850899"/>
                <a:gd name="connsiteX22" fmla="*/ 8026398 w 8026398"/>
                <a:gd name="connsiteY22" fmla="*/ 342899 h 850899"/>
                <a:gd name="connsiteX23" fmla="*/ 5063065 w 8026398"/>
                <a:gd name="connsiteY23" fmla="*/ 812799 h 850899"/>
                <a:gd name="connsiteX24" fmla="*/ 3340098 w 8026398"/>
                <a:gd name="connsiteY24" fmla="*/ 850899 h 850899"/>
                <a:gd name="connsiteX25" fmla="*/ 440265 w 8026398"/>
                <a:gd name="connsiteY25" fmla="*/ 753533 h 850899"/>
                <a:gd name="connsiteX26" fmla="*/ 0 w 8026398"/>
                <a:gd name="connsiteY26" fmla="*/ 499533 h 850899"/>
                <a:gd name="connsiteX27" fmla="*/ 516466 w 8026398"/>
                <a:gd name="connsiteY27" fmla="*/ 0 h 850899"/>
                <a:gd name="connsiteX28" fmla="*/ 952500 w 8026398"/>
                <a:gd name="connsiteY28" fmla="*/ 105830 h 850899"/>
                <a:gd name="connsiteX0" fmla="*/ 884765 w 7950198"/>
                <a:gd name="connsiteY0" fmla="*/ 105832 h 850899"/>
                <a:gd name="connsiteX1" fmla="*/ 1092199 w 7950198"/>
                <a:gd name="connsiteY1" fmla="*/ 16932 h 850899"/>
                <a:gd name="connsiteX2" fmla="*/ 1202265 w 7950198"/>
                <a:gd name="connsiteY2" fmla="*/ 186266 h 850899"/>
                <a:gd name="connsiteX3" fmla="*/ 1286932 w 7950198"/>
                <a:gd name="connsiteY3" fmla="*/ 296332 h 850899"/>
                <a:gd name="connsiteX4" fmla="*/ 1371599 w 7950198"/>
                <a:gd name="connsiteY4" fmla="*/ 338666 h 850899"/>
                <a:gd name="connsiteX5" fmla="*/ 1583265 w 7950198"/>
                <a:gd name="connsiteY5" fmla="*/ 313266 h 850899"/>
                <a:gd name="connsiteX6" fmla="*/ 1689099 w 7950198"/>
                <a:gd name="connsiteY6" fmla="*/ 414866 h 850899"/>
                <a:gd name="connsiteX7" fmla="*/ 1794932 w 7950198"/>
                <a:gd name="connsiteY7" fmla="*/ 465666 h 850899"/>
                <a:gd name="connsiteX8" fmla="*/ 1854199 w 7950198"/>
                <a:gd name="connsiteY8" fmla="*/ 436032 h 850899"/>
                <a:gd name="connsiteX9" fmla="*/ 1985432 w 7950198"/>
                <a:gd name="connsiteY9" fmla="*/ 304799 h 850899"/>
                <a:gd name="connsiteX10" fmla="*/ 2184399 w 7950198"/>
                <a:gd name="connsiteY10" fmla="*/ 292099 h 850899"/>
                <a:gd name="connsiteX11" fmla="*/ 2362199 w 7950198"/>
                <a:gd name="connsiteY11" fmla="*/ 309032 h 850899"/>
                <a:gd name="connsiteX12" fmla="*/ 2408765 w 7950198"/>
                <a:gd name="connsiteY12" fmla="*/ 309032 h 850899"/>
                <a:gd name="connsiteX13" fmla="*/ 2421465 w 7950198"/>
                <a:gd name="connsiteY13" fmla="*/ 156632 h 850899"/>
                <a:gd name="connsiteX14" fmla="*/ 3081865 w 7950198"/>
                <a:gd name="connsiteY14" fmla="*/ 224366 h 850899"/>
                <a:gd name="connsiteX15" fmla="*/ 4089400 w 7950198"/>
                <a:gd name="connsiteY15" fmla="*/ 207432 h 850899"/>
                <a:gd name="connsiteX16" fmla="*/ 4216399 w 7950198"/>
                <a:gd name="connsiteY16" fmla="*/ 71966 h 850899"/>
                <a:gd name="connsiteX17" fmla="*/ 4423831 w 7950198"/>
                <a:gd name="connsiteY17" fmla="*/ 245532 h 850899"/>
                <a:gd name="connsiteX18" fmla="*/ 5761564 w 7950198"/>
                <a:gd name="connsiteY18" fmla="*/ 21166 h 850899"/>
                <a:gd name="connsiteX19" fmla="*/ 6176431 w 7950198"/>
                <a:gd name="connsiteY19" fmla="*/ 118532 h 850899"/>
                <a:gd name="connsiteX20" fmla="*/ 7611531 w 7950198"/>
                <a:gd name="connsiteY20" fmla="*/ 71965 h 850899"/>
                <a:gd name="connsiteX21" fmla="*/ 7933264 w 7950198"/>
                <a:gd name="connsiteY21" fmla="*/ 88899 h 850899"/>
                <a:gd name="connsiteX22" fmla="*/ 7950198 w 7950198"/>
                <a:gd name="connsiteY22" fmla="*/ 342899 h 850899"/>
                <a:gd name="connsiteX23" fmla="*/ 4986865 w 7950198"/>
                <a:gd name="connsiteY23" fmla="*/ 812799 h 850899"/>
                <a:gd name="connsiteX24" fmla="*/ 3263898 w 7950198"/>
                <a:gd name="connsiteY24" fmla="*/ 850899 h 850899"/>
                <a:gd name="connsiteX25" fmla="*/ 364065 w 7950198"/>
                <a:gd name="connsiteY25" fmla="*/ 753533 h 850899"/>
                <a:gd name="connsiteX26" fmla="*/ 0 w 7950198"/>
                <a:gd name="connsiteY26" fmla="*/ 465667 h 850899"/>
                <a:gd name="connsiteX27" fmla="*/ 440266 w 7950198"/>
                <a:gd name="connsiteY27" fmla="*/ 0 h 850899"/>
                <a:gd name="connsiteX28" fmla="*/ 876300 w 7950198"/>
                <a:gd name="connsiteY28" fmla="*/ 105830 h 850899"/>
                <a:gd name="connsiteX0" fmla="*/ 884765 w 7950198"/>
                <a:gd name="connsiteY0" fmla="*/ 105832 h 850899"/>
                <a:gd name="connsiteX1" fmla="*/ 1092199 w 7950198"/>
                <a:gd name="connsiteY1" fmla="*/ 16932 h 850899"/>
                <a:gd name="connsiteX2" fmla="*/ 1202265 w 7950198"/>
                <a:gd name="connsiteY2" fmla="*/ 186266 h 850899"/>
                <a:gd name="connsiteX3" fmla="*/ 1286932 w 7950198"/>
                <a:gd name="connsiteY3" fmla="*/ 296332 h 850899"/>
                <a:gd name="connsiteX4" fmla="*/ 1371599 w 7950198"/>
                <a:gd name="connsiteY4" fmla="*/ 338666 h 850899"/>
                <a:gd name="connsiteX5" fmla="*/ 1583265 w 7950198"/>
                <a:gd name="connsiteY5" fmla="*/ 313266 h 850899"/>
                <a:gd name="connsiteX6" fmla="*/ 1689099 w 7950198"/>
                <a:gd name="connsiteY6" fmla="*/ 414866 h 850899"/>
                <a:gd name="connsiteX7" fmla="*/ 1794932 w 7950198"/>
                <a:gd name="connsiteY7" fmla="*/ 465666 h 850899"/>
                <a:gd name="connsiteX8" fmla="*/ 1854199 w 7950198"/>
                <a:gd name="connsiteY8" fmla="*/ 436032 h 850899"/>
                <a:gd name="connsiteX9" fmla="*/ 1985432 w 7950198"/>
                <a:gd name="connsiteY9" fmla="*/ 304799 h 850899"/>
                <a:gd name="connsiteX10" fmla="*/ 2184399 w 7950198"/>
                <a:gd name="connsiteY10" fmla="*/ 292099 h 850899"/>
                <a:gd name="connsiteX11" fmla="*/ 2362199 w 7950198"/>
                <a:gd name="connsiteY11" fmla="*/ 309032 h 850899"/>
                <a:gd name="connsiteX12" fmla="*/ 2408765 w 7950198"/>
                <a:gd name="connsiteY12" fmla="*/ 309032 h 850899"/>
                <a:gd name="connsiteX13" fmla="*/ 2421465 w 7950198"/>
                <a:gd name="connsiteY13" fmla="*/ 156632 h 850899"/>
                <a:gd name="connsiteX14" fmla="*/ 3081865 w 7950198"/>
                <a:gd name="connsiteY14" fmla="*/ 224366 h 850899"/>
                <a:gd name="connsiteX15" fmla="*/ 4089400 w 7950198"/>
                <a:gd name="connsiteY15" fmla="*/ 207432 h 850899"/>
                <a:gd name="connsiteX16" fmla="*/ 4216399 w 7950198"/>
                <a:gd name="connsiteY16" fmla="*/ 71966 h 850899"/>
                <a:gd name="connsiteX17" fmla="*/ 4423831 w 7950198"/>
                <a:gd name="connsiteY17" fmla="*/ 245532 h 850899"/>
                <a:gd name="connsiteX18" fmla="*/ 5761564 w 7950198"/>
                <a:gd name="connsiteY18" fmla="*/ 21166 h 850899"/>
                <a:gd name="connsiteX19" fmla="*/ 6176431 w 7950198"/>
                <a:gd name="connsiteY19" fmla="*/ 118532 h 850899"/>
                <a:gd name="connsiteX20" fmla="*/ 7611531 w 7950198"/>
                <a:gd name="connsiteY20" fmla="*/ 71965 h 850899"/>
                <a:gd name="connsiteX21" fmla="*/ 7933264 w 7950198"/>
                <a:gd name="connsiteY21" fmla="*/ 88899 h 850899"/>
                <a:gd name="connsiteX22" fmla="*/ 7950198 w 7950198"/>
                <a:gd name="connsiteY22" fmla="*/ 342899 h 850899"/>
                <a:gd name="connsiteX23" fmla="*/ 4986865 w 7950198"/>
                <a:gd name="connsiteY23" fmla="*/ 812799 h 850899"/>
                <a:gd name="connsiteX24" fmla="*/ 3263898 w 7950198"/>
                <a:gd name="connsiteY24" fmla="*/ 850899 h 850899"/>
                <a:gd name="connsiteX25" fmla="*/ 364065 w 7950198"/>
                <a:gd name="connsiteY25" fmla="*/ 728133 h 850899"/>
                <a:gd name="connsiteX26" fmla="*/ 0 w 7950198"/>
                <a:gd name="connsiteY26" fmla="*/ 465667 h 850899"/>
                <a:gd name="connsiteX27" fmla="*/ 440266 w 7950198"/>
                <a:gd name="connsiteY27" fmla="*/ 0 h 850899"/>
                <a:gd name="connsiteX28" fmla="*/ 876300 w 7950198"/>
                <a:gd name="connsiteY28" fmla="*/ 105830 h 850899"/>
                <a:gd name="connsiteX0" fmla="*/ 884765 w 7950198"/>
                <a:gd name="connsiteY0" fmla="*/ 105832 h 850899"/>
                <a:gd name="connsiteX1" fmla="*/ 1092199 w 7950198"/>
                <a:gd name="connsiteY1" fmla="*/ 16932 h 850899"/>
                <a:gd name="connsiteX2" fmla="*/ 1202265 w 7950198"/>
                <a:gd name="connsiteY2" fmla="*/ 186266 h 850899"/>
                <a:gd name="connsiteX3" fmla="*/ 1286932 w 7950198"/>
                <a:gd name="connsiteY3" fmla="*/ 296332 h 850899"/>
                <a:gd name="connsiteX4" fmla="*/ 1371599 w 7950198"/>
                <a:gd name="connsiteY4" fmla="*/ 338666 h 850899"/>
                <a:gd name="connsiteX5" fmla="*/ 1583265 w 7950198"/>
                <a:gd name="connsiteY5" fmla="*/ 313266 h 850899"/>
                <a:gd name="connsiteX6" fmla="*/ 1689099 w 7950198"/>
                <a:gd name="connsiteY6" fmla="*/ 414866 h 850899"/>
                <a:gd name="connsiteX7" fmla="*/ 1794932 w 7950198"/>
                <a:gd name="connsiteY7" fmla="*/ 465666 h 850899"/>
                <a:gd name="connsiteX8" fmla="*/ 1854199 w 7950198"/>
                <a:gd name="connsiteY8" fmla="*/ 436032 h 850899"/>
                <a:gd name="connsiteX9" fmla="*/ 1985432 w 7950198"/>
                <a:gd name="connsiteY9" fmla="*/ 304799 h 850899"/>
                <a:gd name="connsiteX10" fmla="*/ 2184399 w 7950198"/>
                <a:gd name="connsiteY10" fmla="*/ 292099 h 850899"/>
                <a:gd name="connsiteX11" fmla="*/ 2362199 w 7950198"/>
                <a:gd name="connsiteY11" fmla="*/ 309032 h 850899"/>
                <a:gd name="connsiteX12" fmla="*/ 2408765 w 7950198"/>
                <a:gd name="connsiteY12" fmla="*/ 309032 h 850899"/>
                <a:gd name="connsiteX13" fmla="*/ 2421465 w 7950198"/>
                <a:gd name="connsiteY13" fmla="*/ 156632 h 850899"/>
                <a:gd name="connsiteX14" fmla="*/ 3081865 w 7950198"/>
                <a:gd name="connsiteY14" fmla="*/ 224366 h 850899"/>
                <a:gd name="connsiteX15" fmla="*/ 4089400 w 7950198"/>
                <a:gd name="connsiteY15" fmla="*/ 207432 h 850899"/>
                <a:gd name="connsiteX16" fmla="*/ 4216399 w 7950198"/>
                <a:gd name="connsiteY16" fmla="*/ 71966 h 850899"/>
                <a:gd name="connsiteX17" fmla="*/ 4423831 w 7950198"/>
                <a:gd name="connsiteY17" fmla="*/ 245532 h 850899"/>
                <a:gd name="connsiteX18" fmla="*/ 5761564 w 7950198"/>
                <a:gd name="connsiteY18" fmla="*/ 21166 h 850899"/>
                <a:gd name="connsiteX19" fmla="*/ 6176431 w 7950198"/>
                <a:gd name="connsiteY19" fmla="*/ 118532 h 850899"/>
                <a:gd name="connsiteX20" fmla="*/ 7611531 w 7950198"/>
                <a:gd name="connsiteY20" fmla="*/ 71965 h 850899"/>
                <a:gd name="connsiteX21" fmla="*/ 7933264 w 7950198"/>
                <a:gd name="connsiteY21" fmla="*/ 88899 h 850899"/>
                <a:gd name="connsiteX22" fmla="*/ 7950198 w 7950198"/>
                <a:gd name="connsiteY22" fmla="*/ 342899 h 850899"/>
                <a:gd name="connsiteX23" fmla="*/ 6913032 w 7950198"/>
                <a:gd name="connsiteY23" fmla="*/ 508000 h 850899"/>
                <a:gd name="connsiteX24" fmla="*/ 4986865 w 7950198"/>
                <a:gd name="connsiteY24" fmla="*/ 812799 h 850899"/>
                <a:gd name="connsiteX25" fmla="*/ 3263898 w 7950198"/>
                <a:gd name="connsiteY25" fmla="*/ 850899 h 850899"/>
                <a:gd name="connsiteX26" fmla="*/ 364065 w 7950198"/>
                <a:gd name="connsiteY26" fmla="*/ 728133 h 850899"/>
                <a:gd name="connsiteX27" fmla="*/ 0 w 7950198"/>
                <a:gd name="connsiteY27" fmla="*/ 465667 h 850899"/>
                <a:gd name="connsiteX28" fmla="*/ 440266 w 7950198"/>
                <a:gd name="connsiteY28" fmla="*/ 0 h 850899"/>
                <a:gd name="connsiteX29" fmla="*/ 876300 w 7950198"/>
                <a:gd name="connsiteY29" fmla="*/ 105830 h 850899"/>
                <a:gd name="connsiteX0" fmla="*/ 884765 w 7950198"/>
                <a:gd name="connsiteY0" fmla="*/ 105832 h 850899"/>
                <a:gd name="connsiteX1" fmla="*/ 1092199 w 7950198"/>
                <a:gd name="connsiteY1" fmla="*/ 16932 h 850899"/>
                <a:gd name="connsiteX2" fmla="*/ 1202265 w 7950198"/>
                <a:gd name="connsiteY2" fmla="*/ 186266 h 850899"/>
                <a:gd name="connsiteX3" fmla="*/ 1286932 w 7950198"/>
                <a:gd name="connsiteY3" fmla="*/ 296332 h 850899"/>
                <a:gd name="connsiteX4" fmla="*/ 1371599 w 7950198"/>
                <a:gd name="connsiteY4" fmla="*/ 338666 h 850899"/>
                <a:gd name="connsiteX5" fmla="*/ 1583265 w 7950198"/>
                <a:gd name="connsiteY5" fmla="*/ 313266 h 850899"/>
                <a:gd name="connsiteX6" fmla="*/ 1689099 w 7950198"/>
                <a:gd name="connsiteY6" fmla="*/ 414866 h 850899"/>
                <a:gd name="connsiteX7" fmla="*/ 1794932 w 7950198"/>
                <a:gd name="connsiteY7" fmla="*/ 465666 h 850899"/>
                <a:gd name="connsiteX8" fmla="*/ 1854199 w 7950198"/>
                <a:gd name="connsiteY8" fmla="*/ 436032 h 850899"/>
                <a:gd name="connsiteX9" fmla="*/ 1985432 w 7950198"/>
                <a:gd name="connsiteY9" fmla="*/ 304799 h 850899"/>
                <a:gd name="connsiteX10" fmla="*/ 2184399 w 7950198"/>
                <a:gd name="connsiteY10" fmla="*/ 292099 h 850899"/>
                <a:gd name="connsiteX11" fmla="*/ 2362199 w 7950198"/>
                <a:gd name="connsiteY11" fmla="*/ 309032 h 850899"/>
                <a:gd name="connsiteX12" fmla="*/ 2408765 w 7950198"/>
                <a:gd name="connsiteY12" fmla="*/ 309032 h 850899"/>
                <a:gd name="connsiteX13" fmla="*/ 2421465 w 7950198"/>
                <a:gd name="connsiteY13" fmla="*/ 156632 h 850899"/>
                <a:gd name="connsiteX14" fmla="*/ 3081865 w 7950198"/>
                <a:gd name="connsiteY14" fmla="*/ 224366 h 850899"/>
                <a:gd name="connsiteX15" fmla="*/ 4089400 w 7950198"/>
                <a:gd name="connsiteY15" fmla="*/ 207432 h 850899"/>
                <a:gd name="connsiteX16" fmla="*/ 4216399 w 7950198"/>
                <a:gd name="connsiteY16" fmla="*/ 71966 h 850899"/>
                <a:gd name="connsiteX17" fmla="*/ 4423831 w 7950198"/>
                <a:gd name="connsiteY17" fmla="*/ 245532 h 850899"/>
                <a:gd name="connsiteX18" fmla="*/ 5761564 w 7950198"/>
                <a:gd name="connsiteY18" fmla="*/ 21166 h 850899"/>
                <a:gd name="connsiteX19" fmla="*/ 6176431 w 7950198"/>
                <a:gd name="connsiteY19" fmla="*/ 118532 h 850899"/>
                <a:gd name="connsiteX20" fmla="*/ 7611531 w 7950198"/>
                <a:gd name="connsiteY20" fmla="*/ 71965 h 850899"/>
                <a:gd name="connsiteX21" fmla="*/ 7933264 w 7950198"/>
                <a:gd name="connsiteY21" fmla="*/ 88899 h 850899"/>
                <a:gd name="connsiteX22" fmla="*/ 7950198 w 7950198"/>
                <a:gd name="connsiteY22" fmla="*/ 342899 h 850899"/>
                <a:gd name="connsiteX23" fmla="*/ 6362698 w 7950198"/>
                <a:gd name="connsiteY23" fmla="*/ 524933 h 850899"/>
                <a:gd name="connsiteX24" fmla="*/ 4986865 w 7950198"/>
                <a:gd name="connsiteY24" fmla="*/ 812799 h 850899"/>
                <a:gd name="connsiteX25" fmla="*/ 3263898 w 7950198"/>
                <a:gd name="connsiteY25" fmla="*/ 850899 h 850899"/>
                <a:gd name="connsiteX26" fmla="*/ 364065 w 7950198"/>
                <a:gd name="connsiteY26" fmla="*/ 728133 h 850899"/>
                <a:gd name="connsiteX27" fmla="*/ 0 w 7950198"/>
                <a:gd name="connsiteY27" fmla="*/ 465667 h 850899"/>
                <a:gd name="connsiteX28" fmla="*/ 440266 w 7950198"/>
                <a:gd name="connsiteY28" fmla="*/ 0 h 850899"/>
                <a:gd name="connsiteX29" fmla="*/ 876300 w 7950198"/>
                <a:gd name="connsiteY29" fmla="*/ 105830 h 850899"/>
                <a:gd name="connsiteX0" fmla="*/ 884765 w 7950198"/>
                <a:gd name="connsiteY0" fmla="*/ 105832 h 850899"/>
                <a:gd name="connsiteX1" fmla="*/ 1092199 w 7950198"/>
                <a:gd name="connsiteY1" fmla="*/ 16932 h 850899"/>
                <a:gd name="connsiteX2" fmla="*/ 1202265 w 7950198"/>
                <a:gd name="connsiteY2" fmla="*/ 186266 h 850899"/>
                <a:gd name="connsiteX3" fmla="*/ 1286932 w 7950198"/>
                <a:gd name="connsiteY3" fmla="*/ 296332 h 850899"/>
                <a:gd name="connsiteX4" fmla="*/ 1371599 w 7950198"/>
                <a:gd name="connsiteY4" fmla="*/ 338666 h 850899"/>
                <a:gd name="connsiteX5" fmla="*/ 1583265 w 7950198"/>
                <a:gd name="connsiteY5" fmla="*/ 313266 h 850899"/>
                <a:gd name="connsiteX6" fmla="*/ 1689099 w 7950198"/>
                <a:gd name="connsiteY6" fmla="*/ 414866 h 850899"/>
                <a:gd name="connsiteX7" fmla="*/ 1794932 w 7950198"/>
                <a:gd name="connsiteY7" fmla="*/ 465666 h 850899"/>
                <a:gd name="connsiteX8" fmla="*/ 1854199 w 7950198"/>
                <a:gd name="connsiteY8" fmla="*/ 436032 h 850899"/>
                <a:gd name="connsiteX9" fmla="*/ 1985432 w 7950198"/>
                <a:gd name="connsiteY9" fmla="*/ 304799 h 850899"/>
                <a:gd name="connsiteX10" fmla="*/ 2184399 w 7950198"/>
                <a:gd name="connsiteY10" fmla="*/ 292099 h 850899"/>
                <a:gd name="connsiteX11" fmla="*/ 2362199 w 7950198"/>
                <a:gd name="connsiteY11" fmla="*/ 309032 h 850899"/>
                <a:gd name="connsiteX12" fmla="*/ 2408765 w 7950198"/>
                <a:gd name="connsiteY12" fmla="*/ 309032 h 850899"/>
                <a:gd name="connsiteX13" fmla="*/ 2421465 w 7950198"/>
                <a:gd name="connsiteY13" fmla="*/ 156632 h 850899"/>
                <a:gd name="connsiteX14" fmla="*/ 3081865 w 7950198"/>
                <a:gd name="connsiteY14" fmla="*/ 224366 h 850899"/>
                <a:gd name="connsiteX15" fmla="*/ 4089400 w 7950198"/>
                <a:gd name="connsiteY15" fmla="*/ 207432 h 850899"/>
                <a:gd name="connsiteX16" fmla="*/ 4216399 w 7950198"/>
                <a:gd name="connsiteY16" fmla="*/ 71966 h 850899"/>
                <a:gd name="connsiteX17" fmla="*/ 4423831 w 7950198"/>
                <a:gd name="connsiteY17" fmla="*/ 245532 h 850899"/>
                <a:gd name="connsiteX18" fmla="*/ 5761564 w 7950198"/>
                <a:gd name="connsiteY18" fmla="*/ 21166 h 850899"/>
                <a:gd name="connsiteX19" fmla="*/ 6176431 w 7950198"/>
                <a:gd name="connsiteY19" fmla="*/ 118532 h 850899"/>
                <a:gd name="connsiteX20" fmla="*/ 7611531 w 7950198"/>
                <a:gd name="connsiteY20" fmla="*/ 71965 h 850899"/>
                <a:gd name="connsiteX21" fmla="*/ 7933264 w 7950198"/>
                <a:gd name="connsiteY21" fmla="*/ 88899 h 850899"/>
                <a:gd name="connsiteX22" fmla="*/ 7950198 w 7950198"/>
                <a:gd name="connsiteY22" fmla="*/ 342899 h 850899"/>
                <a:gd name="connsiteX23" fmla="*/ 6362698 w 7950198"/>
                <a:gd name="connsiteY23" fmla="*/ 524933 h 850899"/>
                <a:gd name="connsiteX24" fmla="*/ 4964453 w 7950198"/>
                <a:gd name="connsiteY24" fmla="*/ 763493 h 850899"/>
                <a:gd name="connsiteX25" fmla="*/ 3263898 w 7950198"/>
                <a:gd name="connsiteY25" fmla="*/ 850899 h 850899"/>
                <a:gd name="connsiteX26" fmla="*/ 364065 w 7950198"/>
                <a:gd name="connsiteY26" fmla="*/ 728133 h 850899"/>
                <a:gd name="connsiteX27" fmla="*/ 0 w 7950198"/>
                <a:gd name="connsiteY27" fmla="*/ 465667 h 850899"/>
                <a:gd name="connsiteX28" fmla="*/ 440266 w 7950198"/>
                <a:gd name="connsiteY28" fmla="*/ 0 h 850899"/>
                <a:gd name="connsiteX29" fmla="*/ 876300 w 7950198"/>
                <a:gd name="connsiteY29" fmla="*/ 105830 h 850899"/>
                <a:gd name="connsiteX0" fmla="*/ 884765 w 7950198"/>
                <a:gd name="connsiteY0" fmla="*/ 105832 h 801593"/>
                <a:gd name="connsiteX1" fmla="*/ 1092199 w 7950198"/>
                <a:gd name="connsiteY1" fmla="*/ 16932 h 801593"/>
                <a:gd name="connsiteX2" fmla="*/ 1202265 w 7950198"/>
                <a:gd name="connsiteY2" fmla="*/ 186266 h 801593"/>
                <a:gd name="connsiteX3" fmla="*/ 1286932 w 7950198"/>
                <a:gd name="connsiteY3" fmla="*/ 296332 h 801593"/>
                <a:gd name="connsiteX4" fmla="*/ 1371599 w 7950198"/>
                <a:gd name="connsiteY4" fmla="*/ 338666 h 801593"/>
                <a:gd name="connsiteX5" fmla="*/ 1583265 w 7950198"/>
                <a:gd name="connsiteY5" fmla="*/ 313266 h 801593"/>
                <a:gd name="connsiteX6" fmla="*/ 1689099 w 7950198"/>
                <a:gd name="connsiteY6" fmla="*/ 414866 h 801593"/>
                <a:gd name="connsiteX7" fmla="*/ 1794932 w 7950198"/>
                <a:gd name="connsiteY7" fmla="*/ 465666 h 801593"/>
                <a:gd name="connsiteX8" fmla="*/ 1854199 w 7950198"/>
                <a:gd name="connsiteY8" fmla="*/ 436032 h 801593"/>
                <a:gd name="connsiteX9" fmla="*/ 1985432 w 7950198"/>
                <a:gd name="connsiteY9" fmla="*/ 304799 h 801593"/>
                <a:gd name="connsiteX10" fmla="*/ 2184399 w 7950198"/>
                <a:gd name="connsiteY10" fmla="*/ 292099 h 801593"/>
                <a:gd name="connsiteX11" fmla="*/ 2362199 w 7950198"/>
                <a:gd name="connsiteY11" fmla="*/ 309032 h 801593"/>
                <a:gd name="connsiteX12" fmla="*/ 2408765 w 7950198"/>
                <a:gd name="connsiteY12" fmla="*/ 309032 h 801593"/>
                <a:gd name="connsiteX13" fmla="*/ 2421465 w 7950198"/>
                <a:gd name="connsiteY13" fmla="*/ 156632 h 801593"/>
                <a:gd name="connsiteX14" fmla="*/ 3081865 w 7950198"/>
                <a:gd name="connsiteY14" fmla="*/ 224366 h 801593"/>
                <a:gd name="connsiteX15" fmla="*/ 4089400 w 7950198"/>
                <a:gd name="connsiteY15" fmla="*/ 207432 h 801593"/>
                <a:gd name="connsiteX16" fmla="*/ 4216399 w 7950198"/>
                <a:gd name="connsiteY16" fmla="*/ 71966 h 801593"/>
                <a:gd name="connsiteX17" fmla="*/ 4423831 w 7950198"/>
                <a:gd name="connsiteY17" fmla="*/ 245532 h 801593"/>
                <a:gd name="connsiteX18" fmla="*/ 5761564 w 7950198"/>
                <a:gd name="connsiteY18" fmla="*/ 21166 h 801593"/>
                <a:gd name="connsiteX19" fmla="*/ 6176431 w 7950198"/>
                <a:gd name="connsiteY19" fmla="*/ 118532 h 801593"/>
                <a:gd name="connsiteX20" fmla="*/ 7611531 w 7950198"/>
                <a:gd name="connsiteY20" fmla="*/ 71965 h 801593"/>
                <a:gd name="connsiteX21" fmla="*/ 7933264 w 7950198"/>
                <a:gd name="connsiteY21" fmla="*/ 88899 h 801593"/>
                <a:gd name="connsiteX22" fmla="*/ 7950198 w 7950198"/>
                <a:gd name="connsiteY22" fmla="*/ 342899 h 801593"/>
                <a:gd name="connsiteX23" fmla="*/ 6362698 w 7950198"/>
                <a:gd name="connsiteY23" fmla="*/ 524933 h 801593"/>
                <a:gd name="connsiteX24" fmla="*/ 4964453 w 7950198"/>
                <a:gd name="connsiteY24" fmla="*/ 763493 h 801593"/>
                <a:gd name="connsiteX25" fmla="*/ 3272862 w 7950198"/>
                <a:gd name="connsiteY25" fmla="*/ 801593 h 801593"/>
                <a:gd name="connsiteX26" fmla="*/ 364065 w 7950198"/>
                <a:gd name="connsiteY26" fmla="*/ 728133 h 801593"/>
                <a:gd name="connsiteX27" fmla="*/ 0 w 7950198"/>
                <a:gd name="connsiteY27" fmla="*/ 465667 h 801593"/>
                <a:gd name="connsiteX28" fmla="*/ 440266 w 7950198"/>
                <a:gd name="connsiteY28" fmla="*/ 0 h 801593"/>
                <a:gd name="connsiteX29" fmla="*/ 876300 w 7950198"/>
                <a:gd name="connsiteY29" fmla="*/ 105830 h 801593"/>
                <a:gd name="connsiteX0" fmla="*/ 884765 w 7950198"/>
                <a:gd name="connsiteY0" fmla="*/ 105832 h 801593"/>
                <a:gd name="connsiteX1" fmla="*/ 1092199 w 7950198"/>
                <a:gd name="connsiteY1" fmla="*/ 16932 h 801593"/>
                <a:gd name="connsiteX2" fmla="*/ 1202265 w 7950198"/>
                <a:gd name="connsiteY2" fmla="*/ 186266 h 801593"/>
                <a:gd name="connsiteX3" fmla="*/ 1286932 w 7950198"/>
                <a:gd name="connsiteY3" fmla="*/ 296332 h 801593"/>
                <a:gd name="connsiteX4" fmla="*/ 1371599 w 7950198"/>
                <a:gd name="connsiteY4" fmla="*/ 338666 h 801593"/>
                <a:gd name="connsiteX5" fmla="*/ 1583265 w 7950198"/>
                <a:gd name="connsiteY5" fmla="*/ 313266 h 801593"/>
                <a:gd name="connsiteX6" fmla="*/ 1689099 w 7950198"/>
                <a:gd name="connsiteY6" fmla="*/ 414866 h 801593"/>
                <a:gd name="connsiteX7" fmla="*/ 1794932 w 7950198"/>
                <a:gd name="connsiteY7" fmla="*/ 465666 h 801593"/>
                <a:gd name="connsiteX8" fmla="*/ 1854199 w 7950198"/>
                <a:gd name="connsiteY8" fmla="*/ 436032 h 801593"/>
                <a:gd name="connsiteX9" fmla="*/ 1985432 w 7950198"/>
                <a:gd name="connsiteY9" fmla="*/ 304799 h 801593"/>
                <a:gd name="connsiteX10" fmla="*/ 2184399 w 7950198"/>
                <a:gd name="connsiteY10" fmla="*/ 292099 h 801593"/>
                <a:gd name="connsiteX11" fmla="*/ 2362199 w 7950198"/>
                <a:gd name="connsiteY11" fmla="*/ 309032 h 801593"/>
                <a:gd name="connsiteX12" fmla="*/ 2408765 w 7950198"/>
                <a:gd name="connsiteY12" fmla="*/ 309032 h 801593"/>
                <a:gd name="connsiteX13" fmla="*/ 2421465 w 7950198"/>
                <a:gd name="connsiteY13" fmla="*/ 156632 h 801593"/>
                <a:gd name="connsiteX14" fmla="*/ 3081865 w 7950198"/>
                <a:gd name="connsiteY14" fmla="*/ 224366 h 801593"/>
                <a:gd name="connsiteX15" fmla="*/ 4089400 w 7950198"/>
                <a:gd name="connsiteY15" fmla="*/ 207432 h 801593"/>
                <a:gd name="connsiteX16" fmla="*/ 4216399 w 7950198"/>
                <a:gd name="connsiteY16" fmla="*/ 71966 h 801593"/>
                <a:gd name="connsiteX17" fmla="*/ 4423831 w 7950198"/>
                <a:gd name="connsiteY17" fmla="*/ 245532 h 801593"/>
                <a:gd name="connsiteX18" fmla="*/ 5761564 w 7950198"/>
                <a:gd name="connsiteY18" fmla="*/ 21166 h 801593"/>
                <a:gd name="connsiteX19" fmla="*/ 6176431 w 7950198"/>
                <a:gd name="connsiteY19" fmla="*/ 118532 h 801593"/>
                <a:gd name="connsiteX20" fmla="*/ 7611531 w 7950198"/>
                <a:gd name="connsiteY20" fmla="*/ 71965 h 801593"/>
                <a:gd name="connsiteX21" fmla="*/ 7933264 w 7950198"/>
                <a:gd name="connsiteY21" fmla="*/ 88899 h 801593"/>
                <a:gd name="connsiteX22" fmla="*/ 7950198 w 7950198"/>
                <a:gd name="connsiteY22" fmla="*/ 342899 h 801593"/>
                <a:gd name="connsiteX23" fmla="*/ 6479239 w 7950198"/>
                <a:gd name="connsiteY23" fmla="*/ 480110 h 801593"/>
                <a:gd name="connsiteX24" fmla="*/ 4964453 w 7950198"/>
                <a:gd name="connsiteY24" fmla="*/ 763493 h 801593"/>
                <a:gd name="connsiteX25" fmla="*/ 3272862 w 7950198"/>
                <a:gd name="connsiteY25" fmla="*/ 801593 h 801593"/>
                <a:gd name="connsiteX26" fmla="*/ 364065 w 7950198"/>
                <a:gd name="connsiteY26" fmla="*/ 728133 h 801593"/>
                <a:gd name="connsiteX27" fmla="*/ 0 w 7950198"/>
                <a:gd name="connsiteY27" fmla="*/ 465667 h 801593"/>
                <a:gd name="connsiteX28" fmla="*/ 440266 w 7950198"/>
                <a:gd name="connsiteY28" fmla="*/ 0 h 801593"/>
                <a:gd name="connsiteX29" fmla="*/ 876300 w 7950198"/>
                <a:gd name="connsiteY29" fmla="*/ 105830 h 801593"/>
                <a:gd name="connsiteX0" fmla="*/ 884765 w 7950198"/>
                <a:gd name="connsiteY0" fmla="*/ 105832 h 801593"/>
                <a:gd name="connsiteX1" fmla="*/ 1092199 w 7950198"/>
                <a:gd name="connsiteY1" fmla="*/ 16932 h 801593"/>
                <a:gd name="connsiteX2" fmla="*/ 1202265 w 7950198"/>
                <a:gd name="connsiteY2" fmla="*/ 186266 h 801593"/>
                <a:gd name="connsiteX3" fmla="*/ 1286932 w 7950198"/>
                <a:gd name="connsiteY3" fmla="*/ 296332 h 801593"/>
                <a:gd name="connsiteX4" fmla="*/ 1371599 w 7950198"/>
                <a:gd name="connsiteY4" fmla="*/ 338666 h 801593"/>
                <a:gd name="connsiteX5" fmla="*/ 1583265 w 7950198"/>
                <a:gd name="connsiteY5" fmla="*/ 313266 h 801593"/>
                <a:gd name="connsiteX6" fmla="*/ 1689099 w 7950198"/>
                <a:gd name="connsiteY6" fmla="*/ 414866 h 801593"/>
                <a:gd name="connsiteX7" fmla="*/ 1794932 w 7950198"/>
                <a:gd name="connsiteY7" fmla="*/ 465666 h 801593"/>
                <a:gd name="connsiteX8" fmla="*/ 1854199 w 7950198"/>
                <a:gd name="connsiteY8" fmla="*/ 436032 h 801593"/>
                <a:gd name="connsiteX9" fmla="*/ 1985432 w 7950198"/>
                <a:gd name="connsiteY9" fmla="*/ 304799 h 801593"/>
                <a:gd name="connsiteX10" fmla="*/ 2184399 w 7950198"/>
                <a:gd name="connsiteY10" fmla="*/ 292099 h 801593"/>
                <a:gd name="connsiteX11" fmla="*/ 2362199 w 7950198"/>
                <a:gd name="connsiteY11" fmla="*/ 309032 h 801593"/>
                <a:gd name="connsiteX12" fmla="*/ 2408765 w 7950198"/>
                <a:gd name="connsiteY12" fmla="*/ 309032 h 801593"/>
                <a:gd name="connsiteX13" fmla="*/ 2421465 w 7950198"/>
                <a:gd name="connsiteY13" fmla="*/ 156632 h 801593"/>
                <a:gd name="connsiteX14" fmla="*/ 3081865 w 7950198"/>
                <a:gd name="connsiteY14" fmla="*/ 224366 h 801593"/>
                <a:gd name="connsiteX15" fmla="*/ 4089400 w 7950198"/>
                <a:gd name="connsiteY15" fmla="*/ 207432 h 801593"/>
                <a:gd name="connsiteX16" fmla="*/ 4216399 w 7950198"/>
                <a:gd name="connsiteY16" fmla="*/ 71966 h 801593"/>
                <a:gd name="connsiteX17" fmla="*/ 4423831 w 7950198"/>
                <a:gd name="connsiteY17" fmla="*/ 245532 h 801593"/>
                <a:gd name="connsiteX18" fmla="*/ 5761564 w 7950198"/>
                <a:gd name="connsiteY18" fmla="*/ 21166 h 801593"/>
                <a:gd name="connsiteX19" fmla="*/ 6176431 w 7950198"/>
                <a:gd name="connsiteY19" fmla="*/ 118532 h 801593"/>
                <a:gd name="connsiteX20" fmla="*/ 7611531 w 7950198"/>
                <a:gd name="connsiteY20" fmla="*/ 71965 h 801593"/>
                <a:gd name="connsiteX21" fmla="*/ 7933264 w 7950198"/>
                <a:gd name="connsiteY21" fmla="*/ 88899 h 801593"/>
                <a:gd name="connsiteX22" fmla="*/ 7950198 w 7950198"/>
                <a:gd name="connsiteY22" fmla="*/ 342899 h 801593"/>
                <a:gd name="connsiteX23" fmla="*/ 6479239 w 7950198"/>
                <a:gd name="connsiteY23" fmla="*/ 480110 h 801593"/>
                <a:gd name="connsiteX24" fmla="*/ 4964453 w 7950198"/>
                <a:gd name="connsiteY24" fmla="*/ 763493 h 801593"/>
                <a:gd name="connsiteX25" fmla="*/ 3272862 w 7950198"/>
                <a:gd name="connsiteY25" fmla="*/ 801593 h 801593"/>
                <a:gd name="connsiteX26" fmla="*/ 1189067 w 7950198"/>
                <a:gd name="connsiteY26" fmla="*/ 755276 h 801593"/>
                <a:gd name="connsiteX27" fmla="*/ 364065 w 7950198"/>
                <a:gd name="connsiteY27" fmla="*/ 728133 h 801593"/>
                <a:gd name="connsiteX28" fmla="*/ 0 w 7950198"/>
                <a:gd name="connsiteY28" fmla="*/ 465667 h 801593"/>
                <a:gd name="connsiteX29" fmla="*/ 440266 w 7950198"/>
                <a:gd name="connsiteY29" fmla="*/ 0 h 801593"/>
                <a:gd name="connsiteX30" fmla="*/ 876300 w 7950198"/>
                <a:gd name="connsiteY30" fmla="*/ 105830 h 801593"/>
                <a:gd name="connsiteX0" fmla="*/ 884765 w 7950198"/>
                <a:gd name="connsiteY0" fmla="*/ 105832 h 801593"/>
                <a:gd name="connsiteX1" fmla="*/ 1092199 w 7950198"/>
                <a:gd name="connsiteY1" fmla="*/ 16932 h 801593"/>
                <a:gd name="connsiteX2" fmla="*/ 1202265 w 7950198"/>
                <a:gd name="connsiteY2" fmla="*/ 186266 h 801593"/>
                <a:gd name="connsiteX3" fmla="*/ 1286932 w 7950198"/>
                <a:gd name="connsiteY3" fmla="*/ 296332 h 801593"/>
                <a:gd name="connsiteX4" fmla="*/ 1371599 w 7950198"/>
                <a:gd name="connsiteY4" fmla="*/ 338666 h 801593"/>
                <a:gd name="connsiteX5" fmla="*/ 1583265 w 7950198"/>
                <a:gd name="connsiteY5" fmla="*/ 313266 h 801593"/>
                <a:gd name="connsiteX6" fmla="*/ 1689099 w 7950198"/>
                <a:gd name="connsiteY6" fmla="*/ 414866 h 801593"/>
                <a:gd name="connsiteX7" fmla="*/ 1794932 w 7950198"/>
                <a:gd name="connsiteY7" fmla="*/ 465666 h 801593"/>
                <a:gd name="connsiteX8" fmla="*/ 1854199 w 7950198"/>
                <a:gd name="connsiteY8" fmla="*/ 436032 h 801593"/>
                <a:gd name="connsiteX9" fmla="*/ 1985432 w 7950198"/>
                <a:gd name="connsiteY9" fmla="*/ 304799 h 801593"/>
                <a:gd name="connsiteX10" fmla="*/ 2184399 w 7950198"/>
                <a:gd name="connsiteY10" fmla="*/ 292099 h 801593"/>
                <a:gd name="connsiteX11" fmla="*/ 2362199 w 7950198"/>
                <a:gd name="connsiteY11" fmla="*/ 309032 h 801593"/>
                <a:gd name="connsiteX12" fmla="*/ 2408765 w 7950198"/>
                <a:gd name="connsiteY12" fmla="*/ 309032 h 801593"/>
                <a:gd name="connsiteX13" fmla="*/ 2421465 w 7950198"/>
                <a:gd name="connsiteY13" fmla="*/ 156632 h 801593"/>
                <a:gd name="connsiteX14" fmla="*/ 3081865 w 7950198"/>
                <a:gd name="connsiteY14" fmla="*/ 224366 h 801593"/>
                <a:gd name="connsiteX15" fmla="*/ 4089400 w 7950198"/>
                <a:gd name="connsiteY15" fmla="*/ 207432 h 801593"/>
                <a:gd name="connsiteX16" fmla="*/ 4216399 w 7950198"/>
                <a:gd name="connsiteY16" fmla="*/ 71966 h 801593"/>
                <a:gd name="connsiteX17" fmla="*/ 4423831 w 7950198"/>
                <a:gd name="connsiteY17" fmla="*/ 245532 h 801593"/>
                <a:gd name="connsiteX18" fmla="*/ 5761564 w 7950198"/>
                <a:gd name="connsiteY18" fmla="*/ 21166 h 801593"/>
                <a:gd name="connsiteX19" fmla="*/ 6176431 w 7950198"/>
                <a:gd name="connsiteY19" fmla="*/ 118532 h 801593"/>
                <a:gd name="connsiteX20" fmla="*/ 7611531 w 7950198"/>
                <a:gd name="connsiteY20" fmla="*/ 71965 h 801593"/>
                <a:gd name="connsiteX21" fmla="*/ 7933264 w 7950198"/>
                <a:gd name="connsiteY21" fmla="*/ 88899 h 801593"/>
                <a:gd name="connsiteX22" fmla="*/ 7950198 w 7950198"/>
                <a:gd name="connsiteY22" fmla="*/ 342899 h 801593"/>
                <a:gd name="connsiteX23" fmla="*/ 6479239 w 7950198"/>
                <a:gd name="connsiteY23" fmla="*/ 480110 h 801593"/>
                <a:gd name="connsiteX24" fmla="*/ 4964453 w 7950198"/>
                <a:gd name="connsiteY24" fmla="*/ 763493 h 801593"/>
                <a:gd name="connsiteX25" fmla="*/ 3272862 w 7950198"/>
                <a:gd name="connsiteY25" fmla="*/ 801593 h 801593"/>
                <a:gd name="connsiteX26" fmla="*/ 1973479 w 7950198"/>
                <a:gd name="connsiteY26" fmla="*/ 732865 h 801593"/>
                <a:gd name="connsiteX27" fmla="*/ 364065 w 7950198"/>
                <a:gd name="connsiteY27" fmla="*/ 728133 h 801593"/>
                <a:gd name="connsiteX28" fmla="*/ 0 w 7950198"/>
                <a:gd name="connsiteY28" fmla="*/ 465667 h 801593"/>
                <a:gd name="connsiteX29" fmla="*/ 440266 w 7950198"/>
                <a:gd name="connsiteY29" fmla="*/ 0 h 801593"/>
                <a:gd name="connsiteX30" fmla="*/ 876300 w 7950198"/>
                <a:gd name="connsiteY30" fmla="*/ 105830 h 801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50198" h="801593">
                  <a:moveTo>
                    <a:pt x="884765" y="105832"/>
                  </a:moveTo>
                  <a:lnTo>
                    <a:pt x="1092199" y="16932"/>
                  </a:lnTo>
                  <a:lnTo>
                    <a:pt x="1202265" y="186266"/>
                  </a:lnTo>
                  <a:lnTo>
                    <a:pt x="1286932" y="296332"/>
                  </a:lnTo>
                  <a:lnTo>
                    <a:pt x="1371599" y="338666"/>
                  </a:lnTo>
                  <a:lnTo>
                    <a:pt x="1583265" y="313266"/>
                  </a:lnTo>
                  <a:lnTo>
                    <a:pt x="1689099" y="414866"/>
                  </a:lnTo>
                  <a:lnTo>
                    <a:pt x="1794932" y="465666"/>
                  </a:lnTo>
                  <a:lnTo>
                    <a:pt x="1854199" y="436032"/>
                  </a:lnTo>
                  <a:lnTo>
                    <a:pt x="1985432" y="304799"/>
                  </a:lnTo>
                  <a:lnTo>
                    <a:pt x="2184399" y="292099"/>
                  </a:lnTo>
                  <a:lnTo>
                    <a:pt x="2362199" y="309032"/>
                  </a:lnTo>
                  <a:lnTo>
                    <a:pt x="2408765" y="309032"/>
                  </a:lnTo>
                  <a:lnTo>
                    <a:pt x="2421465" y="156632"/>
                  </a:lnTo>
                  <a:lnTo>
                    <a:pt x="3081865" y="224366"/>
                  </a:lnTo>
                  <a:lnTo>
                    <a:pt x="4089400" y="207432"/>
                  </a:lnTo>
                  <a:lnTo>
                    <a:pt x="4216399" y="71966"/>
                  </a:lnTo>
                  <a:lnTo>
                    <a:pt x="4423831" y="245532"/>
                  </a:lnTo>
                  <a:lnTo>
                    <a:pt x="5761564" y="21166"/>
                  </a:lnTo>
                  <a:lnTo>
                    <a:pt x="6176431" y="118532"/>
                  </a:lnTo>
                  <a:lnTo>
                    <a:pt x="7611531" y="71965"/>
                  </a:lnTo>
                  <a:lnTo>
                    <a:pt x="7933264" y="88899"/>
                  </a:lnTo>
                  <a:lnTo>
                    <a:pt x="7950198" y="342899"/>
                  </a:lnTo>
                  <a:lnTo>
                    <a:pt x="6479239" y="480110"/>
                  </a:lnTo>
                  <a:lnTo>
                    <a:pt x="4964453" y="763493"/>
                  </a:lnTo>
                  <a:lnTo>
                    <a:pt x="3272862" y="801593"/>
                  </a:lnTo>
                  <a:lnTo>
                    <a:pt x="1973479" y="732865"/>
                  </a:lnTo>
                  <a:lnTo>
                    <a:pt x="364065" y="728133"/>
                  </a:lnTo>
                  <a:lnTo>
                    <a:pt x="0" y="465667"/>
                  </a:lnTo>
                  <a:lnTo>
                    <a:pt x="440266" y="0"/>
                  </a:lnTo>
                  <a:lnTo>
                    <a:pt x="876300" y="105830"/>
                  </a:lnTo>
                </a:path>
              </a:pathLst>
            </a:custGeom>
            <a:noFill/>
            <a:ln w="9525" cap="flat" cmpd="sng" algn="ctr">
              <a:solidFill>
                <a:srgbClr val="00206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mn-cs"/>
              </a:endParaRPr>
            </a:p>
          </p:txBody>
        </p:sp>
        <p:pic>
          <p:nvPicPr>
            <p:cNvPr id="20" name="Picture 3" descr="C:\Documents and Settings\kholcomb\My Documents\My Pictures\agencyLogo.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8022" y="3505200"/>
              <a:ext cx="336178" cy="457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69743" y="3810000"/>
              <a:ext cx="357633" cy="457200"/>
            </a:xfrm>
            <a:prstGeom prst="rect">
              <a:avLst/>
            </a:prstGeom>
          </p:spPr>
        </p:pic>
      </p:grpSp>
      <p:pic>
        <p:nvPicPr>
          <p:cNvPr id="2" name="Picture 1">
            <a:extLst>
              <a:ext uri="{FF2B5EF4-FFF2-40B4-BE49-F238E27FC236}">
                <a16:creationId xmlns:a16="http://schemas.microsoft.com/office/drawing/2014/main" id="{2E60CA0E-2FF1-7E62-CCB6-0109C4C56D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8738" y="4660651"/>
            <a:ext cx="512482" cy="610098"/>
          </a:xfrm>
          <a:prstGeom prst="rect">
            <a:avLst/>
          </a:prstGeom>
        </p:spPr>
      </p:pic>
    </p:spTree>
    <p:extLst>
      <p:ext uri="{BB962C8B-B14F-4D97-AF65-F5344CB8AC3E}">
        <p14:creationId xmlns:p14="http://schemas.microsoft.com/office/powerpoint/2010/main" val="4151652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4962951" y="4358"/>
            <a:ext cx="6728770" cy="11645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j-ea"/>
                <a:cs typeface="+mj-cs"/>
              </a:rPr>
              <a:t>Eastern Shore of Virginia &amp; Fisherman Island NWRs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Light" panose="020F0302020204030204"/>
                <a:ea typeface="+mj-ea"/>
                <a:cs typeface="+mj-cs"/>
              </a:rPr>
              <a:t>Northampton County, Virginia </a:t>
            </a:r>
            <a:endParaRPr kumimoji="0" lang="en-US"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3" name="Rectangle 2"/>
          <p:cNvSpPr/>
          <p:nvPr/>
        </p:nvSpPr>
        <p:spPr>
          <a:xfrm>
            <a:off x="7283395" y="1481051"/>
            <a:ext cx="119269" cy="153889"/>
          </a:xfrm>
          <a:prstGeom prst="rect">
            <a:avLst/>
          </a:prstGeom>
          <a:solidFill>
            <a:srgbClr val="C9DCED"/>
          </a:solidFill>
          <a:ln>
            <a:solidFill>
              <a:srgbClr val="CBDE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0CE593BE-45D7-698B-0893-A63FAADAA72D}"/>
              </a:ext>
            </a:extLst>
          </p:cNvPr>
          <p:cNvGrpSpPr/>
          <p:nvPr/>
        </p:nvGrpSpPr>
        <p:grpSpPr>
          <a:xfrm>
            <a:off x="101597" y="-21729"/>
            <a:ext cx="4567812" cy="6400800"/>
            <a:chOff x="-517236" y="5983"/>
            <a:chExt cx="4567812" cy="640080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2083" r="37405" b="3590"/>
            <a:stretch/>
          </p:blipFill>
          <p:spPr>
            <a:xfrm>
              <a:off x="-517236" y="5983"/>
              <a:ext cx="4060537" cy="6400800"/>
            </a:xfrm>
            <a:prstGeom prst="rect">
              <a:avLst/>
            </a:prstGeom>
          </p:spPr>
        </p:pic>
        <p:sp>
          <p:nvSpPr>
            <p:cNvPr id="34" name="Rectangle 33"/>
            <p:cNvSpPr/>
            <p:nvPr/>
          </p:nvSpPr>
          <p:spPr>
            <a:xfrm>
              <a:off x="2997082" y="176295"/>
              <a:ext cx="877323" cy="992627"/>
            </a:xfrm>
            <a:prstGeom prst="rect">
              <a:avLst/>
            </a:prstGeom>
            <a:solidFill>
              <a:srgbClr val="CBD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p:cNvSpPr txBox="1"/>
            <p:nvPr/>
          </p:nvSpPr>
          <p:spPr>
            <a:xfrm>
              <a:off x="2997082" y="4852181"/>
              <a:ext cx="1053494" cy="523220"/>
            </a:xfrm>
            <a:prstGeom prst="rect">
              <a:avLst/>
            </a:prstGeom>
            <a:solidFill>
              <a:srgbClr val="CBDEE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Fisherman </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Island NWR</a:t>
              </a:r>
            </a:p>
          </p:txBody>
        </p:sp>
      </p:grpSp>
      <p:sp>
        <p:nvSpPr>
          <p:cNvPr id="2" name="TextBox 1">
            <a:extLst>
              <a:ext uri="{FF2B5EF4-FFF2-40B4-BE49-F238E27FC236}">
                <a16:creationId xmlns:a16="http://schemas.microsoft.com/office/drawing/2014/main" id="{48A5282D-75A4-16C7-2D79-3AD5C89B1D3D}"/>
              </a:ext>
            </a:extLst>
          </p:cNvPr>
          <p:cNvSpPr txBox="1"/>
          <p:nvPr/>
        </p:nvSpPr>
        <p:spPr>
          <a:xfrm>
            <a:off x="5348564" y="1348045"/>
            <a:ext cx="603987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Eastern Shore of VA – Est. 1984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Fisherman Island – Est. 1969 (1973 sole ownership)</a:t>
            </a:r>
          </a:p>
        </p:txBody>
      </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6724" y="176295"/>
            <a:ext cx="586667" cy="698413"/>
          </a:xfrm>
          <a:prstGeom prst="rect">
            <a:avLst/>
          </a:prstGeom>
        </p:spPr>
      </p:pic>
      <p:sp>
        <p:nvSpPr>
          <p:cNvPr id="27" name="TextBox 26"/>
          <p:cNvSpPr txBox="1"/>
          <p:nvPr/>
        </p:nvSpPr>
        <p:spPr>
          <a:xfrm>
            <a:off x="3664796" y="1510888"/>
            <a:ext cx="1371979" cy="523220"/>
          </a:xfrm>
          <a:prstGeom prst="rect">
            <a:avLst/>
          </a:prstGeom>
          <a:solidFill>
            <a:srgbClr val="CBDEE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Eastern Shore </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of Virginia NWR</a:t>
            </a:r>
          </a:p>
        </p:txBody>
      </p:sp>
      <p:pic>
        <p:nvPicPr>
          <p:cNvPr id="8" name="Picture 7" descr="A picture containing nature, sky, mountain, water&#10;&#10;Description automatically generated">
            <a:extLst>
              <a:ext uri="{FF2B5EF4-FFF2-40B4-BE49-F238E27FC236}">
                <a16:creationId xmlns:a16="http://schemas.microsoft.com/office/drawing/2014/main" id="{C8BD0B50-42A9-4CA0-2427-54F474DF91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605"/>
          <a:stretch/>
        </p:blipFill>
        <p:spPr>
          <a:xfrm>
            <a:off x="5348564" y="2188937"/>
            <a:ext cx="6039873" cy="4503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63040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299C5"/>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r="1176" b="388"/>
          <a:stretch/>
        </p:blipFill>
        <p:spPr>
          <a:xfrm>
            <a:off x="10797" y="-7620"/>
            <a:ext cx="6096001" cy="6865620"/>
          </a:xfrm>
          <a:ln w="12700">
            <a:noFill/>
          </a:ln>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86166" y="4462830"/>
            <a:ext cx="1104001" cy="1104001"/>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5EF2B6E8-9586-43E6-9B80-A844318A84B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982" t="3348" r="20948" b="5506"/>
          <a:stretch/>
        </p:blipFill>
        <p:spPr>
          <a:xfrm>
            <a:off x="9264443" y="4557631"/>
            <a:ext cx="1100911" cy="914400"/>
          </a:xfrm>
          <a:prstGeom prst="rect">
            <a:avLst/>
          </a:prstGeom>
        </p:spPr>
      </p:pic>
      <p:pic>
        <p:nvPicPr>
          <p:cNvPr id="18" name="Picture 17" descr="Logo&#10;&#10;Description automatically generated">
            <a:extLst>
              <a:ext uri="{FF2B5EF4-FFF2-40B4-BE49-F238E27FC236}">
                <a16:creationId xmlns:a16="http://schemas.microsoft.com/office/drawing/2014/main" id="{3B433804-B1A0-46E5-BA1E-4A29A1D9B2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3997" y="5593618"/>
            <a:ext cx="1042284" cy="1104000"/>
          </a:xfrm>
          <a:prstGeom prst="rect">
            <a:avLst/>
          </a:prstGeom>
        </p:spPr>
      </p:pic>
      <p:pic>
        <p:nvPicPr>
          <p:cNvPr id="26" name="Picture 25" descr="Logo&#10;&#10;Description automatically generated">
            <a:extLst>
              <a:ext uri="{FF2B5EF4-FFF2-40B4-BE49-F238E27FC236}">
                <a16:creationId xmlns:a16="http://schemas.microsoft.com/office/drawing/2014/main" id="{8BCC356B-C078-40EB-897F-9308625709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47883" y="5686875"/>
            <a:ext cx="1042284" cy="1042284"/>
          </a:xfrm>
          <a:prstGeom prst="ellipse">
            <a:avLst/>
          </a:prstGeom>
          <a:ln>
            <a:noFill/>
          </a:ln>
          <a:effectLst/>
        </p:spPr>
      </p:pic>
      <p:pic>
        <p:nvPicPr>
          <p:cNvPr id="30" name="Picture 29" descr="A picture containing text&#10;&#10;Description automatically generated">
            <a:extLst>
              <a:ext uri="{FF2B5EF4-FFF2-40B4-BE49-F238E27FC236}">
                <a16:creationId xmlns:a16="http://schemas.microsoft.com/office/drawing/2014/main" id="{261C6653-1F24-4B11-AECC-BC4FFEAD46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41966" y="4557631"/>
            <a:ext cx="2531749" cy="731520"/>
          </a:xfrm>
          <a:prstGeom prst="rect">
            <a:avLst/>
          </a:prstGeom>
        </p:spPr>
      </p:pic>
      <p:sp>
        <p:nvSpPr>
          <p:cNvPr id="33" name="TextBox 32">
            <a:extLst>
              <a:ext uri="{FF2B5EF4-FFF2-40B4-BE49-F238E27FC236}">
                <a16:creationId xmlns:a16="http://schemas.microsoft.com/office/drawing/2014/main" id="{E791B005-8FA2-40F7-B1F0-1D7D749485AA}"/>
              </a:ext>
            </a:extLst>
          </p:cNvPr>
          <p:cNvSpPr txBox="1"/>
          <p:nvPr/>
        </p:nvSpPr>
        <p:spPr>
          <a:xfrm>
            <a:off x="6568659" y="2101179"/>
            <a:ext cx="5010111" cy="1569660"/>
          </a:xfrm>
          <a:prstGeom prst="rect">
            <a:avLst/>
          </a:prstGeom>
          <a:noFill/>
          <a:ln>
            <a:solidFill>
              <a:schemeClr val="bg1"/>
            </a:solidFill>
            <a:extLst>
              <a:ext uri="{C807C97D-BFC1-408E-A445-0C87EB9F89A2}">
                <ask:lineSketchStyleProps xmlns:ask="http://schemas.microsoft.com/office/drawing/2018/sketchyshapes" sd="2197070777">
                  <a:custGeom>
                    <a:avLst/>
                    <a:gdLst>
                      <a:gd name="connsiteX0" fmla="*/ 0 w 5010111"/>
                      <a:gd name="connsiteY0" fmla="*/ 0 h 1569660"/>
                      <a:gd name="connsiteX1" fmla="*/ 606780 w 5010111"/>
                      <a:gd name="connsiteY1" fmla="*/ 0 h 1569660"/>
                      <a:gd name="connsiteX2" fmla="*/ 1163459 w 5010111"/>
                      <a:gd name="connsiteY2" fmla="*/ 0 h 1569660"/>
                      <a:gd name="connsiteX3" fmla="*/ 1820340 w 5010111"/>
                      <a:gd name="connsiteY3" fmla="*/ 0 h 1569660"/>
                      <a:gd name="connsiteX4" fmla="*/ 2377019 w 5010111"/>
                      <a:gd name="connsiteY4" fmla="*/ 0 h 1569660"/>
                      <a:gd name="connsiteX5" fmla="*/ 3033901 w 5010111"/>
                      <a:gd name="connsiteY5" fmla="*/ 0 h 1569660"/>
                      <a:gd name="connsiteX6" fmla="*/ 3690782 w 5010111"/>
                      <a:gd name="connsiteY6" fmla="*/ 0 h 1569660"/>
                      <a:gd name="connsiteX7" fmla="*/ 4297562 w 5010111"/>
                      <a:gd name="connsiteY7" fmla="*/ 0 h 1569660"/>
                      <a:gd name="connsiteX8" fmla="*/ 5010111 w 5010111"/>
                      <a:gd name="connsiteY8" fmla="*/ 0 h 1569660"/>
                      <a:gd name="connsiteX9" fmla="*/ 5010111 w 5010111"/>
                      <a:gd name="connsiteY9" fmla="*/ 523220 h 1569660"/>
                      <a:gd name="connsiteX10" fmla="*/ 5010111 w 5010111"/>
                      <a:gd name="connsiteY10" fmla="*/ 999350 h 1569660"/>
                      <a:gd name="connsiteX11" fmla="*/ 5010111 w 5010111"/>
                      <a:gd name="connsiteY11" fmla="*/ 1569660 h 1569660"/>
                      <a:gd name="connsiteX12" fmla="*/ 4553634 w 5010111"/>
                      <a:gd name="connsiteY12" fmla="*/ 1569660 h 1569660"/>
                      <a:gd name="connsiteX13" fmla="*/ 3896753 w 5010111"/>
                      <a:gd name="connsiteY13" fmla="*/ 1569660 h 1569660"/>
                      <a:gd name="connsiteX14" fmla="*/ 3390175 w 5010111"/>
                      <a:gd name="connsiteY14" fmla="*/ 1569660 h 1569660"/>
                      <a:gd name="connsiteX15" fmla="*/ 2883597 w 5010111"/>
                      <a:gd name="connsiteY15" fmla="*/ 1569660 h 1569660"/>
                      <a:gd name="connsiteX16" fmla="*/ 2377019 w 5010111"/>
                      <a:gd name="connsiteY16" fmla="*/ 1569660 h 1569660"/>
                      <a:gd name="connsiteX17" fmla="*/ 1970644 w 5010111"/>
                      <a:gd name="connsiteY17" fmla="*/ 1569660 h 1569660"/>
                      <a:gd name="connsiteX18" fmla="*/ 1413965 w 5010111"/>
                      <a:gd name="connsiteY18" fmla="*/ 1569660 h 1569660"/>
                      <a:gd name="connsiteX19" fmla="*/ 757083 w 5010111"/>
                      <a:gd name="connsiteY19" fmla="*/ 1569660 h 1569660"/>
                      <a:gd name="connsiteX20" fmla="*/ 0 w 5010111"/>
                      <a:gd name="connsiteY20" fmla="*/ 1569660 h 1569660"/>
                      <a:gd name="connsiteX21" fmla="*/ 0 w 5010111"/>
                      <a:gd name="connsiteY21" fmla="*/ 1062137 h 1569660"/>
                      <a:gd name="connsiteX22" fmla="*/ 0 w 5010111"/>
                      <a:gd name="connsiteY22" fmla="*/ 507523 h 1569660"/>
                      <a:gd name="connsiteX23" fmla="*/ 0 w 5010111"/>
                      <a:gd name="connsiteY23" fmla="*/ 0 h 156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10111" h="1569660" extrusionOk="0">
                        <a:moveTo>
                          <a:pt x="0" y="0"/>
                        </a:moveTo>
                        <a:cubicBezTo>
                          <a:pt x="262750" y="-14393"/>
                          <a:pt x="323886" y="28089"/>
                          <a:pt x="606780" y="0"/>
                        </a:cubicBezTo>
                        <a:cubicBezTo>
                          <a:pt x="889674" y="-28089"/>
                          <a:pt x="949784" y="16541"/>
                          <a:pt x="1163459" y="0"/>
                        </a:cubicBezTo>
                        <a:cubicBezTo>
                          <a:pt x="1377134" y="-16541"/>
                          <a:pt x="1647677" y="17922"/>
                          <a:pt x="1820340" y="0"/>
                        </a:cubicBezTo>
                        <a:cubicBezTo>
                          <a:pt x="1993003" y="-17922"/>
                          <a:pt x="2146968" y="18942"/>
                          <a:pt x="2377019" y="0"/>
                        </a:cubicBezTo>
                        <a:cubicBezTo>
                          <a:pt x="2607070" y="-18942"/>
                          <a:pt x="2780518" y="60507"/>
                          <a:pt x="3033901" y="0"/>
                        </a:cubicBezTo>
                        <a:cubicBezTo>
                          <a:pt x="3287284" y="-60507"/>
                          <a:pt x="3451986" y="20161"/>
                          <a:pt x="3690782" y="0"/>
                        </a:cubicBezTo>
                        <a:cubicBezTo>
                          <a:pt x="3929578" y="-20161"/>
                          <a:pt x="4006648" y="17279"/>
                          <a:pt x="4297562" y="0"/>
                        </a:cubicBezTo>
                        <a:cubicBezTo>
                          <a:pt x="4588476" y="-17279"/>
                          <a:pt x="4748060" y="25572"/>
                          <a:pt x="5010111" y="0"/>
                        </a:cubicBezTo>
                        <a:cubicBezTo>
                          <a:pt x="5049598" y="134028"/>
                          <a:pt x="5002408" y="413885"/>
                          <a:pt x="5010111" y="523220"/>
                        </a:cubicBezTo>
                        <a:cubicBezTo>
                          <a:pt x="5017814" y="632555"/>
                          <a:pt x="4980873" y="865024"/>
                          <a:pt x="5010111" y="999350"/>
                        </a:cubicBezTo>
                        <a:cubicBezTo>
                          <a:pt x="5039349" y="1133676"/>
                          <a:pt x="4960503" y="1423318"/>
                          <a:pt x="5010111" y="1569660"/>
                        </a:cubicBezTo>
                        <a:cubicBezTo>
                          <a:pt x="4902748" y="1620032"/>
                          <a:pt x="4680371" y="1528260"/>
                          <a:pt x="4553634" y="1569660"/>
                        </a:cubicBezTo>
                        <a:cubicBezTo>
                          <a:pt x="4426897" y="1611060"/>
                          <a:pt x="4151955" y="1535748"/>
                          <a:pt x="3896753" y="1569660"/>
                        </a:cubicBezTo>
                        <a:cubicBezTo>
                          <a:pt x="3641551" y="1603572"/>
                          <a:pt x="3567720" y="1509516"/>
                          <a:pt x="3390175" y="1569660"/>
                        </a:cubicBezTo>
                        <a:cubicBezTo>
                          <a:pt x="3212630" y="1629804"/>
                          <a:pt x="3005214" y="1518678"/>
                          <a:pt x="2883597" y="1569660"/>
                        </a:cubicBezTo>
                        <a:cubicBezTo>
                          <a:pt x="2761980" y="1620642"/>
                          <a:pt x="2485856" y="1564079"/>
                          <a:pt x="2377019" y="1569660"/>
                        </a:cubicBezTo>
                        <a:cubicBezTo>
                          <a:pt x="2268182" y="1575241"/>
                          <a:pt x="2110394" y="1526915"/>
                          <a:pt x="1970644" y="1569660"/>
                        </a:cubicBezTo>
                        <a:cubicBezTo>
                          <a:pt x="1830894" y="1612405"/>
                          <a:pt x="1676715" y="1558806"/>
                          <a:pt x="1413965" y="1569660"/>
                        </a:cubicBezTo>
                        <a:cubicBezTo>
                          <a:pt x="1151215" y="1580514"/>
                          <a:pt x="1068464" y="1563524"/>
                          <a:pt x="757083" y="1569660"/>
                        </a:cubicBezTo>
                        <a:cubicBezTo>
                          <a:pt x="445702" y="1575796"/>
                          <a:pt x="181858" y="1542467"/>
                          <a:pt x="0" y="1569660"/>
                        </a:cubicBezTo>
                        <a:cubicBezTo>
                          <a:pt x="-33358" y="1418526"/>
                          <a:pt x="25866" y="1166673"/>
                          <a:pt x="0" y="1062137"/>
                        </a:cubicBezTo>
                        <a:cubicBezTo>
                          <a:pt x="-25866" y="957601"/>
                          <a:pt x="48548" y="697026"/>
                          <a:pt x="0" y="507523"/>
                        </a:cubicBezTo>
                        <a:cubicBezTo>
                          <a:pt x="-48548" y="318020"/>
                          <a:pt x="1675" y="249126"/>
                          <a:pt x="0" y="0"/>
                        </a:cubicBezTo>
                        <a:close/>
                      </a:path>
                    </a:pathLst>
                  </a:custGeom>
                  <ask:type>
                    <ask:lineSketchNone/>
                  </ask:type>
                </ask:lineSketchStyleProps>
              </a:ext>
            </a:extLst>
          </a:ln>
          <a:effectLst>
            <a:outerShdw blurRad="50800" dist="38100" dir="2700000" algn="tl"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Source Sans Pro" panose="020B0503030403020204" pitchFamily="34" charset="0"/>
                <a:ea typeface="+mn-ea"/>
                <a:cs typeface="+mn-cs"/>
              </a:rPr>
              <a:t>“…partners share a common goal of protecting natural resources, while balancing sustainable recreation and economic use of the seaside.”</a:t>
            </a:r>
            <a:endParaRPr kumimoji="0" lang="en-US" sz="2400" b="0" i="0" u="none" strike="noStrike" kern="1200" cap="none" spc="0" normalizeH="0" baseline="0" noProof="0" dirty="0">
              <a:ln>
                <a:noFill/>
              </a:ln>
              <a:solidFill>
                <a:srgbClr val="FFFFFF"/>
              </a:solidFill>
              <a:effectLst/>
              <a:uLnTx/>
              <a:uFillTx/>
              <a:latin typeface="Arial" charset="0"/>
              <a:ea typeface="+mn-ea"/>
              <a:cs typeface="+mn-cs"/>
            </a:endParaRPr>
          </a:p>
        </p:txBody>
      </p:sp>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8802" y="5493075"/>
            <a:ext cx="966896" cy="1236084"/>
          </a:xfrm>
          <a:prstGeom prst="rect">
            <a:avLst/>
          </a:prstGeom>
          <a:ln>
            <a:noFill/>
          </a:ln>
        </p:spPr>
      </p:pic>
      <p:pic>
        <p:nvPicPr>
          <p:cNvPr id="11" name="Picture 10">
            <a:extLst>
              <a:ext uri="{FF2B5EF4-FFF2-40B4-BE49-F238E27FC236}">
                <a16:creationId xmlns:a16="http://schemas.microsoft.com/office/drawing/2014/main" id="{47E82FF2-0555-4C07-A973-FFC1963A685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66104" y="5593618"/>
            <a:ext cx="914400" cy="1088570"/>
          </a:xfrm>
          <a:prstGeom prst="rect">
            <a:avLst/>
          </a:prstGeom>
        </p:spPr>
      </p:pic>
      <p:sp>
        <p:nvSpPr>
          <p:cNvPr id="2" name="Title 1">
            <a:extLst>
              <a:ext uri="{FF2B5EF4-FFF2-40B4-BE49-F238E27FC236}">
                <a16:creationId xmlns:a16="http://schemas.microsoft.com/office/drawing/2014/main" id="{08E12E68-075F-DF04-3016-98498F415181}"/>
              </a:ext>
            </a:extLst>
          </p:cNvPr>
          <p:cNvSpPr txBox="1">
            <a:spLocks/>
          </p:cNvSpPr>
          <p:nvPr/>
        </p:nvSpPr>
        <p:spPr>
          <a:xfrm>
            <a:off x="5906971" y="543004"/>
            <a:ext cx="5957454" cy="11645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rial"/>
                <a:ea typeface="+mj-ea"/>
                <a:cs typeface="+mj-cs"/>
              </a:rPr>
              <a:t>Barrier Island System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rial"/>
                <a:ea typeface="+mj-ea"/>
                <a:cs typeface="+mj-cs"/>
              </a:rPr>
              <a:t>Under Protective Ownership</a:t>
            </a:r>
          </a:p>
        </p:txBody>
      </p:sp>
    </p:spTree>
    <p:extLst>
      <p:ext uri="{BB962C8B-B14F-4D97-AF65-F5344CB8AC3E}">
        <p14:creationId xmlns:p14="http://schemas.microsoft.com/office/powerpoint/2010/main" val="1976195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9" name="Content Placeholder 8"/>
          <p:cNvSpPr>
            <a:spLocks noGrp="1"/>
          </p:cNvSpPr>
          <p:nvPr>
            <p:ph idx="1"/>
          </p:nvPr>
        </p:nvSpPr>
        <p:spPr>
          <a:xfrm>
            <a:off x="838200" y="1143001"/>
            <a:ext cx="11353800" cy="1782539"/>
          </a:xfrm>
          <a:prstGeom prst="rect">
            <a:avLst/>
          </a:prstGeom>
        </p:spPr>
        <p:txBody>
          <a:bodyPr wrap="square">
            <a:spAutoFit/>
          </a:bodyPr>
          <a:lstStyle/>
          <a:p>
            <a:pPr marL="0" indent="0">
              <a:buNone/>
            </a:pPr>
            <a:r>
              <a:rPr lang="en-US" b="1" dirty="0">
                <a:latin typeface="Vijaya" pitchFamily="34" charset="0"/>
                <a:cs typeface="Vijaya" pitchFamily="34" charset="0"/>
              </a:rPr>
              <a:t> “If we are to preserve the remaining waterfowl, and the sports and recreation which depend on them, we must set apart for the birds, refuges like Chincoteague, where they may find these simple and necessary creature requirements: food, rest, security.”  </a:t>
            </a:r>
          </a:p>
          <a:p>
            <a:pPr marL="0" indent="0">
              <a:buNone/>
            </a:pPr>
            <a:r>
              <a:rPr lang="en-US" b="1" dirty="0">
                <a:latin typeface="Vijaya" pitchFamily="34" charset="0"/>
                <a:cs typeface="Vijaya" pitchFamily="34" charset="0"/>
              </a:rPr>
              <a:t>- Rachel Carson (1947)</a:t>
            </a:r>
            <a:endParaRPr lang="en-US" dirty="0">
              <a:latin typeface="Vijaya" pitchFamily="34" charset="0"/>
              <a:cs typeface="Vijaya" pitchFamily="34" charset="0"/>
            </a:endParaRPr>
          </a:p>
        </p:txBody>
      </p:sp>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149" t="7812" r="20522" b="13542"/>
          <a:stretch/>
        </p:blipFill>
        <p:spPr bwMode="auto">
          <a:xfrm>
            <a:off x="7950820" y="2375466"/>
            <a:ext cx="4211990" cy="446672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8349" y="3429000"/>
            <a:ext cx="1708892" cy="2161748"/>
          </a:xfrm>
          <a:prstGeom prst="rect">
            <a:avLst/>
          </a:prstGeom>
          <a:ln w="889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21320AFB-2F57-124F-2868-E63989C104B3}"/>
              </a:ext>
            </a:extLst>
          </p:cNvPr>
          <p:cNvSpPr txBox="1">
            <a:spLocks/>
          </p:cNvSpPr>
          <p:nvPr/>
        </p:nvSpPr>
        <p:spPr>
          <a:xfrm>
            <a:off x="838200" y="-16222"/>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panose="020F0302020204030204"/>
                <a:ea typeface="+mj-ea"/>
                <a:cs typeface="+mj-cs"/>
              </a:rPr>
              <a:t>Chincoteague National Wildlife Refuge</a:t>
            </a:r>
          </a:p>
        </p:txBody>
      </p:sp>
      <p:pic>
        <p:nvPicPr>
          <p:cNvPr id="6" name="Picture 5">
            <a:extLst>
              <a:ext uri="{FF2B5EF4-FFF2-40B4-BE49-F238E27FC236}">
                <a16:creationId xmlns:a16="http://schemas.microsoft.com/office/drawing/2014/main" id="{5517780D-9CC6-C579-DEA3-DABB13DE63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031" y="314831"/>
            <a:ext cx="586667" cy="698413"/>
          </a:xfrm>
          <a:prstGeom prst="rect">
            <a:avLst/>
          </a:prstGeom>
        </p:spPr>
      </p:pic>
      <p:pic>
        <p:nvPicPr>
          <p:cNvPr id="5" name="Picture 4">
            <a:extLst>
              <a:ext uri="{FF2B5EF4-FFF2-40B4-BE49-F238E27FC236}">
                <a16:creationId xmlns:a16="http://schemas.microsoft.com/office/drawing/2014/main" id="{62CD975F-C698-4666-94DC-01480AF5C901}"/>
              </a:ext>
            </a:extLst>
          </p:cNvPr>
          <p:cNvPicPr>
            <a:picLocks noChangeAspect="1"/>
          </p:cNvPicPr>
          <p:nvPr/>
        </p:nvPicPr>
        <p:blipFill>
          <a:blip r:embed="rId5"/>
          <a:stretch>
            <a:fillRect/>
          </a:stretch>
        </p:blipFill>
        <p:spPr>
          <a:xfrm>
            <a:off x="4567547" y="2638937"/>
            <a:ext cx="3056906" cy="4054390"/>
          </a:xfrm>
          <a:prstGeom prst="rect">
            <a:avLst/>
          </a:prstGeom>
          <a:ln>
            <a:solidFill>
              <a:schemeClr val="tx1"/>
            </a:solidFill>
          </a:ln>
        </p:spPr>
      </p:pic>
    </p:spTree>
    <p:extLst>
      <p:ext uri="{BB962C8B-B14F-4D97-AF65-F5344CB8AC3E}">
        <p14:creationId xmlns:p14="http://schemas.microsoft.com/office/powerpoint/2010/main" val="925063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9" name="Rectangle 8"/>
          <p:cNvSpPr/>
          <p:nvPr/>
        </p:nvSpPr>
        <p:spPr>
          <a:xfrm>
            <a:off x="990600" y="1460832"/>
            <a:ext cx="7772400" cy="1754326"/>
          </a:xfrm>
          <a:prstGeom prst="rect">
            <a:avLst/>
          </a:prstGeom>
          <a:solidFill>
            <a:schemeClr val="accent1">
              <a:lumMod val="20000"/>
              <a:lumOff val="80000"/>
            </a:schemeClr>
          </a:solidFill>
          <a:ln>
            <a:no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a:ln>
                  <a:noFill/>
                </a:ln>
                <a:solidFill>
                  <a:prstClr val="black"/>
                </a:solidFill>
                <a:effectLst/>
                <a:uLnTx/>
                <a:uFillTx/>
                <a:latin typeface="Arial" charset="0"/>
                <a:ea typeface="+mn-ea"/>
                <a:cs typeface="+mn-cs"/>
              </a:rPr>
              <a:t>Hunting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a:ln>
                  <a:noFill/>
                </a:ln>
                <a:solidFill>
                  <a:prstClr val="black"/>
                </a:solidFill>
                <a:effectLst/>
                <a:uLnTx/>
                <a:uFillTx/>
                <a:latin typeface="Arial" charset="0"/>
                <a:ea typeface="+mn-ea"/>
                <a:cs typeface="+mn-cs"/>
              </a:rPr>
              <a:t>Fishing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a:ln>
                  <a:noFill/>
                </a:ln>
                <a:solidFill>
                  <a:prstClr val="black"/>
                </a:solidFill>
                <a:effectLst/>
                <a:uLnTx/>
                <a:uFillTx/>
                <a:latin typeface="Arial" charset="0"/>
                <a:ea typeface="+mn-ea"/>
                <a:cs typeface="+mn-cs"/>
              </a:rPr>
              <a:t>Wildlife Observation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a:ln>
                  <a:noFill/>
                </a:ln>
                <a:solidFill>
                  <a:prstClr val="black"/>
                </a:solidFill>
                <a:effectLst/>
                <a:uLnTx/>
                <a:uFillTx/>
                <a:latin typeface="Arial" charset="0"/>
                <a:ea typeface="+mn-ea"/>
                <a:cs typeface="+mn-cs"/>
              </a:rPr>
              <a:t>Photography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a:ln>
                  <a:noFill/>
                </a:ln>
                <a:solidFill>
                  <a:prstClr val="black"/>
                </a:solidFill>
                <a:effectLst/>
                <a:uLnTx/>
                <a:uFillTx/>
                <a:latin typeface="Arial" charset="0"/>
                <a:ea typeface="+mn-ea"/>
                <a:cs typeface="+mn-cs"/>
              </a:rPr>
              <a:t>Environmental Education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a:ln>
                  <a:noFill/>
                </a:ln>
                <a:solidFill>
                  <a:prstClr val="black"/>
                </a:solidFill>
                <a:effectLst/>
                <a:uLnTx/>
                <a:uFillTx/>
                <a:latin typeface="Arial" charset="0"/>
                <a:ea typeface="+mn-ea"/>
                <a:cs typeface="+mn-cs"/>
              </a:rPr>
              <a:t>Interpretation </a:t>
            </a:r>
          </a:p>
        </p:txBody>
      </p:sp>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20235" r="23930"/>
          <a:stretch/>
        </p:blipFill>
        <p:spPr>
          <a:xfrm>
            <a:off x="982350" y="3317450"/>
            <a:ext cx="2914650" cy="35149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81662" y="1014807"/>
            <a:ext cx="3572132" cy="23814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itle 1">
            <a:extLst>
              <a:ext uri="{FF2B5EF4-FFF2-40B4-BE49-F238E27FC236}">
                <a16:creationId xmlns:a16="http://schemas.microsoft.com/office/drawing/2014/main" id="{83D91906-240C-2609-427D-2B9D4DBDA7AE}"/>
              </a:ext>
            </a:extLst>
          </p:cNvPr>
          <p:cNvSpPr>
            <a:spLocks noGrp="1"/>
          </p:cNvSpPr>
          <p:nvPr>
            <p:ph type="title"/>
          </p:nvPr>
        </p:nvSpPr>
        <p:spPr>
          <a:xfrm>
            <a:off x="838200" y="2820"/>
            <a:ext cx="11333480" cy="1325563"/>
          </a:xfrm>
        </p:spPr>
        <p:txBody>
          <a:bodyPr>
            <a:normAutofit/>
          </a:bodyPr>
          <a:lstStyle/>
          <a:p>
            <a:r>
              <a:rPr lang="en-US" sz="4000" dirty="0"/>
              <a:t>Wildlife-dependent recreational uses</a:t>
            </a:r>
            <a:endParaRPr lang="en-US" sz="1600" dirty="0"/>
          </a:p>
        </p:txBody>
      </p:sp>
      <p:pic>
        <p:nvPicPr>
          <p:cNvPr id="11" name="Picture 10">
            <a:extLst>
              <a:ext uri="{FF2B5EF4-FFF2-40B4-BE49-F238E27FC236}">
                <a16:creationId xmlns:a16="http://schemas.microsoft.com/office/drawing/2014/main" id="{CE191061-D15A-60E3-DF16-7A672B0665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031" y="316394"/>
            <a:ext cx="586667" cy="698413"/>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4559" y="2958918"/>
            <a:ext cx="2728585" cy="38404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22558" y="1137332"/>
            <a:ext cx="3572132" cy="23814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Picture 20" descr="A picture containing person, sky, outdoor&#10;&#10;Description automatically generated">
            <a:extLst>
              <a:ext uri="{FF2B5EF4-FFF2-40B4-BE49-F238E27FC236}">
                <a16:creationId xmlns:a16="http://schemas.microsoft.com/office/drawing/2014/main" id="{D44CE769-654D-BEC6-C3A7-6BE2BD7049C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894" t="21301" b="13857"/>
          <a:stretch/>
        </p:blipFill>
        <p:spPr>
          <a:xfrm>
            <a:off x="6340690" y="2752955"/>
            <a:ext cx="2647844" cy="32093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p:cNvPicPr>
            <a:picLocks noChangeAspect="1"/>
          </p:cNvPicPr>
          <p:nvPr/>
        </p:nvPicPr>
        <p:blipFill rotWithShape="1">
          <a:blip r:embed="rId9" cstate="print">
            <a:extLst>
              <a:ext uri="{28A0092B-C50C-407E-A947-70E740481C1C}">
                <a14:useLocalDpi xmlns:a14="http://schemas.microsoft.com/office/drawing/2010/main" val="0"/>
              </a:ext>
            </a:extLst>
          </a:blip>
          <a:srcRect l="13445" t="7458" r="30653" b="16124"/>
          <a:stretch/>
        </p:blipFill>
        <p:spPr>
          <a:xfrm>
            <a:off x="8805988" y="3787458"/>
            <a:ext cx="3347806" cy="30390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22123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bwMode="auto">
          <a:xfrm>
            <a:off x="1524000" y="0"/>
            <a:ext cx="9144000" cy="990600"/>
          </a:xfrm>
          <a:prstGeom prst="rect">
            <a:avLst/>
          </a:prstGeom>
          <a:noFill/>
          <a:ln w="9525" cap="flat" cmpd="sng" algn="ctr">
            <a:noFill/>
            <a:prstDash val="solid"/>
            <a:round/>
            <a:headEnd type="none" w="med" len="med"/>
            <a:tailEnd type="none" w="med" len="med"/>
          </a:ln>
          <a:effectLst>
            <a:outerShdw blurRad="44450" dist="27940" dir="5400000" algn="ctr">
              <a:srgbClr val="000000">
                <a:alpha val="32000"/>
              </a:srgb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16" name="Title 1"/>
          <p:cNvSpPr>
            <a:spLocks noGrp="1"/>
          </p:cNvSpPr>
          <p:nvPr>
            <p:ph type="title"/>
          </p:nvPr>
        </p:nvSpPr>
        <p:spPr>
          <a:xfrm>
            <a:off x="1676400" y="2820"/>
            <a:ext cx="10515600" cy="1325563"/>
          </a:xfrm>
        </p:spPr>
        <p:txBody>
          <a:bodyPr>
            <a:normAutofit/>
          </a:bodyPr>
          <a:lstStyle/>
          <a:p>
            <a:r>
              <a:rPr lang="en-US" sz="4000" dirty="0"/>
              <a:t>Recreational Beach &amp; Public Use</a:t>
            </a:r>
          </a:p>
        </p:txBody>
      </p:sp>
      <p:pic>
        <p:nvPicPr>
          <p:cNvPr id="2" name="Picture 2" descr="F:\4th of July 2.JPG">
            <a:extLst>
              <a:ext uri="{FF2B5EF4-FFF2-40B4-BE49-F238E27FC236}">
                <a16:creationId xmlns:a16="http://schemas.microsoft.com/office/drawing/2014/main" id="{8BF15387-5B0C-794E-50C0-12F281A4E8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425"/>
          <a:stretch/>
        </p:blipFill>
        <p:spPr bwMode="auto">
          <a:xfrm>
            <a:off x="178031" y="1649506"/>
            <a:ext cx="9174480" cy="50511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D8FE33A-9235-4346-585C-1FB70C29C4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9076" y="1246289"/>
            <a:ext cx="2671924" cy="20116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a:extLst>
              <a:ext uri="{FF2B5EF4-FFF2-40B4-BE49-F238E27FC236}">
                <a16:creationId xmlns:a16="http://schemas.microsoft.com/office/drawing/2014/main" id="{9DA26E9A-4A82-9B73-3660-4F1BDF10E4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1969" y="4688960"/>
            <a:ext cx="3017520" cy="20116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2" descr="C:\Users\kholcomb\Pictures\Kevin\New Folder\IMG_2842.jpg">
            <a:extLst>
              <a:ext uri="{FF2B5EF4-FFF2-40B4-BE49-F238E27FC236}">
                <a16:creationId xmlns:a16="http://schemas.microsoft.com/office/drawing/2014/main" id="{1D446710-67D3-CEB7-9EC5-844DC021E9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48800" y="48819"/>
            <a:ext cx="2743200" cy="205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2ECE4DE-B715-5CAD-4B04-4F111BF6CE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52511" y="2968430"/>
            <a:ext cx="2807773" cy="21031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ontent Placeholder 2">
            <a:extLst>
              <a:ext uri="{FF2B5EF4-FFF2-40B4-BE49-F238E27FC236}">
                <a16:creationId xmlns:a16="http://schemas.microsoft.com/office/drawing/2014/main" id="{F352490C-C7B6-1DD6-1519-15AA5CDE1083}"/>
              </a:ext>
            </a:extLst>
          </p:cNvPr>
          <p:cNvSpPr>
            <a:spLocks noGrp="1"/>
          </p:cNvSpPr>
          <p:nvPr>
            <p:ph idx="1"/>
          </p:nvPr>
        </p:nvSpPr>
        <p:spPr>
          <a:xfrm>
            <a:off x="1759380" y="1138585"/>
            <a:ext cx="6580823" cy="603529"/>
          </a:xfrm>
        </p:spPr>
        <p:txBody>
          <a:bodyPr>
            <a:normAutofit/>
          </a:bodyPr>
          <a:lstStyle/>
          <a:p>
            <a:r>
              <a:rPr lang="en-US" altLang="en-US" sz="2000" dirty="0">
                <a:latin typeface="Times New Roman" pitchFamily="18" charset="0"/>
              </a:rPr>
              <a:t>Annual Visitation Averages 1.4 Million</a:t>
            </a:r>
          </a:p>
          <a:p>
            <a:endParaRPr lang="en-US" sz="2000" dirty="0"/>
          </a:p>
        </p:txBody>
      </p:sp>
      <p:pic>
        <p:nvPicPr>
          <p:cNvPr id="3" name="Picture 2">
            <a:extLst>
              <a:ext uri="{FF2B5EF4-FFF2-40B4-BE49-F238E27FC236}">
                <a16:creationId xmlns:a16="http://schemas.microsoft.com/office/drawing/2014/main" id="{C6A185EA-14DD-761D-DE96-80714111BCE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8412" y="259641"/>
            <a:ext cx="640080" cy="818283"/>
          </a:xfrm>
          <a:prstGeom prst="rect">
            <a:avLst/>
          </a:prstGeom>
        </p:spPr>
      </p:pic>
      <p:pic>
        <p:nvPicPr>
          <p:cNvPr id="6" name="Picture 5">
            <a:extLst>
              <a:ext uri="{FF2B5EF4-FFF2-40B4-BE49-F238E27FC236}">
                <a16:creationId xmlns:a16="http://schemas.microsoft.com/office/drawing/2014/main" id="{AD7FAD1F-5278-2166-120E-265C4F8330E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8031" y="316394"/>
            <a:ext cx="586667" cy="698413"/>
          </a:xfrm>
          <a:prstGeom prst="rect">
            <a:avLst/>
          </a:prstGeom>
        </p:spPr>
      </p:pic>
    </p:spTree>
    <p:extLst>
      <p:ext uri="{BB962C8B-B14F-4D97-AF65-F5344CB8AC3E}">
        <p14:creationId xmlns:p14="http://schemas.microsoft.com/office/powerpoint/2010/main" val="1468194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15969"/>
          <a:stretch/>
        </p:blipFill>
        <p:spPr bwMode="auto">
          <a:xfrm>
            <a:off x="8347473" y="127765"/>
            <a:ext cx="3793883" cy="66309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blipFill dpi="0" rotWithShape="0">
                  <a:blip/>
                  <a:srcRect/>
                  <a:stretch>
                    <a:fillRect/>
                  </a:stretch>
                </a:blipFill>
              </a14:hiddenFill>
            </a:ext>
          </a:extLst>
        </p:spPr>
      </p:pic>
      <p:pic>
        <p:nvPicPr>
          <p:cNvPr id="3" name="Picture 2" descr="A sign in a field&#10;&#10;Description automatically generated with medium confidence">
            <a:extLst>
              <a:ext uri="{FF2B5EF4-FFF2-40B4-BE49-F238E27FC236}">
                <a16:creationId xmlns:a16="http://schemas.microsoft.com/office/drawing/2014/main" id="{164EB9AB-1F66-4778-9E49-69D2C61327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999" t="23333" r="9234" b="23334"/>
          <a:stretch/>
        </p:blipFill>
        <p:spPr>
          <a:xfrm>
            <a:off x="542806" y="3657600"/>
            <a:ext cx="5486400" cy="31011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0719" y="1233621"/>
            <a:ext cx="2746771" cy="378440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2" name="TextBox 11"/>
          <p:cNvSpPr txBox="1"/>
          <p:nvPr/>
        </p:nvSpPr>
        <p:spPr>
          <a:xfrm>
            <a:off x="961213" y="1550671"/>
            <a:ext cx="4649585" cy="175432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ysClr val="windowText" lastClr="000000"/>
                </a:solidFill>
                <a:effectLst/>
                <a:uLnTx/>
                <a:uFillTx/>
                <a:latin typeface="Arial" charset="0"/>
                <a:ea typeface="+mn-ea"/>
                <a:cs typeface="+mn-cs"/>
              </a:rPr>
              <a:t>Assateague Lighthouse (1867 – present)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ysClr val="windowText" lastClr="000000"/>
              </a:solidFill>
              <a:effectLst/>
              <a:uLnTx/>
              <a:uFillTx/>
              <a:latin typeface="Arial"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ysClr val="windowText" lastClr="000000"/>
                </a:solidFill>
                <a:effectLst/>
                <a:uLnTx/>
                <a:uFillTx/>
                <a:latin typeface="Arial" charset="0"/>
                <a:ea typeface="+mn-ea"/>
                <a:cs typeface="+mn-cs"/>
              </a:rPr>
              <a:t>Assateague Village (circa 1850)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ysClr val="windowText" lastClr="000000"/>
              </a:solidFill>
              <a:effectLst/>
              <a:uLnTx/>
              <a:uFillTx/>
              <a:latin typeface="Arial"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ysClr val="windowText" lastClr="000000"/>
                </a:solidFill>
                <a:effectLst/>
                <a:uLnTx/>
                <a:uFillTx/>
                <a:latin typeface="Arial" charset="0"/>
                <a:ea typeface="+mn-ea"/>
                <a:cs typeface="+mn-cs"/>
              </a:rPr>
              <a:t>U.S. Coast Guard </a:t>
            </a:r>
            <a:br>
              <a:rPr kumimoji="0" lang="en-US" sz="1800" b="0" i="0" u="none" strike="noStrike" kern="0" cap="none" spc="0" normalizeH="0" baseline="0" noProof="0" dirty="0">
                <a:ln>
                  <a:noFill/>
                </a:ln>
                <a:solidFill>
                  <a:sysClr val="windowText" lastClr="000000"/>
                </a:solidFill>
                <a:effectLst/>
                <a:uLnTx/>
                <a:uFillTx/>
                <a:latin typeface="Arial" charset="0"/>
                <a:ea typeface="+mn-ea"/>
                <a:cs typeface="+mn-cs"/>
              </a:rPr>
            </a:br>
            <a:r>
              <a:rPr kumimoji="0" lang="en-US" sz="1800" b="0" i="0" u="none" strike="noStrike" kern="0" cap="none" spc="0" normalizeH="0" baseline="0" noProof="0" dirty="0">
                <a:ln>
                  <a:noFill/>
                </a:ln>
                <a:solidFill>
                  <a:sysClr val="windowText" lastClr="000000"/>
                </a:solidFill>
                <a:effectLst/>
                <a:uLnTx/>
                <a:uFillTx/>
                <a:latin typeface="Arial" charset="0"/>
                <a:ea typeface="+mn-ea"/>
                <a:cs typeface="+mn-cs"/>
              </a:rPr>
              <a:t>Assateague Beach Station (1922 – 1967)</a:t>
            </a: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43368" y="3881176"/>
            <a:ext cx="715265" cy="914400"/>
          </a:xfrm>
          <a:prstGeom prst="rect">
            <a:avLst/>
          </a:prstGeom>
        </p:spPr>
      </p:pic>
      <p:pic>
        <p:nvPicPr>
          <p:cNvPr id="18" name="Picture 17">
            <a:extLst>
              <a:ext uri="{FF2B5EF4-FFF2-40B4-BE49-F238E27FC236}">
                <a16:creationId xmlns:a16="http://schemas.microsoft.com/office/drawing/2014/main" id="{67FB017A-76C9-40A2-A346-C850DFDA08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8412" y="259641"/>
            <a:ext cx="640080" cy="818283"/>
          </a:xfrm>
          <a:prstGeom prst="rect">
            <a:avLst/>
          </a:prstGeom>
        </p:spPr>
      </p:pic>
      <p:pic>
        <p:nvPicPr>
          <p:cNvPr id="19" name="Picture 18">
            <a:extLst>
              <a:ext uri="{FF2B5EF4-FFF2-40B4-BE49-F238E27FC236}">
                <a16:creationId xmlns:a16="http://schemas.microsoft.com/office/drawing/2014/main" id="{B396744D-0B62-4E56-9C2C-3F30C4C1BC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33551" y="281749"/>
            <a:ext cx="670227" cy="797889"/>
          </a:xfrm>
          <a:prstGeom prst="rect">
            <a:avLst/>
          </a:prstGeom>
        </p:spPr>
      </p:pic>
      <p:sp>
        <p:nvSpPr>
          <p:cNvPr id="2" name="Title 1">
            <a:extLst>
              <a:ext uri="{FF2B5EF4-FFF2-40B4-BE49-F238E27FC236}">
                <a16:creationId xmlns:a16="http://schemas.microsoft.com/office/drawing/2014/main" id="{93F00D33-9345-6525-03EB-D21C39B0FF82}"/>
              </a:ext>
            </a:extLst>
          </p:cNvPr>
          <p:cNvSpPr txBox="1">
            <a:spLocks/>
          </p:cNvSpPr>
          <p:nvPr/>
        </p:nvSpPr>
        <p:spPr>
          <a:xfrm>
            <a:off x="1714111" y="2818"/>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panose="020F0302020204030204"/>
                <a:ea typeface="+mj-ea"/>
                <a:cs typeface="+mj-cs"/>
              </a:rPr>
              <a:t>Cultural Resources     </a:t>
            </a:r>
          </a:p>
        </p:txBody>
      </p:sp>
      <p:pic>
        <p:nvPicPr>
          <p:cNvPr id="5" name="Picture 4">
            <a:extLst>
              <a:ext uri="{FF2B5EF4-FFF2-40B4-BE49-F238E27FC236}">
                <a16:creationId xmlns:a16="http://schemas.microsoft.com/office/drawing/2014/main" id="{0C6EA6A6-949F-3D75-5326-8748670698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8031" y="316394"/>
            <a:ext cx="586667" cy="698413"/>
          </a:xfrm>
          <a:prstGeom prst="rect">
            <a:avLst/>
          </a:prstGeom>
        </p:spPr>
      </p:pic>
      <p:pic>
        <p:nvPicPr>
          <p:cNvPr id="4" name="Picture 3">
            <a:extLst>
              <a:ext uri="{FF2B5EF4-FFF2-40B4-BE49-F238E27FC236}">
                <a16:creationId xmlns:a16="http://schemas.microsoft.com/office/drawing/2014/main" id="{81FAE954-1E51-159E-6681-2E19DE6064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98114" y="4795576"/>
            <a:ext cx="3575084" cy="20406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5806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pic>
        <p:nvPicPr>
          <p:cNvPr id="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15318" y="152400"/>
            <a:ext cx="608317"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5913" t="8007" r="81117" b="8985"/>
          <a:stretch/>
        </p:blipFill>
        <p:spPr bwMode="auto">
          <a:xfrm>
            <a:off x="3810000" y="990600"/>
            <a:ext cx="4572000" cy="5852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t="14815"/>
          <a:stretch/>
        </p:blipFill>
        <p:spPr>
          <a:xfrm flipH="1">
            <a:off x="8010252" y="3345226"/>
            <a:ext cx="4127358" cy="26369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471673" y="1143073"/>
            <a:ext cx="4723553" cy="15584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blipFill dpi="0" rotWithShape="0">
                  <a:blip/>
                  <a:srcRect/>
                  <a:stretch>
                    <a:fillRect/>
                  </a:stretch>
                </a:blipFill>
              </a14:hiddenFill>
            </a:ext>
          </a:extLst>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2870" y="2639671"/>
            <a:ext cx="1968462" cy="2504277"/>
          </a:xfrm>
          <a:prstGeom prst="rect">
            <a:avLst/>
          </a:prstGeom>
          <a:ln>
            <a:noFill/>
          </a:ln>
          <a:effectLst>
            <a:outerShdw blurRad="190500" algn="tl" rotWithShape="0">
              <a:srgbClr val="000000">
                <a:alpha val="70000"/>
              </a:srgbClr>
            </a:outerShdw>
          </a:effectLst>
        </p:spPr>
      </p:pic>
      <p:pic>
        <p:nvPicPr>
          <p:cNvPr id="14" name="Picture 4" descr="P:\Photo Collection\2016\Sunrise Beach Walk\Holcomb\IMG_1502.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5194" r="12791" b="32170"/>
          <a:stretch/>
        </p:blipFill>
        <p:spPr bwMode="auto">
          <a:xfrm>
            <a:off x="10188" y="5143948"/>
            <a:ext cx="4571999" cy="1676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3" name="Straight Arrow Connector 2"/>
          <p:cNvCxnSpPr>
            <a:cxnSpLocks/>
            <a:stCxn id="11" idx="3"/>
          </p:cNvCxnSpPr>
          <p:nvPr/>
        </p:nvCxnSpPr>
        <p:spPr bwMode="auto">
          <a:xfrm flipH="1">
            <a:off x="7406640" y="2008597"/>
            <a:ext cx="914400" cy="264226"/>
          </a:xfrm>
          <a:prstGeom prst="straightConnector1">
            <a:avLst/>
          </a:prstGeom>
          <a:solidFill>
            <a:schemeClr val="accent1"/>
          </a:solidFill>
          <a:ln w="9525" cap="flat" cmpd="sng" algn="ctr">
            <a:solidFill>
              <a:srgbClr val="FFC000"/>
            </a:solidFill>
            <a:prstDash val="solid"/>
            <a:round/>
            <a:headEnd type="none" w="med" len="med"/>
            <a:tailEnd type="triangle"/>
          </a:ln>
          <a:effectLst/>
        </p:spPr>
      </p:cxnSp>
      <p:cxnSp>
        <p:nvCxnSpPr>
          <p:cNvPr id="20" name="Straight Arrow Connector 19"/>
          <p:cNvCxnSpPr>
            <a:cxnSpLocks/>
            <a:stCxn id="12" idx="3"/>
          </p:cNvCxnSpPr>
          <p:nvPr/>
        </p:nvCxnSpPr>
        <p:spPr bwMode="auto">
          <a:xfrm flipH="1">
            <a:off x="6239435" y="4663687"/>
            <a:ext cx="1770817" cy="60713"/>
          </a:xfrm>
          <a:prstGeom prst="straightConnector1">
            <a:avLst/>
          </a:prstGeom>
          <a:solidFill>
            <a:schemeClr val="accent1"/>
          </a:solidFill>
          <a:ln w="9525" cap="flat" cmpd="sng" algn="ctr">
            <a:solidFill>
              <a:schemeClr val="accent2"/>
            </a:solidFill>
            <a:prstDash val="solid"/>
            <a:round/>
            <a:headEnd type="none" w="med" len="med"/>
            <a:tailEnd type="triangle"/>
          </a:ln>
          <a:effectLst/>
        </p:spPr>
      </p:cxnSp>
      <p:cxnSp>
        <p:nvCxnSpPr>
          <p:cNvPr id="23" name="Straight Arrow Connector 22"/>
          <p:cNvCxnSpPr>
            <a:cxnSpLocks/>
            <a:stCxn id="14" idx="3"/>
          </p:cNvCxnSpPr>
          <p:nvPr/>
        </p:nvCxnSpPr>
        <p:spPr bwMode="auto">
          <a:xfrm flipV="1">
            <a:off x="4582187" y="5333852"/>
            <a:ext cx="794219" cy="648296"/>
          </a:xfrm>
          <a:prstGeom prst="straightConnector1">
            <a:avLst/>
          </a:prstGeom>
          <a:solidFill>
            <a:schemeClr val="accent1"/>
          </a:solidFill>
          <a:ln w="9525" cap="flat" cmpd="sng" algn="ctr">
            <a:solidFill>
              <a:srgbClr val="FFC000"/>
            </a:solidFill>
            <a:prstDash val="solid"/>
            <a:round/>
            <a:headEnd type="none" w="med" len="med"/>
            <a:tailEnd type="triangle"/>
          </a:ln>
          <a:effectLst/>
        </p:spPr>
      </p:cxnSp>
      <p:cxnSp>
        <p:nvCxnSpPr>
          <p:cNvPr id="28" name="Straight Arrow Connector 27"/>
          <p:cNvCxnSpPr>
            <a:cxnSpLocks/>
            <a:stCxn id="13" idx="3"/>
            <a:endCxn id="40" idx="2"/>
          </p:cNvCxnSpPr>
          <p:nvPr/>
        </p:nvCxnSpPr>
        <p:spPr bwMode="auto">
          <a:xfrm>
            <a:off x="2891332" y="3891810"/>
            <a:ext cx="1645165" cy="673092"/>
          </a:xfrm>
          <a:prstGeom prst="straightConnector1">
            <a:avLst/>
          </a:prstGeom>
          <a:solidFill>
            <a:schemeClr val="accent1"/>
          </a:solidFill>
          <a:ln w="9525" cap="flat" cmpd="sng" algn="ctr">
            <a:solidFill>
              <a:schemeClr val="accent2"/>
            </a:solidFill>
            <a:prstDash val="solid"/>
            <a:round/>
            <a:headEnd type="none" w="med" len="med"/>
            <a:tailEnd type="triangle"/>
          </a:ln>
          <a:effectLst/>
        </p:spPr>
      </p:cxnSp>
      <p:pic>
        <p:nvPicPr>
          <p:cNvPr id="37" name="Picture 3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21040" y="106680"/>
            <a:ext cx="822960" cy="822960"/>
          </a:xfrm>
          <a:prstGeom prst="rect">
            <a:avLst/>
          </a:prstGeom>
        </p:spPr>
      </p:pic>
      <p:sp>
        <p:nvSpPr>
          <p:cNvPr id="2" name="Title 1">
            <a:extLst>
              <a:ext uri="{FF2B5EF4-FFF2-40B4-BE49-F238E27FC236}">
                <a16:creationId xmlns:a16="http://schemas.microsoft.com/office/drawing/2014/main" id="{BC68087B-55D0-E73B-238E-B851A3CD15ED}"/>
              </a:ext>
            </a:extLst>
          </p:cNvPr>
          <p:cNvSpPr txBox="1">
            <a:spLocks/>
          </p:cNvSpPr>
          <p:nvPr/>
        </p:nvSpPr>
        <p:spPr>
          <a:xfrm>
            <a:off x="0" y="2817"/>
            <a:ext cx="12192000" cy="1054141"/>
          </a:xfrm>
          <a:prstGeom prst="rect">
            <a:avLst/>
          </a:prstGeom>
          <a:solidFill>
            <a:srgbClr val="C9DCED"/>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panose="020F0302020204030204"/>
                <a:ea typeface="+mj-ea"/>
                <a:cs typeface="+mj-cs"/>
              </a:rPr>
              <a:t>Chincoteague Ponies</a:t>
            </a:r>
          </a:p>
        </p:txBody>
      </p:sp>
      <p:pic>
        <p:nvPicPr>
          <p:cNvPr id="11" name="Picture 2" descr="P:\Photo Collection\John White\2002\ponies\pony pic - 1.GIF"/>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392" t="8403" r="15696" b="8277"/>
          <a:stretch/>
        </p:blipFill>
        <p:spPr bwMode="auto">
          <a:xfrm flipH="1">
            <a:off x="8321040" y="677570"/>
            <a:ext cx="3384176" cy="26620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6" name="Picture 2" descr="C:\Users\kholcomb\Pictures\New Folder\IMG_2858.jpg">
            <a:extLst>
              <a:ext uri="{FF2B5EF4-FFF2-40B4-BE49-F238E27FC236}">
                <a16:creationId xmlns:a16="http://schemas.microsoft.com/office/drawing/2014/main" id="{E695152B-3573-8C78-D8D5-0C6BD0376A3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29476" b="46012"/>
          <a:stretch/>
        </p:blipFill>
        <p:spPr bwMode="auto">
          <a:xfrm>
            <a:off x="5929781" y="5676039"/>
            <a:ext cx="6285377" cy="11555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33" name="Straight Arrow Connector 32"/>
          <p:cNvCxnSpPr>
            <a:cxnSpLocks/>
            <a:stCxn id="11" idx="3"/>
          </p:cNvCxnSpPr>
          <p:nvPr/>
        </p:nvCxnSpPr>
        <p:spPr bwMode="auto">
          <a:xfrm flipH="1">
            <a:off x="5195226" y="2008597"/>
            <a:ext cx="3125814" cy="2970741"/>
          </a:xfrm>
          <a:prstGeom prst="straightConnector1">
            <a:avLst/>
          </a:prstGeom>
          <a:solidFill>
            <a:schemeClr val="accent1"/>
          </a:solidFill>
          <a:ln w="9525" cap="flat" cmpd="sng" algn="ctr">
            <a:solidFill>
              <a:srgbClr val="FFC000"/>
            </a:solidFill>
            <a:prstDash val="solid"/>
            <a:round/>
            <a:headEnd type="none" w="med" len="med"/>
            <a:tailEnd type="triangle"/>
          </a:ln>
          <a:effectLst/>
        </p:spPr>
      </p:cxnSp>
      <p:pic>
        <p:nvPicPr>
          <p:cNvPr id="1026" name="Picture 2">
            <a:extLst>
              <a:ext uri="{FF2B5EF4-FFF2-40B4-BE49-F238E27FC236}">
                <a16:creationId xmlns:a16="http://schemas.microsoft.com/office/drawing/2014/main" id="{02B6D2E2-25EC-CE2B-FB20-CFAE3924EEA5}"/>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9795" r="29923"/>
          <a:stretch/>
        </p:blipFill>
        <p:spPr bwMode="auto">
          <a:xfrm>
            <a:off x="2841816" y="35584"/>
            <a:ext cx="941295" cy="1025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0" name="Oval 39">
            <a:extLst>
              <a:ext uri="{FF2B5EF4-FFF2-40B4-BE49-F238E27FC236}">
                <a16:creationId xmlns:a16="http://schemas.microsoft.com/office/drawing/2014/main" id="{94D3D580-4DFE-FDCB-9C89-860FD829E5F4}"/>
              </a:ext>
            </a:extLst>
          </p:cNvPr>
          <p:cNvSpPr/>
          <p:nvPr/>
        </p:nvSpPr>
        <p:spPr>
          <a:xfrm>
            <a:off x="4536497" y="4505809"/>
            <a:ext cx="104849" cy="11818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Arrow Connector 15"/>
          <p:cNvCxnSpPr>
            <a:cxnSpLocks/>
            <a:stCxn id="9" idx="2"/>
          </p:cNvCxnSpPr>
          <p:nvPr/>
        </p:nvCxnSpPr>
        <p:spPr bwMode="auto">
          <a:xfrm>
            <a:off x="2833449" y="2701520"/>
            <a:ext cx="1967152" cy="2022880"/>
          </a:xfrm>
          <a:prstGeom prst="straightConnector1">
            <a:avLst/>
          </a:prstGeom>
          <a:solidFill>
            <a:schemeClr val="accent1"/>
          </a:solidFill>
          <a:ln w="9525" cap="flat" cmpd="sng" algn="ctr">
            <a:solidFill>
              <a:schemeClr val="accent2"/>
            </a:solidFill>
            <a:prstDash val="solid"/>
            <a:round/>
            <a:headEnd type="none" w="med" len="med"/>
            <a:tailEnd type="triangle"/>
          </a:ln>
          <a:effectLst/>
        </p:spPr>
      </p:cxnSp>
      <p:pic>
        <p:nvPicPr>
          <p:cNvPr id="4" name="Picture 3">
            <a:extLst>
              <a:ext uri="{FF2B5EF4-FFF2-40B4-BE49-F238E27FC236}">
                <a16:creationId xmlns:a16="http://schemas.microsoft.com/office/drawing/2014/main" id="{5776128A-2D8D-3F6B-8DF0-D62BB9EBF0A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248784" y="44384"/>
            <a:ext cx="805173" cy="9608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FDA781A5-DF64-A1BD-0A71-A60C614E0E4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43611" y="197243"/>
            <a:ext cx="805173" cy="10541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22653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l="21667" t="17165" r="43557"/>
          <a:stretch/>
        </p:blipFill>
        <p:spPr>
          <a:xfrm>
            <a:off x="3038167" y="1140542"/>
            <a:ext cx="3200400" cy="5717458"/>
          </a:xfrm>
          <a:prstGeom prst="rect">
            <a:avLst/>
          </a:prstGeom>
        </p:spPr>
      </p:pic>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30000" t="16631" r="35000"/>
          <a:stretch/>
        </p:blipFill>
        <p:spPr>
          <a:xfrm>
            <a:off x="5933767" y="1140542"/>
            <a:ext cx="3200400" cy="5717458"/>
          </a:xfrm>
          <a:prstGeom prst="rect">
            <a:avLst/>
          </a:prstGeom>
        </p:spPr>
      </p:pic>
      <p:pic>
        <p:nvPicPr>
          <p:cNvPr id="23" name="Picture 22"/>
          <p:cNvPicPr>
            <a:picLocks noChangeAspect="1"/>
          </p:cNvPicPr>
          <p:nvPr/>
        </p:nvPicPr>
        <p:blipFill rotWithShape="1">
          <a:blip r:embed="rId5" cstate="print">
            <a:extLst>
              <a:ext uri="{28A0092B-C50C-407E-A947-70E740481C1C}">
                <a14:useLocalDpi xmlns:a14="http://schemas.microsoft.com/office/drawing/2010/main" val="0"/>
              </a:ext>
            </a:extLst>
          </a:blip>
          <a:srcRect l="55833" t="16775" r="9167"/>
          <a:stretch/>
        </p:blipFill>
        <p:spPr>
          <a:xfrm>
            <a:off x="8981767" y="1150374"/>
            <a:ext cx="3200400" cy="5707626"/>
          </a:xfrm>
          <a:prstGeom prst="rect">
            <a:avLst/>
          </a:prstGeom>
        </p:spPr>
      </p:pic>
      <p:sp>
        <p:nvSpPr>
          <p:cNvPr id="2" name="Title 1"/>
          <p:cNvSpPr>
            <a:spLocks noGrp="1"/>
          </p:cNvSpPr>
          <p:nvPr>
            <p:ph type="title"/>
          </p:nvPr>
        </p:nvSpPr>
        <p:spPr>
          <a:xfrm>
            <a:off x="838200" y="2815"/>
            <a:ext cx="11337506" cy="1325563"/>
          </a:xfrm>
        </p:spPr>
        <p:txBody>
          <a:bodyPr>
            <a:normAutofit/>
          </a:bodyPr>
          <a:lstStyle/>
          <a:p>
            <a:r>
              <a:rPr lang="en-US" sz="4000" dirty="0"/>
              <a:t>Habitats of Chincoteague NWR</a:t>
            </a:r>
          </a:p>
        </p:txBody>
      </p:sp>
      <p:sp>
        <p:nvSpPr>
          <p:cNvPr id="7" name="Content Placeholder 6"/>
          <p:cNvSpPr>
            <a:spLocks noGrp="1"/>
          </p:cNvSpPr>
          <p:nvPr>
            <p:ph idx="1"/>
          </p:nvPr>
        </p:nvSpPr>
        <p:spPr>
          <a:xfrm>
            <a:off x="863349" y="1428811"/>
            <a:ext cx="5216912" cy="4351338"/>
          </a:xfrm>
        </p:spPr>
        <p:txBody>
          <a:bodyPr/>
          <a:lstStyle/>
          <a:p>
            <a:endParaRPr lang="en-US" dirty="0"/>
          </a:p>
          <a:p>
            <a:pPr lvl="2"/>
            <a:endParaRPr lang="en-US" dirty="0"/>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8031" y="316389"/>
            <a:ext cx="586667" cy="698413"/>
          </a:xfrm>
          <a:prstGeom prst="rect">
            <a:avLst/>
          </a:prstGeom>
        </p:spPr>
      </p:pic>
      <p:pic>
        <p:nvPicPr>
          <p:cNvPr id="30" name="Picture 29"/>
          <p:cNvPicPr>
            <a:picLocks noChangeAspect="1"/>
          </p:cNvPicPr>
          <p:nvPr/>
        </p:nvPicPr>
        <p:blipFill rotWithShape="1">
          <a:blip r:embed="rId7" cstate="print">
            <a:extLst>
              <a:ext uri="{28A0092B-C50C-407E-A947-70E740481C1C}">
                <a14:useLocalDpi xmlns:a14="http://schemas.microsoft.com/office/drawing/2010/main" val="0"/>
              </a:ext>
            </a:extLst>
          </a:blip>
          <a:srcRect r="56873"/>
          <a:stretch/>
        </p:blipFill>
        <p:spPr>
          <a:xfrm>
            <a:off x="1" y="1140542"/>
            <a:ext cx="3038168" cy="5722374"/>
          </a:xfrm>
          <a:prstGeom prst="rect">
            <a:avLst/>
          </a:prstGeom>
        </p:spPr>
      </p:pic>
    </p:spTree>
    <p:extLst>
      <p:ext uri="{BB962C8B-B14F-4D97-AF65-F5344CB8AC3E}">
        <p14:creationId xmlns:p14="http://schemas.microsoft.com/office/powerpoint/2010/main" val="1247307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l="21667" t="17165" r="43557"/>
          <a:stretch/>
        </p:blipFill>
        <p:spPr>
          <a:xfrm>
            <a:off x="3038167" y="1140542"/>
            <a:ext cx="3200400" cy="5717458"/>
          </a:xfrm>
          <a:prstGeom prst="rect">
            <a:avLst/>
          </a:prstGeom>
        </p:spPr>
      </p:pic>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30000" t="16631" r="35000"/>
          <a:stretch/>
        </p:blipFill>
        <p:spPr>
          <a:xfrm>
            <a:off x="5933767" y="1140542"/>
            <a:ext cx="3200400" cy="5717458"/>
          </a:xfrm>
          <a:prstGeom prst="rect">
            <a:avLst/>
          </a:prstGeom>
        </p:spPr>
      </p:pic>
      <p:pic>
        <p:nvPicPr>
          <p:cNvPr id="23" name="Picture 22"/>
          <p:cNvPicPr>
            <a:picLocks noChangeAspect="1"/>
          </p:cNvPicPr>
          <p:nvPr/>
        </p:nvPicPr>
        <p:blipFill rotWithShape="1">
          <a:blip r:embed="rId5" cstate="print">
            <a:extLst>
              <a:ext uri="{28A0092B-C50C-407E-A947-70E740481C1C}">
                <a14:useLocalDpi xmlns:a14="http://schemas.microsoft.com/office/drawing/2010/main" val="0"/>
              </a:ext>
            </a:extLst>
          </a:blip>
          <a:srcRect l="55833" t="16775" r="9167"/>
          <a:stretch/>
        </p:blipFill>
        <p:spPr>
          <a:xfrm>
            <a:off x="8981767" y="1150374"/>
            <a:ext cx="3200400" cy="5707626"/>
          </a:xfrm>
          <a:prstGeom prst="rect">
            <a:avLst/>
          </a:prstGeom>
        </p:spPr>
      </p:pic>
      <p:sp>
        <p:nvSpPr>
          <p:cNvPr id="2" name="Title 1"/>
          <p:cNvSpPr>
            <a:spLocks noGrp="1"/>
          </p:cNvSpPr>
          <p:nvPr>
            <p:ph type="title"/>
          </p:nvPr>
        </p:nvSpPr>
        <p:spPr>
          <a:xfrm>
            <a:off x="838200" y="2815"/>
            <a:ext cx="11337506" cy="1325563"/>
          </a:xfrm>
        </p:spPr>
        <p:txBody>
          <a:bodyPr>
            <a:normAutofit/>
          </a:bodyPr>
          <a:lstStyle/>
          <a:p>
            <a:r>
              <a:rPr lang="en-US" sz="4000" dirty="0"/>
              <a:t>Inventory &amp; Monitoring – CNWR</a:t>
            </a:r>
          </a:p>
        </p:txBody>
      </p:sp>
      <p:sp>
        <p:nvSpPr>
          <p:cNvPr id="7" name="Content Placeholder 6"/>
          <p:cNvSpPr>
            <a:spLocks noGrp="1"/>
          </p:cNvSpPr>
          <p:nvPr>
            <p:ph idx="1"/>
          </p:nvPr>
        </p:nvSpPr>
        <p:spPr>
          <a:xfrm>
            <a:off x="863349" y="1428811"/>
            <a:ext cx="5216912" cy="4351338"/>
          </a:xfrm>
        </p:spPr>
        <p:txBody>
          <a:bodyPr/>
          <a:lstStyle/>
          <a:p>
            <a:endParaRPr lang="en-US" dirty="0"/>
          </a:p>
          <a:p>
            <a:pPr lvl="2"/>
            <a:endParaRPr lang="en-US" dirty="0"/>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8031" y="316389"/>
            <a:ext cx="586667" cy="698413"/>
          </a:xfrm>
          <a:prstGeom prst="rect">
            <a:avLst/>
          </a:prstGeom>
        </p:spPr>
      </p:pic>
      <p:grpSp>
        <p:nvGrpSpPr>
          <p:cNvPr id="3" name="Group 2"/>
          <p:cNvGrpSpPr/>
          <p:nvPr/>
        </p:nvGrpSpPr>
        <p:grpSpPr>
          <a:xfrm>
            <a:off x="10668511" y="1347474"/>
            <a:ext cx="1479910" cy="2129287"/>
            <a:chOff x="2238075" y="4347712"/>
            <a:chExt cx="1479910" cy="2129287"/>
          </a:xfrm>
        </p:grpSpPr>
        <p:pic>
          <p:nvPicPr>
            <p:cNvPr id="16" name="Content Placeholder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38075" y="4347712"/>
              <a:ext cx="1419524" cy="21292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TextBox 16"/>
            <p:cNvSpPr txBox="1"/>
            <p:nvPr/>
          </p:nvSpPr>
          <p:spPr>
            <a:xfrm flipH="1">
              <a:off x="2803585" y="6261555"/>
              <a:ext cx="914400" cy="215444"/>
            </a:xfrm>
            <a:prstGeom prst="rect">
              <a:avLst/>
            </a:prstGeom>
            <a:noFill/>
          </p:spPr>
          <p:txBody>
            <a:bodyPr wrap="square" rtlCol="0">
              <a:spAutoFit/>
            </a:bodyPr>
            <a:lstStyle/>
            <a:p>
              <a:pPr fontAlgn="base">
                <a:spcBef>
                  <a:spcPct val="0"/>
                </a:spcBef>
                <a:spcAft>
                  <a:spcPct val="0"/>
                </a:spcAft>
              </a:pPr>
              <a:r>
                <a:rPr lang="en-US" sz="800" dirty="0">
                  <a:solidFill>
                    <a:prstClr val="black"/>
                  </a:solidFill>
                  <a:latin typeface="Arial" charset="0"/>
                </a:rPr>
                <a:t>M. Hartley/FWS</a:t>
              </a:r>
            </a:p>
          </p:txBody>
        </p:sp>
      </p:grpSp>
      <p:grpSp>
        <p:nvGrpSpPr>
          <p:cNvPr id="4" name="Group 3"/>
          <p:cNvGrpSpPr>
            <a:grpSpLocks noChangeAspect="1"/>
          </p:cNvGrpSpPr>
          <p:nvPr/>
        </p:nvGrpSpPr>
        <p:grpSpPr>
          <a:xfrm>
            <a:off x="9067688" y="3191090"/>
            <a:ext cx="1669705" cy="1019668"/>
            <a:chOff x="4418079" y="1043940"/>
            <a:chExt cx="3593591" cy="2194561"/>
          </a:xfrm>
        </p:grpSpPr>
        <p:pic>
          <p:nvPicPr>
            <p:cNvPr id="18" name="Picture 17"/>
            <p:cNvPicPr>
              <a:picLocks noChangeAspect="1"/>
            </p:cNvPicPr>
            <p:nvPr/>
          </p:nvPicPr>
          <p:blipFill rotWithShape="1">
            <a:blip r:embed="rId8" cstate="print">
              <a:extLst>
                <a:ext uri="{28A0092B-C50C-407E-A947-70E740481C1C}">
                  <a14:useLocalDpi xmlns:a14="http://schemas.microsoft.com/office/drawing/2010/main" val="0"/>
                </a:ext>
              </a:extLst>
            </a:blip>
            <a:srcRect t="32842" b="18138"/>
            <a:stretch/>
          </p:blipFill>
          <p:spPr>
            <a:xfrm>
              <a:off x="4418079" y="1043940"/>
              <a:ext cx="3593591" cy="21945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TextBox 18"/>
            <p:cNvSpPr txBox="1"/>
            <p:nvPr/>
          </p:nvSpPr>
          <p:spPr>
            <a:xfrm>
              <a:off x="7048421" y="2774816"/>
              <a:ext cx="963248" cy="463685"/>
            </a:xfrm>
            <a:prstGeom prst="rect">
              <a:avLst/>
            </a:prstGeom>
            <a:noFill/>
          </p:spPr>
          <p:txBody>
            <a:bodyPr wrap="none" rtlCol="0">
              <a:spAutoFit/>
            </a:bodyPr>
            <a:lstStyle/>
            <a:p>
              <a:pPr fontAlgn="base">
                <a:spcBef>
                  <a:spcPct val="0"/>
                </a:spcBef>
                <a:spcAft>
                  <a:spcPct val="0"/>
                </a:spcAft>
              </a:pPr>
              <a:r>
                <a:rPr lang="en-US" sz="800" dirty="0">
                  <a:solidFill>
                    <a:prstClr val="black"/>
                  </a:solidFill>
                  <a:latin typeface="Arial" charset="0"/>
                </a:rPr>
                <a:t>ACJV</a:t>
              </a:r>
            </a:p>
          </p:txBody>
        </p:sp>
      </p:grpSp>
      <p:pic>
        <p:nvPicPr>
          <p:cNvPr id="20" name="Picture 19"/>
          <p:cNvPicPr>
            <a:picLocks noChangeAspect="1"/>
          </p:cNvPicPr>
          <p:nvPr/>
        </p:nvPicPr>
        <p:blipFill rotWithShape="1">
          <a:blip r:embed="rId9" cstate="print">
            <a:extLst>
              <a:ext uri="{28A0092B-C50C-407E-A947-70E740481C1C}">
                <a14:useLocalDpi xmlns:a14="http://schemas.microsoft.com/office/drawing/2010/main" val="0"/>
              </a:ext>
            </a:extLst>
          </a:blip>
          <a:srcRect b="17133"/>
          <a:stretch/>
        </p:blipFill>
        <p:spPr>
          <a:xfrm flipH="1">
            <a:off x="9761345" y="4153034"/>
            <a:ext cx="2195134" cy="13710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5" name="Content Placeholder 3"/>
          <p:cNvPicPr>
            <a:picLocks noChangeAspect="1"/>
          </p:cNvPicPr>
          <p:nvPr/>
        </p:nvPicPr>
        <p:blipFill rotWithShape="1">
          <a:blip r:embed="rId10" cstate="print">
            <a:extLst>
              <a:ext uri="{28A0092B-C50C-407E-A947-70E740481C1C}">
                <a14:useLocalDpi xmlns:a14="http://schemas.microsoft.com/office/drawing/2010/main" val="0"/>
              </a:ext>
            </a:extLst>
          </a:blip>
          <a:srcRect l="6281" t="13059"/>
          <a:stretch/>
        </p:blipFill>
        <p:spPr bwMode="auto">
          <a:xfrm>
            <a:off x="3168503" y="2519466"/>
            <a:ext cx="1780235" cy="13592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Content Placeholder 3"/>
          <p:cNvPicPr>
            <a:picLocks noChangeAspect="1"/>
          </p:cNvPicPr>
          <p:nvPr/>
        </p:nvPicPr>
        <p:blipFill rotWithShape="1">
          <a:blip r:embed="rId11"/>
          <a:srcRect l="52903" t="46243" r="18603" b="4581"/>
          <a:stretch/>
        </p:blipFill>
        <p:spPr bwMode="auto">
          <a:xfrm>
            <a:off x="7408506" y="1700593"/>
            <a:ext cx="1263601" cy="16355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4" descr="http://deniseippolito.com/wp-content/gallery/avian/nickerson-beach-667-edit.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3124"/>
          <a:stretch/>
        </p:blipFill>
        <p:spPr bwMode="auto">
          <a:xfrm>
            <a:off x="6469935" y="5299714"/>
            <a:ext cx="2116251" cy="14524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 name="Picture 29"/>
          <p:cNvPicPr>
            <a:picLocks noChangeAspect="1"/>
          </p:cNvPicPr>
          <p:nvPr/>
        </p:nvPicPr>
        <p:blipFill rotWithShape="1">
          <a:blip r:embed="rId13" cstate="print">
            <a:extLst>
              <a:ext uri="{28A0092B-C50C-407E-A947-70E740481C1C}">
                <a14:useLocalDpi xmlns:a14="http://schemas.microsoft.com/office/drawing/2010/main" val="0"/>
              </a:ext>
            </a:extLst>
          </a:blip>
          <a:srcRect r="56873"/>
          <a:stretch/>
        </p:blipFill>
        <p:spPr>
          <a:xfrm>
            <a:off x="1" y="1140542"/>
            <a:ext cx="3038168" cy="5722374"/>
          </a:xfrm>
          <a:prstGeom prst="rect">
            <a:avLst/>
          </a:prstGeom>
        </p:spPr>
      </p:pic>
      <p:pic>
        <p:nvPicPr>
          <p:cNvPr id="35" name="Picture 6" descr="Image result for Rufous-sided towhee"/>
          <p:cNvPicPr>
            <a:picLocks noChangeAspect="1" noChangeArrowheads="1"/>
          </p:cNvPicPr>
          <p:nvPr/>
        </p:nvPicPr>
        <p:blipFill rotWithShape="1">
          <a:blip r:embed="rId14">
            <a:extLst>
              <a:ext uri="{28A0092B-C50C-407E-A947-70E740481C1C}">
                <a14:useLocalDpi xmlns:a14="http://schemas.microsoft.com/office/drawing/2010/main" val="0"/>
              </a:ext>
            </a:extLst>
          </a:blip>
          <a:srcRect l="17485" t="454" r="19834" b="-454"/>
          <a:stretch/>
        </p:blipFill>
        <p:spPr bwMode="auto">
          <a:xfrm>
            <a:off x="216549" y="3901500"/>
            <a:ext cx="1049917" cy="13704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8" name="Picture 2" descr="Image result for Pine Warbler"/>
          <p:cNvPicPr>
            <a:picLocks noChangeAspect="1" noChangeArrowheads="1"/>
          </p:cNvPicPr>
          <p:nvPr/>
        </p:nvPicPr>
        <p:blipFill rotWithShape="1">
          <a:blip r:embed="rId15">
            <a:extLst>
              <a:ext uri="{28A0092B-C50C-407E-A947-70E740481C1C}">
                <a14:useLocalDpi xmlns:a14="http://schemas.microsoft.com/office/drawing/2010/main" val="0"/>
              </a:ext>
            </a:extLst>
          </a:blip>
          <a:srcRect l="7484" r="12822"/>
          <a:stretch/>
        </p:blipFill>
        <p:spPr bwMode="auto">
          <a:xfrm>
            <a:off x="1144016" y="2433747"/>
            <a:ext cx="1201113" cy="13097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77179" y="5344017"/>
            <a:ext cx="1548989" cy="13188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a:extLst>
              <a:ext uri="{FF2B5EF4-FFF2-40B4-BE49-F238E27FC236}">
                <a16:creationId xmlns:a16="http://schemas.microsoft.com/office/drawing/2014/main" id="{1D9C904D-1169-BE8A-71B5-BC7F4819509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182177" y="3388462"/>
            <a:ext cx="1650612" cy="17778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4">
            <a:extLst>
              <a:ext uri="{FF2B5EF4-FFF2-40B4-BE49-F238E27FC236}">
                <a16:creationId xmlns:a16="http://schemas.microsoft.com/office/drawing/2014/main" id="{43695F93-2057-1ED5-80D8-278BE52F883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053300" y="3750764"/>
            <a:ext cx="1875524" cy="14066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6" descr="http://www.birdsasart.com/baacom/wp-content/gallery/cache/1647__800x800_least-tern-on-nest-with-two-eggs-_w3c0927-nickerson-beach-lido-beach-li-ny.jpg"/>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23454" r="13131"/>
          <a:stretch/>
        </p:blipFill>
        <p:spPr bwMode="auto">
          <a:xfrm>
            <a:off x="6210595" y="2755344"/>
            <a:ext cx="1389838" cy="14108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DF7E29C-2555-2D42-7A91-4D1819D928F6}"/>
              </a:ext>
            </a:extLst>
          </p:cNvPr>
          <p:cNvPicPr>
            <a:picLocks noChangeAspect="1"/>
          </p:cNvPicPr>
          <p:nvPr/>
        </p:nvPicPr>
        <p:blipFill rotWithShape="1">
          <a:blip r:embed="rId20"/>
          <a:srcRect l="35834" t="29364" r="8333" b="24922"/>
          <a:stretch/>
        </p:blipFill>
        <p:spPr>
          <a:xfrm>
            <a:off x="9365535" y="5649546"/>
            <a:ext cx="2492877" cy="10715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Content Placeholder 5"/>
          <p:cNvPicPr>
            <a:picLocks noChangeAspect="1"/>
          </p:cNvPicPr>
          <p:nvPr/>
        </p:nvPicPr>
        <p:blipFill rotWithShape="1">
          <a:blip r:embed="rId21" cstate="print">
            <a:extLst>
              <a:ext uri="{28A0092B-C50C-407E-A947-70E740481C1C}">
                <a14:useLocalDpi xmlns:a14="http://schemas.microsoft.com/office/drawing/2010/main" val="0"/>
              </a:ext>
            </a:extLst>
          </a:blip>
          <a:srcRect l="43438" t="19968"/>
          <a:stretch/>
        </p:blipFill>
        <p:spPr bwMode="auto">
          <a:xfrm>
            <a:off x="3288964" y="4761400"/>
            <a:ext cx="1817607" cy="19283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92078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1C2F72F0-DAA6-49CE-A1EF-0E43A0D0EF52}"/>
              </a:ext>
            </a:extLst>
          </p:cNvPr>
          <p:cNvGrpSpPr/>
          <p:nvPr/>
        </p:nvGrpSpPr>
        <p:grpSpPr>
          <a:xfrm>
            <a:off x="0" y="-19595"/>
            <a:ext cx="12192000" cy="6877595"/>
            <a:chOff x="0" y="-19595"/>
            <a:chExt cx="12192000" cy="6877595"/>
          </a:xfrm>
        </p:grpSpPr>
        <p:pic>
          <p:nvPicPr>
            <p:cNvPr id="8" name="Picture 7">
              <a:extLst>
                <a:ext uri="{FF2B5EF4-FFF2-40B4-BE49-F238E27FC236}">
                  <a16:creationId xmlns:a16="http://schemas.microsoft.com/office/drawing/2014/main" id="{DCEB3A99-D29E-4A4E-B7BD-F5A9B21BF26C}"/>
                </a:ext>
              </a:extLst>
            </p:cNvPr>
            <p:cNvPicPr>
              <a:picLocks noChangeAspect="1"/>
            </p:cNvPicPr>
            <p:nvPr/>
          </p:nvPicPr>
          <p:blipFill rotWithShape="1">
            <a:blip r:embed="rId3"/>
            <a:srcRect t="19985"/>
            <a:stretch/>
          </p:blipFill>
          <p:spPr>
            <a:xfrm>
              <a:off x="0" y="-19595"/>
              <a:ext cx="12192000" cy="6877595"/>
            </a:xfrm>
            <a:prstGeom prst="rect">
              <a:avLst/>
            </a:prstGeom>
          </p:spPr>
        </p:pic>
        <p:sp>
          <p:nvSpPr>
            <p:cNvPr id="4" name="Title 1"/>
            <p:cNvSpPr txBox="1">
              <a:spLocks/>
            </p:cNvSpPr>
            <p:nvPr/>
          </p:nvSpPr>
          <p:spPr>
            <a:xfrm>
              <a:off x="163199" y="-19595"/>
              <a:ext cx="10311034" cy="11645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Beach Profile &amp; Jurisdiction on Assateague Island</a:t>
              </a:r>
            </a:p>
          </p:txBody>
        </p:sp>
        <p:grpSp>
          <p:nvGrpSpPr>
            <p:cNvPr id="22" name="Group 21">
              <a:extLst>
                <a:ext uri="{FF2B5EF4-FFF2-40B4-BE49-F238E27FC236}">
                  <a16:creationId xmlns:a16="http://schemas.microsoft.com/office/drawing/2014/main" id="{FEC36893-6506-4590-90F4-5A899AB72083}"/>
                </a:ext>
              </a:extLst>
            </p:cNvPr>
            <p:cNvGrpSpPr>
              <a:grpSpLocks noChangeAspect="1"/>
            </p:cNvGrpSpPr>
            <p:nvPr/>
          </p:nvGrpSpPr>
          <p:grpSpPr>
            <a:xfrm>
              <a:off x="475917" y="5776606"/>
              <a:ext cx="659451" cy="698497"/>
              <a:chOff x="6193300" y="1524000"/>
              <a:chExt cx="2589848" cy="2743200"/>
            </a:xfrm>
          </p:grpSpPr>
          <p:pic>
            <p:nvPicPr>
              <p:cNvPr id="23" name="Picture 22">
                <a:extLst>
                  <a:ext uri="{FF2B5EF4-FFF2-40B4-BE49-F238E27FC236}">
                    <a16:creationId xmlns:a16="http://schemas.microsoft.com/office/drawing/2014/main" id="{BF06E046-5736-409B-B7AB-7C0C6E39DF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3300" y="1524000"/>
                <a:ext cx="2589848" cy="2743200"/>
              </a:xfrm>
              <a:prstGeom prst="rect">
                <a:avLst/>
              </a:prstGeom>
            </p:spPr>
          </p:pic>
          <p:pic>
            <p:nvPicPr>
              <p:cNvPr id="24" name="Picture 23">
                <a:extLst>
                  <a:ext uri="{FF2B5EF4-FFF2-40B4-BE49-F238E27FC236}">
                    <a16:creationId xmlns:a16="http://schemas.microsoft.com/office/drawing/2014/main" id="{9343BEA6-3B53-461C-B66F-9873E6C4D6B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9356" t="32787" r="35952" b="37158"/>
              <a:stretch/>
            </p:blipFill>
            <p:spPr>
              <a:xfrm>
                <a:off x="6999516" y="2438400"/>
                <a:ext cx="1025438" cy="1005840"/>
              </a:xfrm>
              <a:prstGeom prst="ellipse">
                <a:avLst/>
              </a:prstGeom>
            </p:spPr>
          </p:pic>
        </p:grpSp>
        <p:pic>
          <p:nvPicPr>
            <p:cNvPr id="17"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90658" y="3951412"/>
              <a:ext cx="507345" cy="61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8029" y="3913414"/>
              <a:ext cx="536678" cy="686093"/>
            </a:xfrm>
            <a:prstGeom prst="rect">
              <a:avLst/>
            </a:prstGeom>
          </p:spPr>
        </p:pic>
        <p:sp>
          <p:nvSpPr>
            <p:cNvPr id="10" name="Arrow: Right 9">
              <a:extLst>
                <a:ext uri="{FF2B5EF4-FFF2-40B4-BE49-F238E27FC236}">
                  <a16:creationId xmlns:a16="http://schemas.microsoft.com/office/drawing/2014/main" id="{3873B818-9EA8-4090-9010-F81673EA8173}"/>
                </a:ext>
              </a:extLst>
            </p:cNvPr>
            <p:cNvSpPr/>
            <p:nvPr/>
          </p:nvSpPr>
          <p:spPr>
            <a:xfrm>
              <a:off x="2426010" y="4064306"/>
              <a:ext cx="660553" cy="2349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Arrow: Right 24">
              <a:extLst>
                <a:ext uri="{FF2B5EF4-FFF2-40B4-BE49-F238E27FC236}">
                  <a16:creationId xmlns:a16="http://schemas.microsoft.com/office/drawing/2014/main" id="{3DD42163-CB7B-43AE-A9DC-DD84A30A01EC}"/>
                </a:ext>
              </a:extLst>
            </p:cNvPr>
            <p:cNvSpPr/>
            <p:nvPr/>
          </p:nvSpPr>
          <p:spPr>
            <a:xfrm rot="10800000">
              <a:off x="178580" y="4064306"/>
              <a:ext cx="557349" cy="2349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8837D51B-7173-491E-8CE1-1B5995770358}"/>
                </a:ext>
              </a:extLst>
            </p:cNvPr>
            <p:cNvCxnSpPr>
              <a:cxnSpLocks/>
            </p:cNvCxnSpPr>
            <p:nvPr/>
          </p:nvCxnSpPr>
          <p:spPr>
            <a:xfrm flipV="1">
              <a:off x="1615433" y="3526973"/>
              <a:ext cx="0" cy="3312029"/>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66A6468-06B7-46FA-B819-8950FDEC556C}"/>
                </a:ext>
              </a:extLst>
            </p:cNvPr>
            <p:cNvSpPr txBox="1"/>
            <p:nvPr/>
          </p:nvSpPr>
          <p:spPr>
            <a:xfrm>
              <a:off x="97882" y="4879491"/>
              <a:ext cx="138839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MEAN LOW WATER</a:t>
              </a:r>
            </a:p>
          </p:txBody>
        </p:sp>
        <p:cxnSp>
          <p:nvCxnSpPr>
            <p:cNvPr id="19" name="Straight Connector 18">
              <a:extLst>
                <a:ext uri="{FF2B5EF4-FFF2-40B4-BE49-F238E27FC236}">
                  <a16:creationId xmlns:a16="http://schemas.microsoft.com/office/drawing/2014/main" id="{C7A97FB4-4438-4AAA-93FD-87478F286A00}"/>
                </a:ext>
              </a:extLst>
            </p:cNvPr>
            <p:cNvCxnSpPr/>
            <p:nvPr/>
          </p:nvCxnSpPr>
          <p:spPr>
            <a:xfrm>
              <a:off x="0" y="5175149"/>
              <a:ext cx="1615433" cy="0"/>
            </a:xfrm>
            <a:prstGeom prst="line">
              <a:avLst/>
            </a:prstGeom>
            <a:ln w="3810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pic>
          <p:nvPicPr>
            <p:cNvPr id="27" name="Graphic 26" descr="Fish with solid fill">
              <a:extLst>
                <a:ext uri="{FF2B5EF4-FFF2-40B4-BE49-F238E27FC236}">
                  <a16:creationId xmlns:a16="http://schemas.microsoft.com/office/drawing/2014/main" id="{FD7FB39A-E001-47C6-BDF0-D11CF3BBAE4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3199" y="5589821"/>
              <a:ext cx="307872" cy="307872"/>
            </a:xfrm>
            <a:prstGeom prst="rect">
              <a:avLst/>
            </a:prstGeom>
          </p:spPr>
        </p:pic>
        <p:pic>
          <p:nvPicPr>
            <p:cNvPr id="30" name="Graphic 29" descr="Sushi with solid fill">
              <a:extLst>
                <a:ext uri="{FF2B5EF4-FFF2-40B4-BE49-F238E27FC236}">
                  <a16:creationId xmlns:a16="http://schemas.microsoft.com/office/drawing/2014/main" id="{20FB7F88-90EA-4D59-B321-2954C9108059}"/>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299496" y="5641101"/>
              <a:ext cx="256592" cy="256592"/>
            </a:xfrm>
            <a:prstGeom prst="rect">
              <a:avLst/>
            </a:prstGeom>
          </p:spPr>
        </p:pic>
        <p:sp>
          <p:nvSpPr>
            <p:cNvPr id="32" name="TextBox 31">
              <a:extLst>
                <a:ext uri="{FF2B5EF4-FFF2-40B4-BE49-F238E27FC236}">
                  <a16:creationId xmlns:a16="http://schemas.microsoft.com/office/drawing/2014/main" id="{D55A7938-7D30-43E1-97EA-023C216629EE}"/>
                </a:ext>
              </a:extLst>
            </p:cNvPr>
            <p:cNvSpPr txBox="1"/>
            <p:nvPr/>
          </p:nvSpPr>
          <p:spPr>
            <a:xfrm>
              <a:off x="8108307" y="6475103"/>
              <a:ext cx="3900195" cy="307777"/>
            </a:xfrm>
            <a:prstGeom prst="rect">
              <a:avLst/>
            </a:prstGeom>
            <a:solidFill>
              <a:schemeClr val="bg1">
                <a:lumMod val="65000"/>
                <a:alpha val="6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Credit: Neil McCoy, courtesy of </a:t>
              </a:r>
              <a:r>
                <a:rPr kumimoji="0" lang="en-US" sz="1400" b="0" i="1" u="none" strike="noStrike" kern="1200" cap="none" spc="0" normalizeH="0" baseline="0" noProof="0" dirty="0">
                  <a:ln>
                    <a:noFill/>
                  </a:ln>
                  <a:solidFill>
                    <a:prstClr val="white"/>
                  </a:solidFill>
                  <a:effectLst/>
                  <a:uLnTx/>
                  <a:uFillTx/>
                  <a:latin typeface="Calibri" panose="020F0502020204030204"/>
                  <a:ea typeface="+mn-ea"/>
                  <a:cs typeface="+mn-cs"/>
                </a:rPr>
                <a:t>Explore Our Seaside </a:t>
              </a:r>
            </a:p>
          </p:txBody>
        </p:sp>
      </p:grpSp>
      <p:pic>
        <p:nvPicPr>
          <p:cNvPr id="3074" name="Picture 2" descr="Piping Plover - WildArk">
            <a:extLst>
              <a:ext uri="{FF2B5EF4-FFF2-40B4-BE49-F238E27FC236}">
                <a16:creationId xmlns:a16="http://schemas.microsoft.com/office/drawing/2014/main" id="{45C1A441-12C3-4DF7-A365-9FC38E704981}"/>
              </a:ext>
            </a:extLst>
          </p:cNvPr>
          <p:cNvPicPr>
            <a:picLocks noChangeAspect="1" noChangeArrowheads="1"/>
          </p:cNvPicPr>
          <p:nvPr/>
        </p:nvPicPr>
        <p:blipFill rotWithShape="1">
          <a:blip r:embed="rId12" cstate="print">
            <a:duotone>
              <a:prstClr val="black"/>
              <a:srgbClr val="D9C3A5">
                <a:tint val="50000"/>
                <a:satMod val="180000"/>
              </a:srgbClr>
            </a:duotone>
            <a:extLst>
              <a:ext uri="{BEBA8EAE-BF5A-486C-A8C5-ECC9F3942E4B}">
                <a14:imgProps xmlns:a14="http://schemas.microsoft.com/office/drawing/2010/main">
                  <a14:imgLayer r:embed="rId1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t="18530" b="33325"/>
          <a:stretch/>
        </p:blipFill>
        <p:spPr bwMode="auto">
          <a:xfrm>
            <a:off x="5268708" y="5591355"/>
            <a:ext cx="366043" cy="23497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Piping Plover - WildArk">
            <a:extLst>
              <a:ext uri="{FF2B5EF4-FFF2-40B4-BE49-F238E27FC236}">
                <a16:creationId xmlns:a16="http://schemas.microsoft.com/office/drawing/2014/main" id="{890AAEF1-70FD-42F2-8EDE-F08E309AAB90}"/>
              </a:ext>
            </a:extLst>
          </p:cNvPr>
          <p:cNvPicPr>
            <a:picLocks noChangeAspect="1" noChangeArrowheads="1"/>
          </p:cNvPicPr>
          <p:nvPr/>
        </p:nvPicPr>
        <p:blipFill rotWithShape="1">
          <a:blip r:embed="rId12" cstate="print">
            <a:duotone>
              <a:prstClr val="black"/>
              <a:srgbClr val="D9C3A5">
                <a:tint val="50000"/>
                <a:satMod val="180000"/>
              </a:srgbClr>
            </a:duotone>
            <a:extLst>
              <a:ext uri="{BEBA8EAE-BF5A-486C-A8C5-ECC9F3942E4B}">
                <a14:imgProps xmlns:a14="http://schemas.microsoft.com/office/drawing/2010/main">
                  <a14:imgLayer r:embed="rId1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t="18530" b="33325"/>
          <a:stretch/>
        </p:blipFill>
        <p:spPr bwMode="auto">
          <a:xfrm flipH="1">
            <a:off x="3230444" y="5780207"/>
            <a:ext cx="366043" cy="234971"/>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4249B14F-B785-4C7B-AB79-5D76C13EA370}"/>
              </a:ext>
            </a:extLst>
          </p:cNvPr>
          <p:cNvSpPr txBox="1"/>
          <p:nvPr/>
        </p:nvSpPr>
        <p:spPr>
          <a:xfrm>
            <a:off x="10722608" y="6152517"/>
            <a:ext cx="1285377" cy="322659"/>
          </a:xfrm>
          <a:prstGeom prst="round2SameRect">
            <a:avLst/>
          </a:prstGeom>
          <a:solidFill>
            <a:schemeClr val="bg1">
              <a:lumMod val="65000"/>
              <a:alpha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Modified</a:t>
            </a: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 FWS</a:t>
            </a:r>
          </a:p>
        </p:txBody>
      </p:sp>
    </p:spTree>
    <p:extLst>
      <p:ext uri="{BB962C8B-B14F-4D97-AF65-F5344CB8AC3E}">
        <p14:creationId xmlns:p14="http://schemas.microsoft.com/office/powerpoint/2010/main" val="3830907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pic>
        <p:nvPicPr>
          <p:cNvPr id="15360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858" r="26250"/>
          <a:stretch/>
        </p:blipFill>
        <p:spPr bwMode="auto">
          <a:xfrm>
            <a:off x="723900" y="1474664"/>
            <a:ext cx="3827145" cy="4994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725" y="417959"/>
            <a:ext cx="1130300" cy="457200"/>
          </a:xfrm>
          <a:prstGeom prst="rect">
            <a:avLst/>
          </a:prstGeom>
        </p:spPr>
      </p:pic>
      <p:pic>
        <p:nvPicPr>
          <p:cNvPr id="15360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6857" t="4121" r="20263" b="7196"/>
          <a:stretch/>
        </p:blipFill>
        <p:spPr bwMode="auto">
          <a:xfrm>
            <a:off x="4931407" y="1190625"/>
            <a:ext cx="6310635"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ED71193F-FE2F-4190-AED4-47E3707C3A75}"/>
              </a:ext>
            </a:extLst>
          </p:cNvPr>
          <p:cNvSpPr txBox="1">
            <a:spLocks/>
          </p:cNvSpPr>
          <p:nvPr/>
        </p:nvSpPr>
        <p:spPr>
          <a:xfrm>
            <a:off x="838200" y="-16222"/>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National Assessment of Shoreline Change</a:t>
            </a:r>
          </a:p>
        </p:txBody>
      </p:sp>
    </p:spTree>
    <p:extLst>
      <p:ext uri="{BB962C8B-B14F-4D97-AF65-F5344CB8AC3E}">
        <p14:creationId xmlns:p14="http://schemas.microsoft.com/office/powerpoint/2010/main" val="1822428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5323F7F-E43E-F66D-7AE0-A2FC0BFA352A}"/>
              </a:ext>
            </a:extLst>
          </p:cNvPr>
          <p:cNvSpPr txBox="1">
            <a:spLocks/>
          </p:cNvSpPr>
          <p:nvPr/>
        </p:nvSpPr>
        <p:spPr>
          <a:xfrm>
            <a:off x="1676400" y="-16222"/>
            <a:ext cx="92964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Barrier Island Migration – Shoreline Change Monitoring</a:t>
            </a:r>
            <a:endParaRPr lang="en-US" sz="2000" dirty="0"/>
          </a:p>
        </p:txBody>
      </p:sp>
      <p:pic>
        <p:nvPicPr>
          <p:cNvPr id="10" name="Picture 9">
            <a:extLst>
              <a:ext uri="{FF2B5EF4-FFF2-40B4-BE49-F238E27FC236}">
                <a16:creationId xmlns:a16="http://schemas.microsoft.com/office/drawing/2014/main" id="{0BE16022-6ED8-1D56-AFBC-74AA0064DE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031" y="314831"/>
            <a:ext cx="586667" cy="698413"/>
          </a:xfrm>
          <a:prstGeom prst="rect">
            <a:avLst/>
          </a:prstGeom>
        </p:spPr>
      </p:pic>
      <p:pic>
        <p:nvPicPr>
          <p:cNvPr id="3" name="Content Placeholder 3" descr="TC_change_200903.jpg">
            <a:extLst>
              <a:ext uri="{FF2B5EF4-FFF2-40B4-BE49-F238E27FC236}">
                <a16:creationId xmlns:a16="http://schemas.microsoft.com/office/drawing/2014/main" id="{C74B707C-A3D8-1055-7D73-0126F5D24DA9}"/>
              </a:ext>
            </a:extLst>
          </p:cNvPr>
          <p:cNvPicPr>
            <a:picLocks noGrp="1" noChangeAspect="1"/>
          </p:cNvPicPr>
          <p:nvPr>
            <p:ph idx="1"/>
          </p:nvPr>
        </p:nvPicPr>
        <p:blipFill rotWithShape="1">
          <a:blip r:embed="rId3" cstate="print"/>
          <a:srcRect l="4449" t="1275" r="2331" b="2946"/>
          <a:stretch/>
        </p:blipFill>
        <p:spPr>
          <a:xfrm>
            <a:off x="1676400" y="1083944"/>
            <a:ext cx="4262638" cy="5669280"/>
          </a:xfrm>
          <a:prstGeom prst="rect">
            <a:avLst/>
          </a:prstGeom>
          <a:ln w="88900" cap="sq" cmpd="thickThin">
            <a:solidFill>
              <a:srgbClr val="000000"/>
            </a:solidFill>
            <a:prstDash val="solid"/>
            <a:miter lim="800000"/>
          </a:ln>
          <a:effectLst>
            <a:innerShdw blurRad="76200">
              <a:srgbClr val="000000"/>
            </a:innerShdw>
          </a:effectLst>
        </p:spPr>
      </p:pic>
      <p:pic>
        <p:nvPicPr>
          <p:cNvPr id="4" name="Picture 2">
            <a:extLst>
              <a:ext uri="{FF2B5EF4-FFF2-40B4-BE49-F238E27FC236}">
                <a16:creationId xmlns:a16="http://schemas.microsoft.com/office/drawing/2014/main" id="{3A89FC2F-943D-A148-EA87-C22F497388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4812" y="1083945"/>
            <a:ext cx="4295795" cy="566928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5" name="Picture 4">
            <a:extLst>
              <a:ext uri="{FF2B5EF4-FFF2-40B4-BE49-F238E27FC236}">
                <a16:creationId xmlns:a16="http://schemas.microsoft.com/office/drawing/2014/main" id="{468D0F8A-BE48-8AF2-22F4-FC75CD68A5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1230" y="263245"/>
            <a:ext cx="586667" cy="749999"/>
          </a:xfrm>
          <a:prstGeom prst="rect">
            <a:avLst/>
          </a:prstGeom>
        </p:spPr>
      </p:pic>
    </p:spTree>
    <p:extLst>
      <p:ext uri="{BB962C8B-B14F-4D97-AF65-F5344CB8AC3E}">
        <p14:creationId xmlns:p14="http://schemas.microsoft.com/office/powerpoint/2010/main" val="756857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r="66132"/>
          <a:stretch/>
        </p:blipFill>
        <p:spPr>
          <a:xfrm>
            <a:off x="9526" y="1524000"/>
            <a:ext cx="3975441" cy="4572000"/>
          </a:xfrm>
        </p:spPr>
      </p:pic>
      <p:pic>
        <p:nvPicPr>
          <p:cNvPr id="7" name="Content Placeholder 4"/>
          <p:cNvPicPr>
            <a:picLocks noChangeAspect="1"/>
          </p:cNvPicPr>
          <p:nvPr/>
        </p:nvPicPr>
        <p:blipFill rotWithShape="1">
          <a:blip r:embed="rId2">
            <a:extLst>
              <a:ext uri="{28A0092B-C50C-407E-A947-70E740481C1C}">
                <a14:useLocalDpi xmlns:a14="http://schemas.microsoft.com/office/drawing/2010/main" val="0"/>
              </a:ext>
            </a:extLst>
          </a:blip>
          <a:srcRect l="55479"/>
          <a:stretch/>
        </p:blipFill>
        <p:spPr bwMode="auto">
          <a:xfrm>
            <a:off x="3927571" y="1524000"/>
            <a:ext cx="5225954" cy="4572000"/>
          </a:xfrm>
          <a:prstGeom prst="rect">
            <a:avLst/>
          </a:prstGeom>
          <a:noFill/>
          <a:ln w="9525">
            <a:noFill/>
            <a:miter lim="800000"/>
            <a:headEnd/>
            <a:tailEnd/>
          </a:ln>
        </p:spPr>
      </p:pic>
      <p:sp>
        <p:nvSpPr>
          <p:cNvPr id="6" name="Down Arrow 5"/>
          <p:cNvSpPr/>
          <p:nvPr/>
        </p:nvSpPr>
        <p:spPr bwMode="auto">
          <a:xfrm>
            <a:off x="3514725" y="2590800"/>
            <a:ext cx="152400" cy="597408"/>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9" name="Down Arrow 8"/>
          <p:cNvSpPr/>
          <p:nvPr/>
        </p:nvSpPr>
        <p:spPr bwMode="auto">
          <a:xfrm>
            <a:off x="4886325" y="3177921"/>
            <a:ext cx="152400" cy="597408"/>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1" name="Down Arrow 10"/>
          <p:cNvSpPr/>
          <p:nvPr/>
        </p:nvSpPr>
        <p:spPr bwMode="auto">
          <a:xfrm>
            <a:off x="7934325" y="2374392"/>
            <a:ext cx="152400" cy="597408"/>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5" name="TextBox 14"/>
          <p:cNvSpPr txBox="1"/>
          <p:nvPr/>
        </p:nvSpPr>
        <p:spPr>
          <a:xfrm>
            <a:off x="1471816" y="6187559"/>
            <a:ext cx="355738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http://world.time.com/timelapse2/</a:t>
            </a:r>
          </a:p>
        </p:txBody>
      </p:sp>
      <p:sp>
        <p:nvSpPr>
          <p:cNvPr id="8" name="Title 1">
            <a:extLst>
              <a:ext uri="{FF2B5EF4-FFF2-40B4-BE49-F238E27FC236}">
                <a16:creationId xmlns:a16="http://schemas.microsoft.com/office/drawing/2014/main" id="{1EB51511-3A89-4C45-4C25-6732E08BFCAC}"/>
              </a:ext>
            </a:extLst>
          </p:cNvPr>
          <p:cNvSpPr txBox="1">
            <a:spLocks/>
          </p:cNvSpPr>
          <p:nvPr/>
        </p:nvSpPr>
        <p:spPr>
          <a:xfrm>
            <a:off x="838200" y="-16222"/>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Public Beach 2006-2024</a:t>
            </a:r>
            <a:b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2000" b="1" i="0" u="none" strike="noStrike" kern="1200" cap="none" spc="0" normalizeH="0" baseline="0" noProof="0" dirty="0">
                <a:ln>
                  <a:noFill/>
                </a:ln>
                <a:solidFill>
                  <a:prstClr val="black"/>
                </a:solidFill>
                <a:effectLst/>
                <a:uLnTx/>
                <a:uFillTx/>
                <a:latin typeface="Calibri Light" panose="020F0302020204030204"/>
                <a:ea typeface="+mj-ea"/>
                <a:cs typeface="+mj-cs"/>
              </a:rPr>
              <a:t>(Patrick J. Hendrickson - Highcamera.com)</a:t>
            </a:r>
          </a:p>
        </p:txBody>
      </p:sp>
      <p:pic>
        <p:nvPicPr>
          <p:cNvPr id="16" name="Picture 15">
            <a:extLst>
              <a:ext uri="{FF2B5EF4-FFF2-40B4-BE49-F238E27FC236}">
                <a16:creationId xmlns:a16="http://schemas.microsoft.com/office/drawing/2014/main" id="{B59D2F49-0A40-6C02-77BC-D149E48F4F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031" y="314831"/>
            <a:ext cx="586667" cy="698413"/>
          </a:xfrm>
          <a:prstGeom prst="rect">
            <a:avLst/>
          </a:prstGeom>
        </p:spPr>
      </p:pic>
      <p:sp>
        <p:nvSpPr>
          <p:cNvPr id="4" name="Down Arrow 10">
            <a:extLst>
              <a:ext uri="{FF2B5EF4-FFF2-40B4-BE49-F238E27FC236}">
                <a16:creationId xmlns:a16="http://schemas.microsoft.com/office/drawing/2014/main" id="{DD76B55A-68DA-05F8-F4F3-CBC6A7444EB3}"/>
              </a:ext>
            </a:extLst>
          </p:cNvPr>
          <p:cNvSpPr/>
          <p:nvPr/>
        </p:nvSpPr>
        <p:spPr bwMode="auto">
          <a:xfrm>
            <a:off x="10861771" y="4003167"/>
            <a:ext cx="152400" cy="597408"/>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0" name="Down Arrow 13">
            <a:extLst>
              <a:ext uri="{FF2B5EF4-FFF2-40B4-BE49-F238E27FC236}">
                <a16:creationId xmlns:a16="http://schemas.microsoft.com/office/drawing/2014/main" id="{9CB86DFD-D89E-6A89-331D-89C267F94EE6}"/>
              </a:ext>
            </a:extLst>
          </p:cNvPr>
          <p:cNvSpPr/>
          <p:nvPr/>
        </p:nvSpPr>
        <p:spPr bwMode="auto">
          <a:xfrm>
            <a:off x="10205369" y="3704463"/>
            <a:ext cx="152400" cy="597408"/>
          </a:xfrm>
          <a:prstGeom prst="downArrow">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7" name="TextBox 16">
            <a:extLst>
              <a:ext uri="{FF2B5EF4-FFF2-40B4-BE49-F238E27FC236}">
                <a16:creationId xmlns:a16="http://schemas.microsoft.com/office/drawing/2014/main" id="{AAF9574E-8E4E-23B7-9F6E-AB5F5DA94AB7}"/>
              </a:ext>
            </a:extLst>
          </p:cNvPr>
          <p:cNvSpPr txBox="1"/>
          <p:nvPr/>
        </p:nvSpPr>
        <p:spPr>
          <a:xfrm>
            <a:off x="10446268" y="5591175"/>
            <a:ext cx="963725" cy="29238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02-19-2024</a:t>
            </a:r>
          </a:p>
        </p:txBody>
      </p:sp>
      <p:sp>
        <p:nvSpPr>
          <p:cNvPr id="2" name="TextBox 1">
            <a:extLst>
              <a:ext uri="{FF2B5EF4-FFF2-40B4-BE49-F238E27FC236}">
                <a16:creationId xmlns:a16="http://schemas.microsoft.com/office/drawing/2014/main" id="{6E16D302-33B9-FB85-DA37-BC704DAFB016}"/>
              </a:ext>
            </a:extLst>
          </p:cNvPr>
          <p:cNvSpPr txBox="1"/>
          <p:nvPr/>
        </p:nvSpPr>
        <p:spPr>
          <a:xfrm>
            <a:off x="1471816" y="6525468"/>
            <a:ext cx="327729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hlinkClick r:id="rId4"/>
              </a:rPr>
              <a:t>https://earth.app.goo.gl/XKNJBG</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9" name="Picture 18" descr="A picture containing sky, outdoor, water, nature&#10;&#10;Description automatically generated">
            <a:extLst>
              <a:ext uri="{FF2B5EF4-FFF2-40B4-BE49-F238E27FC236}">
                <a16:creationId xmlns:a16="http://schemas.microsoft.com/office/drawing/2014/main" id="{5DE4AC23-0931-4EA8-9AA1-F8593D4FCFA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682" r="21996" b="35086"/>
          <a:stretch/>
        </p:blipFill>
        <p:spPr>
          <a:xfrm>
            <a:off x="9153521" y="1524000"/>
            <a:ext cx="3038480" cy="4572000"/>
          </a:xfrm>
          <a:prstGeom prst="rect">
            <a:avLst/>
          </a:prstGeom>
        </p:spPr>
      </p:pic>
      <p:sp>
        <p:nvSpPr>
          <p:cNvPr id="20" name="Down Arrow 10">
            <a:extLst>
              <a:ext uri="{FF2B5EF4-FFF2-40B4-BE49-F238E27FC236}">
                <a16:creationId xmlns:a16="http://schemas.microsoft.com/office/drawing/2014/main" id="{00170EA7-854E-CB6F-5F7E-E0E9D4B883DF}"/>
              </a:ext>
            </a:extLst>
          </p:cNvPr>
          <p:cNvSpPr/>
          <p:nvPr/>
        </p:nvSpPr>
        <p:spPr bwMode="auto">
          <a:xfrm>
            <a:off x="10446268" y="2960180"/>
            <a:ext cx="152400" cy="597408"/>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21" name="TextBox 20">
            <a:extLst>
              <a:ext uri="{FF2B5EF4-FFF2-40B4-BE49-F238E27FC236}">
                <a16:creationId xmlns:a16="http://schemas.microsoft.com/office/drawing/2014/main" id="{AA4720B1-3D16-9131-B45A-3084638C8D78}"/>
              </a:ext>
            </a:extLst>
          </p:cNvPr>
          <p:cNvSpPr txBox="1"/>
          <p:nvPr/>
        </p:nvSpPr>
        <p:spPr>
          <a:xfrm>
            <a:off x="10305235" y="5591624"/>
            <a:ext cx="1024639" cy="307777"/>
          </a:xfrm>
          <a:prstGeom prst="rect">
            <a:avLst/>
          </a:prstGeom>
          <a:noFill/>
        </p:spPr>
        <p:txBody>
          <a:bodyPr wrap="none" rtlCol="0">
            <a:spAutoFit/>
          </a:bodyPr>
          <a:lstStyle/>
          <a:p>
            <a:r>
              <a:rPr lang="en-US" sz="1400" b="1" dirty="0">
                <a:solidFill>
                  <a:schemeClr val="bg1"/>
                </a:solidFill>
              </a:rPr>
              <a:t>03-16-2024</a:t>
            </a:r>
          </a:p>
        </p:txBody>
      </p:sp>
    </p:spTree>
    <p:extLst>
      <p:ext uri="{BB962C8B-B14F-4D97-AF65-F5344CB8AC3E}">
        <p14:creationId xmlns:p14="http://schemas.microsoft.com/office/powerpoint/2010/main" val="76693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13435"/>
          <a:stretch/>
        </p:blipFill>
        <p:spPr>
          <a:xfrm>
            <a:off x="4638674" y="1049655"/>
            <a:ext cx="7534275" cy="5760720"/>
          </a:xfrm>
          <a:prstGeom prst="rect">
            <a:avLst/>
          </a:prstGeom>
        </p:spPr>
      </p:pic>
      <p:pic>
        <p:nvPicPr>
          <p:cNvPr id="9" name="Picture 2" descr="http://www.eeescience.utoledo.edu/Faculty/Krantz/Maryland_Coastal_Bays/Fig%20i.barrier%20geomorph.jpg"/>
          <p:cNvPicPr>
            <a:picLocks noChangeAspect="1" noChangeArrowheads="1"/>
          </p:cNvPicPr>
          <p:nvPr/>
        </p:nvPicPr>
        <p:blipFill rotWithShape="1">
          <a:blip r:embed="rId3">
            <a:extLst>
              <a:ext uri="{28A0092B-C50C-407E-A947-70E740481C1C}">
                <a14:useLocalDpi xmlns:a14="http://schemas.microsoft.com/office/drawing/2010/main" val="0"/>
              </a:ext>
            </a:extLst>
          </a:blip>
          <a:srcRect t="50600" b="2192"/>
          <a:stretch/>
        </p:blipFill>
        <p:spPr bwMode="auto">
          <a:xfrm>
            <a:off x="962017" y="1049654"/>
            <a:ext cx="4575682" cy="57931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0001258" y="5342752"/>
            <a:ext cx="1352550" cy="276999"/>
          </a:xfrm>
          <a:prstGeom prst="rect">
            <a:avLst/>
          </a:prstGeom>
          <a:noFill/>
        </p:spPr>
        <p:txBody>
          <a:bodyPr wrap="none" rtlCol="0">
            <a:spAutoFit/>
          </a:bodyPr>
          <a:lstStyle/>
          <a:p>
            <a:r>
              <a:rPr lang="en-US" sz="1200" dirty="0">
                <a:solidFill>
                  <a:srgbClr val="FFFFFF"/>
                </a:solidFill>
              </a:rPr>
              <a:t>Metompkin Island </a:t>
            </a:r>
          </a:p>
        </p:txBody>
      </p:sp>
      <p:sp>
        <p:nvSpPr>
          <p:cNvPr id="11" name="TextBox 10"/>
          <p:cNvSpPr txBox="1"/>
          <p:nvPr/>
        </p:nvSpPr>
        <p:spPr>
          <a:xfrm>
            <a:off x="10776609" y="1909028"/>
            <a:ext cx="1341201" cy="461665"/>
          </a:xfrm>
          <a:prstGeom prst="rect">
            <a:avLst/>
          </a:prstGeom>
          <a:noFill/>
        </p:spPr>
        <p:txBody>
          <a:bodyPr wrap="none" rtlCol="0">
            <a:spAutoFit/>
          </a:bodyPr>
          <a:lstStyle/>
          <a:p>
            <a:r>
              <a:rPr lang="en-US" sz="1200" dirty="0">
                <a:solidFill>
                  <a:srgbClr val="FFFFFF"/>
                </a:solidFill>
              </a:rPr>
              <a:t>Assawoman Island</a:t>
            </a:r>
          </a:p>
          <a:p>
            <a:endParaRPr lang="en-US" sz="1200" dirty="0">
              <a:solidFill>
                <a:srgbClr val="FFFFFF"/>
              </a:solidFill>
            </a:endParaRPr>
          </a:p>
        </p:txBody>
      </p:sp>
      <p:sp>
        <p:nvSpPr>
          <p:cNvPr id="12" name="TextBox 11"/>
          <p:cNvSpPr txBox="1"/>
          <p:nvPr/>
        </p:nvSpPr>
        <p:spPr>
          <a:xfrm rot="18318812">
            <a:off x="7297701" y="4053958"/>
            <a:ext cx="1070293" cy="276999"/>
          </a:xfrm>
          <a:prstGeom prst="rect">
            <a:avLst/>
          </a:prstGeom>
          <a:noFill/>
        </p:spPr>
        <p:txBody>
          <a:bodyPr wrap="none" rtlCol="0">
            <a:spAutoFit/>
          </a:bodyPr>
          <a:lstStyle/>
          <a:p>
            <a:r>
              <a:rPr lang="en-US" sz="1200" dirty="0">
                <a:solidFill>
                  <a:srgbClr val="FFFFFF"/>
                </a:solidFill>
              </a:rPr>
              <a:t>Gargatha Inlet</a:t>
            </a:r>
          </a:p>
        </p:txBody>
      </p:sp>
      <p:sp>
        <p:nvSpPr>
          <p:cNvPr id="2" name="Title 1">
            <a:extLst>
              <a:ext uri="{FF2B5EF4-FFF2-40B4-BE49-F238E27FC236}">
                <a16:creationId xmlns:a16="http://schemas.microsoft.com/office/drawing/2014/main" id="{CCB4B810-4900-7039-A669-D6C893C49EEC}"/>
              </a:ext>
            </a:extLst>
          </p:cNvPr>
          <p:cNvSpPr txBox="1">
            <a:spLocks/>
          </p:cNvSpPr>
          <p:nvPr/>
        </p:nvSpPr>
        <p:spPr>
          <a:xfrm>
            <a:off x="838200" y="-16222"/>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Mixed-energy (wave and tide) barrier islands</a:t>
            </a:r>
          </a:p>
        </p:txBody>
      </p:sp>
      <p:pic>
        <p:nvPicPr>
          <p:cNvPr id="13" name="Picture 12">
            <a:extLst>
              <a:ext uri="{FF2B5EF4-FFF2-40B4-BE49-F238E27FC236}">
                <a16:creationId xmlns:a16="http://schemas.microsoft.com/office/drawing/2014/main" id="{74732999-836B-2F30-D7EA-5B09F40D0B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031" y="314831"/>
            <a:ext cx="586667" cy="698413"/>
          </a:xfrm>
          <a:prstGeom prst="rect">
            <a:avLst/>
          </a:prstGeom>
        </p:spPr>
      </p:pic>
    </p:spTree>
    <p:extLst>
      <p:ext uri="{BB962C8B-B14F-4D97-AF65-F5344CB8AC3E}">
        <p14:creationId xmlns:p14="http://schemas.microsoft.com/office/powerpoint/2010/main" val="1654967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CE9D16A3-BC02-1147-1A06-01119CB5EE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97" t="17790"/>
          <a:stretch/>
        </p:blipFill>
        <p:spPr bwMode="auto">
          <a:xfrm>
            <a:off x="976312" y="1013243"/>
            <a:ext cx="11077575" cy="5844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a:extLst>
              <a:ext uri="{FF2B5EF4-FFF2-40B4-BE49-F238E27FC236}">
                <a16:creationId xmlns:a16="http://schemas.microsoft.com/office/drawing/2014/main" id="{F5323F7F-E43E-F66D-7AE0-A2FC0BFA352A}"/>
              </a:ext>
            </a:extLst>
          </p:cNvPr>
          <p:cNvSpPr txBox="1">
            <a:spLocks/>
          </p:cNvSpPr>
          <p:nvPr/>
        </p:nvSpPr>
        <p:spPr>
          <a:xfrm>
            <a:off x="838200" y="-16222"/>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Barrier Island Migration – Sand </a:t>
            </a:r>
            <a:r>
              <a:rPr lang="en-US" sz="3200" dirty="0" err="1"/>
              <a:t>Overwash</a:t>
            </a:r>
            <a:endParaRPr lang="en-US" sz="2000" dirty="0"/>
          </a:p>
        </p:txBody>
      </p:sp>
      <p:pic>
        <p:nvPicPr>
          <p:cNvPr id="10" name="Picture 9">
            <a:extLst>
              <a:ext uri="{FF2B5EF4-FFF2-40B4-BE49-F238E27FC236}">
                <a16:creationId xmlns:a16="http://schemas.microsoft.com/office/drawing/2014/main" id="{0BE16022-6ED8-1D56-AFBC-74AA0064DE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031" y="314831"/>
            <a:ext cx="586667" cy="698413"/>
          </a:xfrm>
          <a:prstGeom prst="rect">
            <a:avLst/>
          </a:prstGeom>
        </p:spPr>
      </p:pic>
      <p:sp>
        <p:nvSpPr>
          <p:cNvPr id="2" name="Arrow: Down 1">
            <a:extLst>
              <a:ext uri="{FF2B5EF4-FFF2-40B4-BE49-F238E27FC236}">
                <a16:creationId xmlns:a16="http://schemas.microsoft.com/office/drawing/2014/main" id="{AF81795F-8FB2-C1C1-657A-C713B44F6CA3}"/>
              </a:ext>
            </a:extLst>
          </p:cNvPr>
          <p:cNvSpPr/>
          <p:nvPr/>
        </p:nvSpPr>
        <p:spPr>
          <a:xfrm rot="5400000">
            <a:off x="8386907" y="4868887"/>
            <a:ext cx="134476" cy="112887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4574F0E-C3B6-8D1E-2B59-891DA2586A7C}"/>
              </a:ext>
            </a:extLst>
          </p:cNvPr>
          <p:cNvSpPr txBox="1"/>
          <p:nvPr/>
        </p:nvSpPr>
        <p:spPr>
          <a:xfrm>
            <a:off x="9079831" y="5239496"/>
            <a:ext cx="1992020" cy="646331"/>
          </a:xfrm>
          <a:prstGeom prst="rect">
            <a:avLst/>
          </a:prstGeom>
          <a:noFill/>
        </p:spPr>
        <p:txBody>
          <a:bodyPr wrap="none" rtlCol="0">
            <a:spAutoFit/>
          </a:bodyPr>
          <a:lstStyle/>
          <a:p>
            <a:r>
              <a:rPr lang="en-US" dirty="0">
                <a:solidFill>
                  <a:srgbClr val="FFFF00"/>
                </a:solidFill>
              </a:rPr>
              <a:t>Exposed Peat </a:t>
            </a:r>
          </a:p>
          <a:p>
            <a:r>
              <a:rPr lang="en-US" dirty="0">
                <a:solidFill>
                  <a:srgbClr val="FFFF00"/>
                </a:solidFill>
              </a:rPr>
              <a:t>(former salt marsh)</a:t>
            </a:r>
          </a:p>
        </p:txBody>
      </p:sp>
      <p:sp>
        <p:nvSpPr>
          <p:cNvPr id="4" name="Arrow: Down 3">
            <a:extLst>
              <a:ext uri="{FF2B5EF4-FFF2-40B4-BE49-F238E27FC236}">
                <a16:creationId xmlns:a16="http://schemas.microsoft.com/office/drawing/2014/main" id="{568D4415-3B8F-590B-AB81-4B4067667A3F}"/>
              </a:ext>
            </a:extLst>
          </p:cNvPr>
          <p:cNvSpPr/>
          <p:nvPr/>
        </p:nvSpPr>
        <p:spPr>
          <a:xfrm rot="6881204">
            <a:off x="9099841" y="3184450"/>
            <a:ext cx="125039" cy="184423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489E729-176B-2E7A-2CE1-8D73B5CA3374}"/>
              </a:ext>
            </a:extLst>
          </p:cNvPr>
          <p:cNvSpPr txBox="1"/>
          <p:nvPr/>
        </p:nvSpPr>
        <p:spPr>
          <a:xfrm>
            <a:off x="10026315" y="4355432"/>
            <a:ext cx="1601913" cy="369332"/>
          </a:xfrm>
          <a:prstGeom prst="rect">
            <a:avLst/>
          </a:prstGeom>
          <a:noFill/>
        </p:spPr>
        <p:txBody>
          <a:bodyPr wrap="none" rtlCol="0">
            <a:spAutoFit/>
          </a:bodyPr>
          <a:lstStyle/>
          <a:p>
            <a:r>
              <a:rPr lang="en-US" dirty="0">
                <a:solidFill>
                  <a:srgbClr val="FFFF00"/>
                </a:solidFill>
              </a:rPr>
              <a:t>Sand </a:t>
            </a:r>
            <a:r>
              <a:rPr lang="en-US" dirty="0" err="1">
                <a:solidFill>
                  <a:srgbClr val="FFFF00"/>
                </a:solidFill>
              </a:rPr>
              <a:t>overwash</a:t>
            </a:r>
            <a:endParaRPr lang="en-US" dirty="0">
              <a:solidFill>
                <a:srgbClr val="FFFF00"/>
              </a:solidFill>
            </a:endParaRPr>
          </a:p>
        </p:txBody>
      </p:sp>
      <p:pic>
        <p:nvPicPr>
          <p:cNvPr id="7" name="Picture 6" descr="A picture containing outdoor, sky, beach, water&#10;&#10;Description automatically generated">
            <a:extLst>
              <a:ext uri="{FF2B5EF4-FFF2-40B4-BE49-F238E27FC236}">
                <a16:creationId xmlns:a16="http://schemas.microsoft.com/office/drawing/2014/main" id="{B80FC92A-2EAC-E9F5-FD8B-75334C53C4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5452" y="2546748"/>
            <a:ext cx="5566524" cy="41748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6530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5323F7F-E43E-F66D-7AE0-A2FC0BFA352A}"/>
              </a:ext>
            </a:extLst>
          </p:cNvPr>
          <p:cNvSpPr txBox="1">
            <a:spLocks/>
          </p:cNvSpPr>
          <p:nvPr/>
        </p:nvSpPr>
        <p:spPr>
          <a:xfrm>
            <a:off x="838200" y="-16222"/>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Barrier Island Migration – Shoreline Change on Cedar Island</a:t>
            </a:r>
            <a:endParaRPr lang="en-US" sz="2000" dirty="0"/>
          </a:p>
        </p:txBody>
      </p:sp>
      <p:pic>
        <p:nvPicPr>
          <p:cNvPr id="10" name="Picture 9">
            <a:extLst>
              <a:ext uri="{FF2B5EF4-FFF2-40B4-BE49-F238E27FC236}">
                <a16:creationId xmlns:a16="http://schemas.microsoft.com/office/drawing/2014/main" id="{0BE16022-6ED8-1D56-AFBC-74AA0064DE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031" y="314831"/>
            <a:ext cx="586667" cy="698413"/>
          </a:xfrm>
          <a:prstGeom prst="rect">
            <a:avLst/>
          </a:prstGeom>
        </p:spPr>
      </p:pic>
      <p:grpSp>
        <p:nvGrpSpPr>
          <p:cNvPr id="11" name="Group 10">
            <a:extLst>
              <a:ext uri="{FF2B5EF4-FFF2-40B4-BE49-F238E27FC236}">
                <a16:creationId xmlns:a16="http://schemas.microsoft.com/office/drawing/2014/main" id="{17C709F3-B27F-D5DD-7333-EF509C657B5F}"/>
              </a:ext>
            </a:extLst>
          </p:cNvPr>
          <p:cNvGrpSpPr/>
          <p:nvPr/>
        </p:nvGrpSpPr>
        <p:grpSpPr>
          <a:xfrm>
            <a:off x="949704" y="1013244"/>
            <a:ext cx="11130791" cy="5734049"/>
            <a:chOff x="949704" y="1013244"/>
            <a:chExt cx="11130791" cy="5734049"/>
          </a:xfrm>
        </p:grpSpPr>
        <p:pic>
          <p:nvPicPr>
            <p:cNvPr id="2" name="Picture 2" descr="these houses on Cedar Island were built on solid ground - and then the sand on the barrier island migrated">
              <a:extLst>
                <a:ext uri="{FF2B5EF4-FFF2-40B4-BE49-F238E27FC236}">
                  <a16:creationId xmlns:a16="http://schemas.microsoft.com/office/drawing/2014/main" id="{3CA1739B-62EA-FEBD-29EE-D16CD2091A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704" y="1013244"/>
              <a:ext cx="11130791" cy="573404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8FF67A98-A299-A6B9-77E0-35F4C39B2618}"/>
                </a:ext>
              </a:extLst>
            </p:cNvPr>
            <p:cNvGrpSpPr/>
            <p:nvPr/>
          </p:nvGrpSpPr>
          <p:grpSpPr>
            <a:xfrm>
              <a:off x="2044840" y="3771451"/>
              <a:ext cx="728980" cy="1119611"/>
              <a:chOff x="2044840" y="3771451"/>
              <a:chExt cx="728980" cy="1119611"/>
            </a:xfrm>
          </p:grpSpPr>
          <p:sp>
            <p:nvSpPr>
              <p:cNvPr id="3" name="Rectangle 2">
                <a:extLst>
                  <a:ext uri="{FF2B5EF4-FFF2-40B4-BE49-F238E27FC236}">
                    <a16:creationId xmlns:a16="http://schemas.microsoft.com/office/drawing/2014/main" id="{1B03748E-2B8E-0431-71AC-A157DB6A06EE}"/>
                  </a:ext>
                </a:extLst>
              </p:cNvPr>
              <p:cNvSpPr/>
              <p:nvPr/>
            </p:nvSpPr>
            <p:spPr>
              <a:xfrm rot="19231685">
                <a:off x="2112608" y="3771451"/>
                <a:ext cx="113840" cy="844167"/>
              </a:xfrm>
              <a:prstGeom prst="rect">
                <a:avLst/>
              </a:prstGeom>
              <a:solidFill>
                <a:srgbClr val="413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a:extLst>
                  <a:ext uri="{FF2B5EF4-FFF2-40B4-BE49-F238E27FC236}">
                    <a16:creationId xmlns:a16="http://schemas.microsoft.com/office/drawing/2014/main" id="{B978027A-A156-DC71-AF8D-61DA4AA7AE95}"/>
                  </a:ext>
                </a:extLst>
              </p:cNvPr>
              <p:cNvSpPr/>
              <p:nvPr/>
            </p:nvSpPr>
            <p:spPr>
              <a:xfrm>
                <a:off x="2044840" y="4381082"/>
                <a:ext cx="376813" cy="246184"/>
              </a:xfrm>
              <a:custGeom>
                <a:avLst/>
                <a:gdLst>
                  <a:gd name="connsiteX0" fmla="*/ 0 w 301451"/>
                  <a:gd name="connsiteY0" fmla="*/ 0 h 211015"/>
                  <a:gd name="connsiteX1" fmla="*/ 301451 w 301451"/>
                  <a:gd name="connsiteY1" fmla="*/ 145701 h 211015"/>
                  <a:gd name="connsiteX2" fmla="*/ 266282 w 301451"/>
                  <a:gd name="connsiteY2" fmla="*/ 211015 h 211015"/>
                  <a:gd name="connsiteX3" fmla="*/ 0 w 301451"/>
                  <a:gd name="connsiteY3" fmla="*/ 0 h 211015"/>
                </a:gdLst>
                <a:ahLst/>
                <a:cxnLst>
                  <a:cxn ang="0">
                    <a:pos x="connsiteX0" y="connsiteY0"/>
                  </a:cxn>
                  <a:cxn ang="0">
                    <a:pos x="connsiteX1" y="connsiteY1"/>
                  </a:cxn>
                  <a:cxn ang="0">
                    <a:pos x="connsiteX2" y="connsiteY2"/>
                  </a:cxn>
                  <a:cxn ang="0">
                    <a:pos x="connsiteX3" y="connsiteY3"/>
                  </a:cxn>
                </a:cxnLst>
                <a:rect l="l" t="t" r="r" b="b"/>
                <a:pathLst>
                  <a:path w="301451" h="211015">
                    <a:moveTo>
                      <a:pt x="0" y="0"/>
                    </a:moveTo>
                    <a:lnTo>
                      <a:pt x="301451" y="145701"/>
                    </a:lnTo>
                    <a:lnTo>
                      <a:pt x="266282" y="211015"/>
                    </a:lnTo>
                    <a:lnTo>
                      <a:pt x="0" y="0"/>
                    </a:lnTo>
                    <a:close/>
                  </a:path>
                </a:pathLst>
              </a:custGeom>
              <a:solidFill>
                <a:srgbClr val="3F4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094916B9-A0BA-823F-52E4-C4E10E04FD11}"/>
                  </a:ext>
                </a:extLst>
              </p:cNvPr>
              <p:cNvSpPr/>
              <p:nvPr/>
            </p:nvSpPr>
            <p:spPr>
              <a:xfrm rot="2350645">
                <a:off x="2251645" y="4182630"/>
                <a:ext cx="376813" cy="246184"/>
              </a:xfrm>
              <a:custGeom>
                <a:avLst/>
                <a:gdLst>
                  <a:gd name="connsiteX0" fmla="*/ 0 w 301451"/>
                  <a:gd name="connsiteY0" fmla="*/ 0 h 211015"/>
                  <a:gd name="connsiteX1" fmla="*/ 301451 w 301451"/>
                  <a:gd name="connsiteY1" fmla="*/ 145701 h 211015"/>
                  <a:gd name="connsiteX2" fmla="*/ 266282 w 301451"/>
                  <a:gd name="connsiteY2" fmla="*/ 211015 h 211015"/>
                  <a:gd name="connsiteX3" fmla="*/ 0 w 301451"/>
                  <a:gd name="connsiteY3" fmla="*/ 0 h 211015"/>
                </a:gdLst>
                <a:ahLst/>
                <a:cxnLst>
                  <a:cxn ang="0">
                    <a:pos x="connsiteX0" y="connsiteY0"/>
                  </a:cxn>
                  <a:cxn ang="0">
                    <a:pos x="connsiteX1" y="connsiteY1"/>
                  </a:cxn>
                  <a:cxn ang="0">
                    <a:pos x="connsiteX2" y="connsiteY2"/>
                  </a:cxn>
                  <a:cxn ang="0">
                    <a:pos x="connsiteX3" y="connsiteY3"/>
                  </a:cxn>
                </a:cxnLst>
                <a:rect l="l" t="t" r="r" b="b"/>
                <a:pathLst>
                  <a:path w="301451" h="211015">
                    <a:moveTo>
                      <a:pt x="0" y="0"/>
                    </a:moveTo>
                    <a:lnTo>
                      <a:pt x="301451" y="145701"/>
                    </a:lnTo>
                    <a:lnTo>
                      <a:pt x="266282" y="211015"/>
                    </a:lnTo>
                    <a:lnTo>
                      <a:pt x="0" y="0"/>
                    </a:lnTo>
                    <a:close/>
                  </a:path>
                </a:pathLst>
              </a:custGeom>
              <a:solidFill>
                <a:srgbClr val="3F4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F2917B02-7C36-CD93-3AA2-5F30FC16859E}"/>
                  </a:ext>
                </a:extLst>
              </p:cNvPr>
              <p:cNvSpPr/>
              <p:nvPr/>
            </p:nvSpPr>
            <p:spPr>
              <a:xfrm>
                <a:off x="2326195" y="4456445"/>
                <a:ext cx="447625" cy="388898"/>
              </a:xfrm>
              <a:custGeom>
                <a:avLst/>
                <a:gdLst>
                  <a:gd name="connsiteX0" fmla="*/ 155749 w 326571"/>
                  <a:gd name="connsiteY0" fmla="*/ 0 h 386861"/>
                  <a:gd name="connsiteX1" fmla="*/ 326571 w 326571"/>
                  <a:gd name="connsiteY1" fmla="*/ 371789 h 386861"/>
                  <a:gd name="connsiteX2" fmla="*/ 261257 w 326571"/>
                  <a:gd name="connsiteY2" fmla="*/ 386861 h 386861"/>
                  <a:gd name="connsiteX3" fmla="*/ 0 w 326571"/>
                  <a:gd name="connsiteY3" fmla="*/ 190918 h 386861"/>
                  <a:gd name="connsiteX4" fmla="*/ 15072 w 326571"/>
                  <a:gd name="connsiteY4" fmla="*/ 100483 h 386861"/>
                  <a:gd name="connsiteX5" fmla="*/ 50241 w 326571"/>
                  <a:gd name="connsiteY5" fmla="*/ 60290 h 386861"/>
                  <a:gd name="connsiteX6" fmla="*/ 155749 w 326571"/>
                  <a:gd name="connsiteY6" fmla="*/ 0 h 386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571" h="386861">
                    <a:moveTo>
                      <a:pt x="155749" y="0"/>
                    </a:moveTo>
                    <a:lnTo>
                      <a:pt x="326571" y="371789"/>
                    </a:lnTo>
                    <a:lnTo>
                      <a:pt x="261257" y="386861"/>
                    </a:lnTo>
                    <a:lnTo>
                      <a:pt x="0" y="190918"/>
                    </a:lnTo>
                    <a:lnTo>
                      <a:pt x="15072" y="100483"/>
                    </a:lnTo>
                    <a:lnTo>
                      <a:pt x="50241" y="60290"/>
                    </a:lnTo>
                    <a:lnTo>
                      <a:pt x="155749" y="0"/>
                    </a:lnTo>
                    <a:close/>
                  </a:path>
                </a:pathLst>
              </a:custGeom>
              <a:solidFill>
                <a:srgbClr val="383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80F4C0B-0058-5798-BDB9-A6E8A76C9C01}"/>
                  </a:ext>
                </a:extLst>
              </p:cNvPr>
              <p:cNvSpPr/>
              <p:nvPr/>
            </p:nvSpPr>
            <p:spPr>
              <a:xfrm>
                <a:off x="2663864" y="4845343"/>
                <a:ext cx="109956" cy="45719"/>
              </a:xfrm>
              <a:prstGeom prst="rect">
                <a:avLst/>
              </a:prstGeom>
              <a:solidFill>
                <a:srgbClr val="BDB6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 name="Freeform: Shape 11">
            <a:extLst>
              <a:ext uri="{FF2B5EF4-FFF2-40B4-BE49-F238E27FC236}">
                <a16:creationId xmlns:a16="http://schemas.microsoft.com/office/drawing/2014/main" id="{6AB57A4D-B071-8578-16BE-8F67156AD4B1}"/>
              </a:ext>
            </a:extLst>
          </p:cNvPr>
          <p:cNvSpPr/>
          <p:nvPr/>
        </p:nvSpPr>
        <p:spPr>
          <a:xfrm>
            <a:off x="2418907" y="4253023"/>
            <a:ext cx="85060" cy="90377"/>
          </a:xfrm>
          <a:custGeom>
            <a:avLst/>
            <a:gdLst>
              <a:gd name="connsiteX0" fmla="*/ 63795 w 85060"/>
              <a:gd name="connsiteY0" fmla="*/ 15949 h 90377"/>
              <a:gd name="connsiteX1" fmla="*/ 5316 w 85060"/>
              <a:gd name="connsiteY1" fmla="*/ 0 h 90377"/>
              <a:gd name="connsiteX2" fmla="*/ 0 w 85060"/>
              <a:gd name="connsiteY2" fmla="*/ 21265 h 90377"/>
              <a:gd name="connsiteX3" fmla="*/ 15949 w 85060"/>
              <a:gd name="connsiteY3" fmla="*/ 90377 h 90377"/>
              <a:gd name="connsiteX4" fmla="*/ 85060 w 85060"/>
              <a:gd name="connsiteY4" fmla="*/ 90377 h 90377"/>
              <a:gd name="connsiteX5" fmla="*/ 63795 w 85060"/>
              <a:gd name="connsiteY5" fmla="*/ 15949 h 9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060" h="90377">
                <a:moveTo>
                  <a:pt x="63795" y="15949"/>
                </a:moveTo>
                <a:lnTo>
                  <a:pt x="5316" y="0"/>
                </a:lnTo>
                <a:lnTo>
                  <a:pt x="0" y="21265"/>
                </a:lnTo>
                <a:lnTo>
                  <a:pt x="15949" y="90377"/>
                </a:lnTo>
                <a:lnTo>
                  <a:pt x="85060" y="90377"/>
                </a:lnTo>
                <a:lnTo>
                  <a:pt x="63795" y="15949"/>
                </a:lnTo>
                <a:close/>
              </a:path>
            </a:pathLst>
          </a:custGeom>
          <a:solidFill>
            <a:srgbClr val="1A2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3953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9EBF5"/>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2F416DC-8315-4B5D-AA25-91C2CE509372}"/>
              </a:ext>
            </a:extLst>
          </p:cNvPr>
          <p:cNvGrpSpPr/>
          <p:nvPr/>
        </p:nvGrpSpPr>
        <p:grpSpPr>
          <a:xfrm>
            <a:off x="0" y="-19595"/>
            <a:ext cx="12192000" cy="6942909"/>
            <a:chOff x="0" y="-19595"/>
            <a:chExt cx="12192000" cy="6942909"/>
          </a:xfrm>
        </p:grpSpPr>
        <p:pic>
          <p:nvPicPr>
            <p:cNvPr id="12" name="Picture 2" descr="Related image">
              <a:extLst>
                <a:ext uri="{FF2B5EF4-FFF2-40B4-BE49-F238E27FC236}">
                  <a16:creationId xmlns:a16="http://schemas.microsoft.com/office/drawing/2014/main" id="{9DA59A92-6BEE-4AA5-81FA-4F75D2F016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82913"/>
              <a:ext cx="12192000" cy="574040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163199" y="-19595"/>
              <a:ext cx="10311034" cy="11645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Salt Marsh Profile &amp; Jurisdiction on Assateague Island</a:t>
              </a:r>
            </a:p>
          </p:txBody>
        </p:sp>
        <p:sp>
          <p:nvSpPr>
            <p:cNvPr id="2" name="Freeform: Shape 1">
              <a:extLst>
                <a:ext uri="{FF2B5EF4-FFF2-40B4-BE49-F238E27FC236}">
                  <a16:creationId xmlns:a16="http://schemas.microsoft.com/office/drawing/2014/main" id="{D6B9C979-A3D1-40D1-ABCE-CE246F45125F}"/>
                </a:ext>
              </a:extLst>
            </p:cNvPr>
            <p:cNvSpPr/>
            <p:nvPr/>
          </p:nvSpPr>
          <p:spPr>
            <a:xfrm>
              <a:off x="826703" y="6227605"/>
              <a:ext cx="1571263" cy="487680"/>
            </a:xfrm>
            <a:custGeom>
              <a:avLst/>
              <a:gdLst>
                <a:gd name="connsiteX0" fmla="*/ 0 w 1950720"/>
                <a:gd name="connsiteY0" fmla="*/ 209005 h 487680"/>
                <a:gd name="connsiteX1" fmla="*/ 426720 w 1950720"/>
                <a:gd name="connsiteY1" fmla="*/ 104502 h 487680"/>
                <a:gd name="connsiteX2" fmla="*/ 801188 w 1950720"/>
                <a:gd name="connsiteY2" fmla="*/ 8708 h 487680"/>
                <a:gd name="connsiteX3" fmla="*/ 1950720 w 1950720"/>
                <a:gd name="connsiteY3" fmla="*/ 0 h 487680"/>
                <a:gd name="connsiteX4" fmla="*/ 1680754 w 1950720"/>
                <a:gd name="connsiteY4" fmla="*/ 487680 h 487680"/>
                <a:gd name="connsiteX5" fmla="*/ 104503 w 1950720"/>
                <a:gd name="connsiteY5" fmla="*/ 444137 h 487680"/>
                <a:gd name="connsiteX6" fmla="*/ 95794 w 1950720"/>
                <a:gd name="connsiteY6" fmla="*/ 191588 h 487680"/>
                <a:gd name="connsiteX7" fmla="*/ 95794 w 1950720"/>
                <a:gd name="connsiteY7" fmla="*/ 191588 h 487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0720" h="487680">
                  <a:moveTo>
                    <a:pt x="0" y="209005"/>
                  </a:moveTo>
                  <a:lnTo>
                    <a:pt x="426720" y="104502"/>
                  </a:lnTo>
                  <a:lnTo>
                    <a:pt x="801188" y="8708"/>
                  </a:lnTo>
                  <a:lnTo>
                    <a:pt x="1950720" y="0"/>
                  </a:lnTo>
                  <a:lnTo>
                    <a:pt x="1680754" y="487680"/>
                  </a:lnTo>
                  <a:lnTo>
                    <a:pt x="104503" y="444137"/>
                  </a:lnTo>
                  <a:lnTo>
                    <a:pt x="95794" y="191588"/>
                  </a:lnTo>
                  <a:lnTo>
                    <a:pt x="95794" y="191588"/>
                  </a:lnTo>
                </a:path>
              </a:pathLst>
            </a:custGeom>
            <a:solidFill>
              <a:srgbClr val="897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2" name="Group 21">
              <a:extLst>
                <a:ext uri="{FF2B5EF4-FFF2-40B4-BE49-F238E27FC236}">
                  <a16:creationId xmlns:a16="http://schemas.microsoft.com/office/drawing/2014/main" id="{FEC36893-6506-4590-90F4-5A899AB72083}"/>
                </a:ext>
              </a:extLst>
            </p:cNvPr>
            <p:cNvGrpSpPr>
              <a:grpSpLocks noChangeAspect="1"/>
            </p:cNvGrpSpPr>
            <p:nvPr/>
          </p:nvGrpSpPr>
          <p:grpSpPr>
            <a:xfrm>
              <a:off x="531903" y="6140505"/>
              <a:ext cx="659451" cy="698497"/>
              <a:chOff x="6193300" y="1524000"/>
              <a:chExt cx="2589848" cy="2743200"/>
            </a:xfrm>
          </p:grpSpPr>
          <p:pic>
            <p:nvPicPr>
              <p:cNvPr id="23" name="Picture 22">
                <a:extLst>
                  <a:ext uri="{FF2B5EF4-FFF2-40B4-BE49-F238E27FC236}">
                    <a16:creationId xmlns:a16="http://schemas.microsoft.com/office/drawing/2014/main" id="{BF06E046-5736-409B-B7AB-7C0C6E39DF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3300" y="1524000"/>
                <a:ext cx="2589848" cy="2743200"/>
              </a:xfrm>
              <a:prstGeom prst="rect">
                <a:avLst/>
              </a:prstGeom>
            </p:spPr>
          </p:pic>
          <p:pic>
            <p:nvPicPr>
              <p:cNvPr id="24" name="Picture 23">
                <a:extLst>
                  <a:ext uri="{FF2B5EF4-FFF2-40B4-BE49-F238E27FC236}">
                    <a16:creationId xmlns:a16="http://schemas.microsoft.com/office/drawing/2014/main" id="{9343BEA6-3B53-461C-B66F-9873E6C4D6B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9356" t="32787" r="35952" b="37158"/>
              <a:stretch/>
            </p:blipFill>
            <p:spPr>
              <a:xfrm>
                <a:off x="6999516" y="2438400"/>
                <a:ext cx="1025438" cy="1005840"/>
              </a:xfrm>
              <a:prstGeom prst="ellipse">
                <a:avLst/>
              </a:prstGeom>
            </p:spPr>
          </p:pic>
        </p:grpSp>
        <p:sp>
          <p:nvSpPr>
            <p:cNvPr id="11" name="Freeform: Shape 10">
              <a:extLst>
                <a:ext uri="{FF2B5EF4-FFF2-40B4-BE49-F238E27FC236}">
                  <a16:creationId xmlns:a16="http://schemas.microsoft.com/office/drawing/2014/main" id="{D05C0E62-C8ED-4034-A069-0CC0BA489BAE}"/>
                </a:ext>
              </a:extLst>
            </p:cNvPr>
            <p:cNvSpPr/>
            <p:nvPr/>
          </p:nvSpPr>
          <p:spPr>
            <a:xfrm>
              <a:off x="2638697" y="5542387"/>
              <a:ext cx="1375954" cy="391886"/>
            </a:xfrm>
            <a:custGeom>
              <a:avLst/>
              <a:gdLst>
                <a:gd name="connsiteX0" fmla="*/ 182880 w 1375954"/>
                <a:gd name="connsiteY0" fmla="*/ 0 h 391886"/>
                <a:gd name="connsiteX1" fmla="*/ 0 w 1375954"/>
                <a:gd name="connsiteY1" fmla="*/ 165463 h 391886"/>
                <a:gd name="connsiteX2" fmla="*/ 60960 w 1375954"/>
                <a:gd name="connsiteY2" fmla="*/ 391886 h 391886"/>
                <a:gd name="connsiteX3" fmla="*/ 313509 w 1375954"/>
                <a:gd name="connsiteY3" fmla="*/ 383177 h 391886"/>
                <a:gd name="connsiteX4" fmla="*/ 513806 w 1375954"/>
                <a:gd name="connsiteY4" fmla="*/ 374469 h 391886"/>
                <a:gd name="connsiteX5" fmla="*/ 792480 w 1375954"/>
                <a:gd name="connsiteY5" fmla="*/ 357051 h 391886"/>
                <a:gd name="connsiteX6" fmla="*/ 1375954 w 1375954"/>
                <a:gd name="connsiteY6" fmla="*/ 296091 h 391886"/>
                <a:gd name="connsiteX7" fmla="*/ 1358537 w 1375954"/>
                <a:gd name="connsiteY7" fmla="*/ 69669 h 391886"/>
                <a:gd name="connsiteX8" fmla="*/ 1193074 w 1375954"/>
                <a:gd name="connsiteY8" fmla="*/ 43543 h 391886"/>
                <a:gd name="connsiteX9" fmla="*/ 182880 w 1375954"/>
                <a:gd name="connsiteY9" fmla="*/ 0 h 39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5954" h="391886">
                  <a:moveTo>
                    <a:pt x="182880" y="0"/>
                  </a:moveTo>
                  <a:lnTo>
                    <a:pt x="0" y="165463"/>
                  </a:lnTo>
                  <a:lnTo>
                    <a:pt x="60960" y="391886"/>
                  </a:lnTo>
                  <a:lnTo>
                    <a:pt x="313509" y="383177"/>
                  </a:lnTo>
                  <a:lnTo>
                    <a:pt x="513806" y="374469"/>
                  </a:lnTo>
                  <a:lnTo>
                    <a:pt x="792480" y="357051"/>
                  </a:lnTo>
                  <a:lnTo>
                    <a:pt x="1375954" y="296091"/>
                  </a:lnTo>
                  <a:lnTo>
                    <a:pt x="1358537" y="69669"/>
                  </a:lnTo>
                  <a:lnTo>
                    <a:pt x="1193074" y="43543"/>
                  </a:lnTo>
                  <a:lnTo>
                    <a:pt x="182880" y="0"/>
                  </a:lnTo>
                  <a:close/>
                </a:path>
              </a:pathLst>
            </a:custGeom>
            <a:solidFill>
              <a:srgbClr val="5D5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4CE2569A-AEAF-476D-87BB-25E1E829CDD2}"/>
                </a:ext>
              </a:extLst>
            </p:cNvPr>
            <p:cNvSpPr/>
            <p:nvPr/>
          </p:nvSpPr>
          <p:spPr>
            <a:xfrm>
              <a:off x="3384522" y="5829769"/>
              <a:ext cx="661852" cy="121920"/>
            </a:xfrm>
            <a:custGeom>
              <a:avLst/>
              <a:gdLst>
                <a:gd name="connsiteX0" fmla="*/ 0 w 661852"/>
                <a:gd name="connsiteY0" fmla="*/ 69668 h 121920"/>
                <a:gd name="connsiteX1" fmla="*/ 661852 w 661852"/>
                <a:gd name="connsiteY1" fmla="*/ 0 h 121920"/>
                <a:gd name="connsiteX2" fmla="*/ 635726 w 661852"/>
                <a:gd name="connsiteY2" fmla="*/ 78377 h 121920"/>
                <a:gd name="connsiteX3" fmla="*/ 470263 w 661852"/>
                <a:gd name="connsiteY3" fmla="*/ 121920 h 121920"/>
                <a:gd name="connsiteX4" fmla="*/ 60960 w 661852"/>
                <a:gd name="connsiteY4" fmla="*/ 113211 h 121920"/>
                <a:gd name="connsiteX5" fmla="*/ 0 w 661852"/>
                <a:gd name="connsiteY5" fmla="*/ 69668 h 121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1852" h="121920">
                  <a:moveTo>
                    <a:pt x="0" y="69668"/>
                  </a:moveTo>
                  <a:lnTo>
                    <a:pt x="661852" y="0"/>
                  </a:lnTo>
                  <a:lnTo>
                    <a:pt x="635726" y="78377"/>
                  </a:lnTo>
                  <a:lnTo>
                    <a:pt x="470263" y="121920"/>
                  </a:lnTo>
                  <a:lnTo>
                    <a:pt x="60960" y="113211"/>
                  </a:lnTo>
                  <a:lnTo>
                    <a:pt x="0" y="69668"/>
                  </a:lnTo>
                  <a:close/>
                </a:path>
              </a:pathLst>
            </a:custGeom>
            <a:solidFill>
              <a:srgbClr val="9D8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Rounded Corners 25">
              <a:extLst>
                <a:ext uri="{FF2B5EF4-FFF2-40B4-BE49-F238E27FC236}">
                  <a16:creationId xmlns:a16="http://schemas.microsoft.com/office/drawing/2014/main" id="{D247E138-8221-41A6-B609-8A6289F5B326}"/>
                </a:ext>
              </a:extLst>
            </p:cNvPr>
            <p:cNvSpPr/>
            <p:nvPr/>
          </p:nvSpPr>
          <p:spPr>
            <a:xfrm>
              <a:off x="1550126" y="2185851"/>
              <a:ext cx="1245323" cy="487680"/>
            </a:xfrm>
            <a:prstGeom prst="roundRect">
              <a:avLst/>
            </a:prstGeom>
            <a:solidFill>
              <a:srgbClr val="D6E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7"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34102" y="2516368"/>
              <a:ext cx="507345" cy="61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737" y="2478371"/>
              <a:ext cx="536678" cy="686093"/>
            </a:xfrm>
            <a:prstGeom prst="rect">
              <a:avLst/>
            </a:prstGeom>
          </p:spPr>
        </p:pic>
        <p:sp>
          <p:nvSpPr>
            <p:cNvPr id="10" name="Arrow: Right 9">
              <a:extLst>
                <a:ext uri="{FF2B5EF4-FFF2-40B4-BE49-F238E27FC236}">
                  <a16:creationId xmlns:a16="http://schemas.microsoft.com/office/drawing/2014/main" id="{3873B818-9EA8-4090-9010-F81673EA8173}"/>
                </a:ext>
              </a:extLst>
            </p:cNvPr>
            <p:cNvSpPr/>
            <p:nvPr/>
          </p:nvSpPr>
          <p:spPr>
            <a:xfrm>
              <a:off x="2734491" y="2629262"/>
              <a:ext cx="557349" cy="2349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Arrow: Right 24">
              <a:extLst>
                <a:ext uri="{FF2B5EF4-FFF2-40B4-BE49-F238E27FC236}">
                  <a16:creationId xmlns:a16="http://schemas.microsoft.com/office/drawing/2014/main" id="{3DD42163-CB7B-43AE-A9DC-DD84A30A01EC}"/>
                </a:ext>
              </a:extLst>
            </p:cNvPr>
            <p:cNvSpPr/>
            <p:nvPr/>
          </p:nvSpPr>
          <p:spPr>
            <a:xfrm rot="10800000">
              <a:off x="197242" y="2629262"/>
              <a:ext cx="557349" cy="2349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8837D51B-7173-491E-8CE1-1B5995770358}"/>
                </a:ext>
              </a:extLst>
            </p:cNvPr>
            <p:cNvCxnSpPr>
              <a:cxnSpLocks/>
            </p:cNvCxnSpPr>
            <p:nvPr/>
          </p:nvCxnSpPr>
          <p:spPr>
            <a:xfrm flipV="1">
              <a:off x="1811384" y="2388637"/>
              <a:ext cx="0" cy="4469363"/>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28" name="Rectangle: Rounded Corners 27">
              <a:extLst>
                <a:ext uri="{FF2B5EF4-FFF2-40B4-BE49-F238E27FC236}">
                  <a16:creationId xmlns:a16="http://schemas.microsoft.com/office/drawing/2014/main" id="{806AF745-801D-40DA-9E96-E25D6677DE76}"/>
                </a:ext>
              </a:extLst>
            </p:cNvPr>
            <p:cNvSpPr/>
            <p:nvPr/>
          </p:nvSpPr>
          <p:spPr>
            <a:xfrm>
              <a:off x="3291840" y="2203274"/>
              <a:ext cx="1175657" cy="600891"/>
            </a:xfrm>
            <a:prstGeom prst="roundRect">
              <a:avLst/>
            </a:prstGeom>
            <a:solidFill>
              <a:srgbClr val="D4EF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Graphic 17" descr="Fish with solid fill">
              <a:extLst>
                <a:ext uri="{FF2B5EF4-FFF2-40B4-BE49-F238E27FC236}">
                  <a16:creationId xmlns:a16="http://schemas.microsoft.com/office/drawing/2014/main" id="{1BE4E5D8-F5C4-4033-97C1-823BFEBF968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889" y="5925727"/>
              <a:ext cx="307872" cy="307872"/>
            </a:xfrm>
            <a:prstGeom prst="rect">
              <a:avLst/>
            </a:prstGeom>
          </p:spPr>
        </p:pic>
        <p:sp>
          <p:nvSpPr>
            <p:cNvPr id="5" name="TextBox 4">
              <a:extLst>
                <a:ext uri="{FF2B5EF4-FFF2-40B4-BE49-F238E27FC236}">
                  <a16:creationId xmlns:a16="http://schemas.microsoft.com/office/drawing/2014/main" id="{EE89E2B0-BA8D-4BDC-AF0C-1C7EFC9E2DF5}"/>
                </a:ext>
              </a:extLst>
            </p:cNvPr>
            <p:cNvSpPr txBox="1"/>
            <p:nvPr/>
          </p:nvSpPr>
          <p:spPr>
            <a:xfrm>
              <a:off x="10722608" y="6189841"/>
              <a:ext cx="1285377" cy="322659"/>
            </a:xfrm>
            <a:prstGeom prst="round2SameRect">
              <a:avLst/>
            </a:prstGeom>
            <a:solidFill>
              <a:srgbClr val="59524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lumMod val="85000"/>
                    </a:prstClr>
                  </a:solidFill>
                  <a:effectLst/>
                  <a:uLnTx/>
                  <a:uFillTx/>
                  <a:latin typeface="Calibri" panose="020F0502020204030204"/>
                  <a:ea typeface="+mn-ea"/>
                  <a:cs typeface="+mn-cs"/>
                </a:rPr>
                <a:t>Modified</a:t>
              </a:r>
              <a:r>
                <a:rPr kumimoji="0" lang="en-US" sz="1400" b="0" i="0" u="none" strike="noStrike" kern="1200" cap="none" spc="0" normalizeH="0" baseline="0" noProof="0" dirty="0">
                  <a:ln>
                    <a:noFill/>
                  </a:ln>
                  <a:solidFill>
                    <a:prstClr val="white">
                      <a:lumMod val="85000"/>
                    </a:prstClr>
                  </a:solidFill>
                  <a:effectLst/>
                  <a:uLnTx/>
                  <a:uFillTx/>
                  <a:latin typeface="Calibri" panose="020F0502020204030204"/>
                  <a:ea typeface="+mn-ea"/>
                  <a:cs typeface="+mn-cs"/>
                </a:rPr>
                <a:t>: FWS</a:t>
              </a:r>
            </a:p>
          </p:txBody>
        </p:sp>
      </p:grpSp>
    </p:spTree>
    <p:extLst>
      <p:ext uri="{BB962C8B-B14F-4D97-AF65-F5344CB8AC3E}">
        <p14:creationId xmlns:p14="http://schemas.microsoft.com/office/powerpoint/2010/main" val="1112555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BDEE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222"/>
            <a:ext cx="11353800" cy="1325563"/>
          </a:xfrm>
        </p:spPr>
        <p:txBody>
          <a:bodyPr>
            <a:normAutofit/>
          </a:bodyPr>
          <a:lstStyle/>
          <a:p>
            <a:r>
              <a:rPr lang="en-US" sz="3200" dirty="0"/>
              <a:t>Integrated Waterbird Monitoring &amp; Management (IWMM)</a:t>
            </a:r>
          </a:p>
        </p:txBody>
      </p:sp>
      <p:sp>
        <p:nvSpPr>
          <p:cNvPr id="7" name="Content Placeholder 6"/>
          <p:cNvSpPr>
            <a:spLocks noGrp="1"/>
          </p:cNvSpPr>
          <p:nvPr>
            <p:ph idx="1"/>
          </p:nvPr>
        </p:nvSpPr>
        <p:spPr>
          <a:xfrm>
            <a:off x="178031" y="1413320"/>
            <a:ext cx="9418253" cy="4351338"/>
          </a:xfrm>
        </p:spPr>
        <p:txBody>
          <a:bodyPr/>
          <a:lstStyle/>
          <a:p>
            <a:pPr lvl="1">
              <a:buFont typeface="Wingdings" panose="05000000000000000000" pitchFamily="2" charset="2"/>
              <a:buChar char="§"/>
            </a:pPr>
            <a:r>
              <a:rPr lang="en-US" dirty="0"/>
              <a:t>10 impoundments</a:t>
            </a:r>
            <a:br>
              <a:rPr lang="en-US" dirty="0"/>
            </a:br>
            <a:r>
              <a:rPr lang="en-US" dirty="0"/>
              <a:t>(~2,000 ac)</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031" y="314831"/>
            <a:ext cx="586667" cy="698413"/>
          </a:xfrm>
          <a:prstGeom prst="rect">
            <a:avLst/>
          </a:prstGeom>
        </p:spPr>
      </p:pic>
      <p:pic>
        <p:nvPicPr>
          <p:cNvPr id="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7201" t="15468" r="3704" b="13927"/>
          <a:stretch/>
        </p:blipFill>
        <p:spPr bwMode="auto">
          <a:xfrm>
            <a:off x="3258431" y="3076694"/>
            <a:ext cx="1793509" cy="353914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50" descr="IWMM Logo.jpg"/>
          <p:cNvPicPr>
            <a:picLocks noChangeAspect="1"/>
          </p:cNvPicPr>
          <p:nvPr/>
        </p:nvPicPr>
        <p:blipFill>
          <a:blip r:embed="rId5" cstate="print"/>
          <a:stretch>
            <a:fillRect/>
          </a:stretch>
        </p:blipFill>
        <p:spPr>
          <a:xfrm>
            <a:off x="3572396" y="2148825"/>
            <a:ext cx="927989" cy="800064"/>
          </a:xfrm>
          <a:prstGeom prst="rect">
            <a:avLst/>
          </a:prstGeom>
          <a:ln>
            <a:noFill/>
          </a:ln>
          <a:effectLst>
            <a:outerShdw blurRad="190500" algn="tl" rotWithShape="0">
              <a:srgbClr val="000000">
                <a:alpha val="70000"/>
              </a:srgbClr>
            </a:outerShdw>
          </a:effectLst>
        </p:spPr>
      </p:pic>
      <p:pic>
        <p:nvPicPr>
          <p:cNvPr id="52" name="Picture 2" descr="C:\Documents and Settings\kholcomb\My Documents\HighCamera Pics\2012\060312\IMG_0058 copy.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4201" y="1240746"/>
            <a:ext cx="7040880" cy="4693920"/>
          </a:xfrm>
          <a:prstGeom prst="rect">
            <a:avLst/>
          </a:prstGeom>
          <a:noFill/>
          <a:extLst>
            <a:ext uri="{909E8E84-426E-40DD-AFC4-6F175D3DCCD1}">
              <a14:hiddenFill xmlns:a14="http://schemas.microsoft.com/office/drawing/2010/main">
                <a:solidFill>
                  <a:srgbClr val="FFFFFF"/>
                </a:solidFill>
              </a14:hiddenFill>
            </a:ext>
          </a:extLst>
        </p:spPr>
      </p:pic>
      <p:sp>
        <p:nvSpPr>
          <p:cNvPr id="53" name="Striped Right Arrow 52"/>
          <p:cNvSpPr/>
          <p:nvPr/>
        </p:nvSpPr>
        <p:spPr bwMode="auto">
          <a:xfrm rot="18162763">
            <a:off x="4086243" y="3420076"/>
            <a:ext cx="2355336" cy="194780"/>
          </a:xfrm>
          <a:prstGeom prst="stripedRightArrow">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itchFamily="34" charset="0"/>
              <a:ea typeface="+mn-ea"/>
              <a:cs typeface="+mn-cs"/>
            </a:endParaRPr>
          </a:p>
        </p:txBody>
      </p:sp>
      <p:sp>
        <p:nvSpPr>
          <p:cNvPr id="54" name="Donut 53"/>
          <p:cNvSpPr/>
          <p:nvPr/>
        </p:nvSpPr>
        <p:spPr bwMode="auto">
          <a:xfrm>
            <a:off x="3315412" y="4265716"/>
            <a:ext cx="1323975" cy="434340"/>
          </a:xfrm>
          <a:prstGeom prst="donut">
            <a:avLst>
              <a:gd name="adj" fmla="val 9963"/>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itchFamily="34" charset="0"/>
              <a:ea typeface="+mn-ea"/>
              <a:cs typeface="+mn-cs"/>
            </a:endParaRPr>
          </a:p>
        </p:txBody>
      </p:sp>
      <p:sp>
        <p:nvSpPr>
          <p:cNvPr id="55" name="Striped Right Arrow 54"/>
          <p:cNvSpPr/>
          <p:nvPr/>
        </p:nvSpPr>
        <p:spPr bwMode="auto">
          <a:xfrm rot="19941412" flipV="1">
            <a:off x="4449620" y="3740959"/>
            <a:ext cx="2799906" cy="180918"/>
          </a:xfrm>
          <a:prstGeom prst="stripedRightArrow">
            <a:avLst>
              <a:gd name="adj1" fmla="val 56199"/>
              <a:gd name="adj2" fmla="val 50000"/>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itchFamily="34" charset="0"/>
              <a:ea typeface="+mn-ea"/>
              <a:cs typeface="+mn-cs"/>
            </a:endParaRPr>
          </a:p>
        </p:txBody>
      </p:sp>
      <p:grpSp>
        <p:nvGrpSpPr>
          <p:cNvPr id="40" name="Group 39"/>
          <p:cNvGrpSpPr/>
          <p:nvPr/>
        </p:nvGrpSpPr>
        <p:grpSpPr>
          <a:xfrm>
            <a:off x="5123060" y="4820877"/>
            <a:ext cx="3566160" cy="1828800"/>
            <a:chOff x="5113733" y="507400"/>
            <a:chExt cx="3193946" cy="1372701"/>
          </a:xfrm>
        </p:grpSpPr>
        <p:pic>
          <p:nvPicPr>
            <p:cNvPr id="60"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832" t="1894" r="1040" b="2057"/>
            <a:stretch/>
          </p:blipFill>
          <p:spPr bwMode="auto">
            <a:xfrm>
              <a:off x="5113733" y="507400"/>
              <a:ext cx="3193946" cy="137270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13" descr="Image result for flying duck image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60062" y="647147"/>
              <a:ext cx="688514" cy="696115"/>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024" name="Group 1023"/>
          <p:cNvGrpSpPr/>
          <p:nvPr/>
        </p:nvGrpSpPr>
        <p:grpSpPr>
          <a:xfrm>
            <a:off x="8751013" y="4820877"/>
            <a:ext cx="3383280" cy="1828800"/>
            <a:chOff x="8483654" y="507400"/>
            <a:chExt cx="3090698" cy="1375463"/>
          </a:xfrm>
          <a:effectLst/>
        </p:grpSpPr>
        <p:pic>
          <p:nvPicPr>
            <p:cNvPr id="62"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6667"/>
            <a:stretch/>
          </p:blipFill>
          <p:spPr bwMode="auto">
            <a:xfrm>
              <a:off x="8483654" y="507400"/>
              <a:ext cx="3090698" cy="1375463"/>
            </a:xfrm>
            <a:prstGeom prst="rect">
              <a:avLst/>
            </a:prstGeom>
            <a:ln>
              <a:solidFill>
                <a:schemeClr val="tx1"/>
              </a:solidFill>
            </a:ln>
            <a:effectLst>
              <a:outerShdw dist="35921" dir="2700000" algn="ctr" rotWithShape="0">
                <a:schemeClr val="bg2"/>
              </a:outerShdw>
              <a:softEdge rad="0"/>
            </a:effectLst>
            <a:extLst>
              <a:ext uri="{909E8E84-426E-40DD-AFC4-6F175D3DCCD1}">
                <a14:hiddenFill xmlns:a14="http://schemas.microsoft.com/office/drawing/2010/main">
                  <a:solidFill>
                    <a:schemeClr val="accent1"/>
                  </a:solidFill>
                </a14:hiddenFill>
              </a:ext>
            </a:extLst>
          </p:spPr>
        </p:pic>
        <p:pic>
          <p:nvPicPr>
            <p:cNvPr id="63" name="Picture 2" descr="http://www.nzstudies.com/wp-content/uploads/2011/10/bar-tailed-godwit-cutout.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359294" y="647147"/>
              <a:ext cx="640415" cy="501659"/>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66" name="Picture 6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8031" y="3076694"/>
            <a:ext cx="2992024" cy="3539140"/>
          </a:xfrm>
          <a:prstGeom prst="rect">
            <a:avLst/>
          </a:prstGeom>
          <a:ln w="12700">
            <a:solidFill>
              <a:srgbClr val="000000"/>
            </a:solidFill>
          </a:ln>
        </p:spPr>
      </p:pic>
      <p:sp>
        <p:nvSpPr>
          <p:cNvPr id="1025" name="5-Point Star 1024"/>
          <p:cNvSpPr/>
          <p:nvPr/>
        </p:nvSpPr>
        <p:spPr>
          <a:xfrm>
            <a:off x="1993720" y="5284436"/>
            <a:ext cx="154030" cy="178021"/>
          </a:xfrm>
          <a:prstGeom prst="star5">
            <a:avLst/>
          </a:prstGeom>
          <a:solidFill>
            <a:srgbClr val="FF0000"/>
          </a:solid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triped Right Arrow 52">
            <a:extLst>
              <a:ext uri="{FF2B5EF4-FFF2-40B4-BE49-F238E27FC236}">
                <a16:creationId xmlns:a16="http://schemas.microsoft.com/office/drawing/2014/main" id="{91635C84-40F4-7D75-A085-B8C5A66A7147}"/>
              </a:ext>
            </a:extLst>
          </p:cNvPr>
          <p:cNvSpPr/>
          <p:nvPr/>
        </p:nvSpPr>
        <p:spPr bwMode="auto">
          <a:xfrm rot="17145178">
            <a:off x="3691933" y="3219158"/>
            <a:ext cx="2515837" cy="180727"/>
          </a:xfrm>
          <a:prstGeom prst="stripedRightArrow">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525365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826"/>
            <a:ext cx="9841302" cy="1325563"/>
          </a:xfrm>
        </p:spPr>
        <p:txBody>
          <a:bodyPr>
            <a:normAutofit/>
          </a:bodyPr>
          <a:lstStyle/>
          <a:p>
            <a:r>
              <a:rPr lang="en-US" sz="4000" dirty="0"/>
              <a:t>Refuge Management Actions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031" y="316400"/>
            <a:ext cx="586667" cy="698413"/>
          </a:xfrm>
          <a:prstGeom prst="rect">
            <a:avLst/>
          </a:prstGeom>
        </p:spPr>
      </p:pic>
      <p:pic>
        <p:nvPicPr>
          <p:cNvPr id="43" name="Picture 4" descr="P:\Photo Collection\2009\Maintenance\Flats Ditching\DitchingNWF.JPG"/>
          <p:cNvPicPr>
            <a:picLocks noChangeAspect="1" noChangeArrowheads="1"/>
          </p:cNvPicPr>
          <p:nvPr/>
        </p:nvPicPr>
        <p:blipFill rotWithShape="1">
          <a:blip r:embed="rId4">
            <a:extLst>
              <a:ext uri="{28A0092B-C50C-407E-A947-70E740481C1C}">
                <a14:useLocalDpi xmlns:a14="http://schemas.microsoft.com/office/drawing/2010/main" val="0"/>
              </a:ext>
            </a:extLst>
          </a:blip>
          <a:srcRect t="12154" r="8464"/>
          <a:stretch/>
        </p:blipFill>
        <p:spPr bwMode="auto">
          <a:xfrm>
            <a:off x="2641085" y="1351972"/>
            <a:ext cx="2929510" cy="21085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4" name="Picture 2" descr="10"/>
          <p:cNvPicPr>
            <a:picLocks noChangeAspect="1" noChangeArrowheads="1"/>
          </p:cNvPicPr>
          <p:nvPr/>
        </p:nvPicPr>
        <p:blipFill>
          <a:blip r:embed="rId5" cstate="print"/>
          <a:srcRect l="5606" t="4201" r="3503" b="4201"/>
          <a:stretch>
            <a:fillRect/>
          </a:stretch>
        </p:blipFill>
        <p:spPr bwMode="auto">
          <a:xfrm>
            <a:off x="8792039" y="4123287"/>
            <a:ext cx="3399961" cy="228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5" name="Picture 2" descr="6"/>
          <p:cNvPicPr>
            <a:picLocks noChangeAspect="1" noChangeArrowheads="1"/>
          </p:cNvPicPr>
          <p:nvPr/>
        </p:nvPicPr>
        <p:blipFill>
          <a:blip r:embed="rId6" cstate="print"/>
          <a:srcRect l="7007" t="5251" r="7007" b="10503"/>
          <a:stretch>
            <a:fillRect/>
          </a:stretch>
        </p:blipFill>
        <p:spPr bwMode="auto">
          <a:xfrm>
            <a:off x="4525293" y="3631783"/>
            <a:ext cx="3500980" cy="2286000"/>
          </a:xfrm>
          <a:prstGeom prst="rect">
            <a:avLst/>
          </a:prstGeom>
          <a:noFill/>
          <a:ln w="9525">
            <a:noFill/>
            <a:miter lim="800000"/>
            <a:headEnd/>
            <a:tailEnd/>
          </a:ln>
        </p:spPr>
      </p:pic>
      <p:pic>
        <p:nvPicPr>
          <p:cNvPr id="46" name="Picture 2" descr="P:\Photo Collection\2011\Maintenance\Invasive Plant Mgt\IMG_0516.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830" t="14739" r="35595" b="11300"/>
          <a:stretch/>
        </p:blipFill>
        <p:spPr bwMode="auto">
          <a:xfrm>
            <a:off x="2075169" y="3129691"/>
            <a:ext cx="2624447" cy="24854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8" name="Picture 3" descr="P:\Photo Collection\2012\Volunteers\Goldenrod Plantings 09-30-12\IMG_2251.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9419" t="12884"/>
          <a:stretch/>
        </p:blipFill>
        <p:spPr bwMode="auto">
          <a:xfrm>
            <a:off x="447319" y="1503456"/>
            <a:ext cx="1920240" cy="27729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9" name="Picture 4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5839" y="4123287"/>
            <a:ext cx="2503200" cy="187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descr="A picture containing text, spring&#10;&#10;Description automatically generated">
            <a:extLst>
              <a:ext uri="{FF2B5EF4-FFF2-40B4-BE49-F238E27FC236}">
                <a16:creationId xmlns:a16="http://schemas.microsoft.com/office/drawing/2014/main" id="{A5A8CB1A-3A78-0413-2273-1CDFF064059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81868" y="1533694"/>
            <a:ext cx="3074126" cy="23055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picture containing sky, outdoor, transport, sandy&#10;&#10;Description automatically generated">
            <a:extLst>
              <a:ext uri="{FF2B5EF4-FFF2-40B4-BE49-F238E27FC236}">
                <a16:creationId xmlns:a16="http://schemas.microsoft.com/office/drawing/2014/main" id="{5B549ABF-6915-42FF-1893-46A7B2A1260E}"/>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27809" r="6476"/>
          <a:stretch/>
        </p:blipFill>
        <p:spPr>
          <a:xfrm>
            <a:off x="2115970" y="5273172"/>
            <a:ext cx="2697921" cy="15618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descr="A picture containing tree, outdoor, grass, dirt&#10;&#10;Description automatically generated">
            <a:extLst>
              <a:ext uri="{FF2B5EF4-FFF2-40B4-BE49-F238E27FC236}">
                <a16:creationId xmlns:a16="http://schemas.microsoft.com/office/drawing/2014/main" id="{9FF36DB9-E801-AE4C-11E1-093AF9B90036}"/>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9619" t="3428" r="2572" b="39876"/>
          <a:stretch/>
        </p:blipFill>
        <p:spPr>
          <a:xfrm>
            <a:off x="7851949" y="2365349"/>
            <a:ext cx="3892732" cy="21273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helicopter flying in the sky&#10;&#10;Description automatically generated with medium confidence">
            <a:extLst>
              <a:ext uri="{FF2B5EF4-FFF2-40B4-BE49-F238E27FC236}">
                <a16:creationId xmlns:a16="http://schemas.microsoft.com/office/drawing/2014/main" id="{CC628124-F6C4-9AC3-8CE0-2A0882F7138F}"/>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24508" r="14126" b="14667"/>
          <a:stretch/>
        </p:blipFill>
        <p:spPr>
          <a:xfrm>
            <a:off x="8266783" y="176482"/>
            <a:ext cx="3668254" cy="19487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descr="A picture containing water, sky, outdoor, ground&#10;&#10;Description automatically generated">
            <a:extLst>
              <a:ext uri="{FF2B5EF4-FFF2-40B4-BE49-F238E27FC236}">
                <a16:creationId xmlns:a16="http://schemas.microsoft.com/office/drawing/2014/main" id="{4E745E31-D46F-1E9F-E84A-B16006D2CD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767453" y="4895465"/>
            <a:ext cx="2595154" cy="1946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17822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BDEE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C4DA22-0C1B-443B-A5F6-FD0D669A0BCD}"/>
              </a:ext>
            </a:extLst>
          </p:cNvPr>
          <p:cNvPicPr>
            <a:picLocks noChangeAspect="1"/>
          </p:cNvPicPr>
          <p:nvPr/>
        </p:nvPicPr>
        <p:blipFill>
          <a:blip r:embed="rId3"/>
          <a:stretch>
            <a:fillRect/>
          </a:stretch>
        </p:blipFill>
        <p:spPr>
          <a:xfrm>
            <a:off x="0" y="22897"/>
            <a:ext cx="12192000" cy="6812206"/>
          </a:xfrm>
          <a:prstGeom prst="rect">
            <a:avLst/>
          </a:prstGeom>
        </p:spPr>
      </p:pic>
      <p:pic>
        <p:nvPicPr>
          <p:cNvPr id="7" name="Picture 6">
            <a:extLst>
              <a:ext uri="{FF2B5EF4-FFF2-40B4-BE49-F238E27FC236}">
                <a16:creationId xmlns:a16="http://schemas.microsoft.com/office/drawing/2014/main" id="{908338CF-738B-41E8-BA1A-05B1E86B5B5A}"/>
              </a:ext>
            </a:extLst>
          </p:cNvPr>
          <p:cNvPicPr>
            <a:picLocks noChangeAspect="1"/>
          </p:cNvPicPr>
          <p:nvPr/>
        </p:nvPicPr>
        <p:blipFill rotWithShape="1">
          <a:blip r:embed="rId4"/>
          <a:srcRect l="5314" t="1662" r="2835" b="3104"/>
          <a:stretch/>
        </p:blipFill>
        <p:spPr>
          <a:xfrm>
            <a:off x="8957388" y="2211355"/>
            <a:ext cx="2258008" cy="17168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a:extLst>
              <a:ext uri="{FF2B5EF4-FFF2-40B4-BE49-F238E27FC236}">
                <a16:creationId xmlns:a16="http://schemas.microsoft.com/office/drawing/2014/main" id="{B7197B05-5582-492C-801B-29E5FBB253FE}"/>
              </a:ext>
            </a:extLst>
          </p:cNvPr>
          <p:cNvPicPr>
            <a:picLocks noChangeAspect="1"/>
          </p:cNvPicPr>
          <p:nvPr/>
        </p:nvPicPr>
        <p:blipFill rotWithShape="1">
          <a:blip r:embed="rId5"/>
          <a:srcRect t="22655"/>
          <a:stretch/>
        </p:blipFill>
        <p:spPr>
          <a:xfrm>
            <a:off x="8587422" y="4165600"/>
            <a:ext cx="1743075" cy="202596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515172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9218" name="Picture 2" descr="C:\Users\kholcomb\Pictures\HighCamera Pics\2009\NorIda\IMG_002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099" b="1352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790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sp>
        <p:nvSpPr>
          <p:cNvPr id="21" name="Title 1"/>
          <p:cNvSpPr txBox="1">
            <a:spLocks/>
          </p:cNvSpPr>
          <p:nvPr/>
        </p:nvSpPr>
        <p:spPr>
          <a:xfrm>
            <a:off x="0" y="1"/>
            <a:ext cx="12192000" cy="1152856"/>
          </a:xfrm>
          <a:prstGeom prst="rect">
            <a:avLst/>
          </a:prstGeom>
          <a:solidFill>
            <a:schemeClr val="tx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Oyster Restoration Projects</a:t>
            </a:r>
          </a:p>
        </p:txBody>
      </p:sp>
      <p:pic>
        <p:nvPicPr>
          <p:cNvPr id="1026" name="Picture 2" descr="http://upload.wikimedia.org/wikipedia/commons/f/fb/US-FWS-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453" y="213360"/>
            <a:ext cx="614476" cy="7315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329" y="213360"/>
            <a:ext cx="1463040" cy="731520"/>
          </a:xfrm>
          <a:prstGeom prst="rect">
            <a:avLst/>
          </a:prstGeom>
          <a:ln>
            <a:solidFill>
              <a:srgbClr val="000000"/>
            </a:solidFill>
          </a:ln>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4653" b="4482"/>
          <a:stretch/>
        </p:blipFill>
        <p:spPr>
          <a:xfrm>
            <a:off x="3713170" y="1066800"/>
            <a:ext cx="4898993" cy="5760720"/>
          </a:xfrm>
          <a:prstGeom prst="rect">
            <a:avLst/>
          </a:prstGeom>
        </p:spPr>
      </p:pic>
      <p:sp>
        <p:nvSpPr>
          <p:cNvPr id="15" name="Rectangle 14"/>
          <p:cNvSpPr/>
          <p:nvPr/>
        </p:nvSpPr>
        <p:spPr>
          <a:xfrm>
            <a:off x="298580" y="1377884"/>
            <a:ext cx="3014572" cy="2687402"/>
          </a:xfrm>
          <a:prstGeom prst="rect">
            <a:avLst/>
          </a:prstGeom>
          <a:solidFill>
            <a:schemeClr val="tx1"/>
          </a:solidFill>
          <a:ln>
            <a:solidFill>
              <a:schemeClr val="bg1"/>
            </a:solidFill>
          </a:ln>
        </p:spPr>
        <p:txBody>
          <a:bodyPr wrap="square">
            <a:spAutoFit/>
          </a:bodyPr>
          <a:lstStyle/>
          <a:p>
            <a:pPr marL="171450" marR="0" lvl="0" indent="-171450" algn="l" defTabSz="914400" rtl="0" eaLnBrk="1" fontAlgn="base" latinLnBrk="0" hangingPunct="1">
              <a:lnSpc>
                <a:spcPct val="115000"/>
              </a:lnSpc>
              <a:spcBef>
                <a:spcPts val="0"/>
              </a:spcBef>
              <a:spcAft>
                <a:spcPts val="1000"/>
              </a:spcAft>
              <a:buClrTx/>
              <a:buSzTx/>
              <a:buFont typeface="Arial" panose="020B0604020202020204" pitchFamily="34" charset="0"/>
              <a:buChar char="•"/>
              <a:tabLst/>
              <a:defRPr/>
            </a:pPr>
            <a:r>
              <a:rPr kumimoji="0" lang="en-US" altLang="en-US" sz="1400" b="0" i="0" u="none" strike="noStrike" kern="0" cap="none" spc="0" normalizeH="0" baseline="0" noProof="0" dirty="0">
                <a:ln>
                  <a:noFill/>
                </a:ln>
                <a:solidFill>
                  <a:srgbClr val="000000"/>
                </a:solidFill>
                <a:effectLst/>
                <a:uLnTx/>
                <a:uFillTx/>
                <a:latin typeface="Calibri"/>
                <a:ea typeface="+mn-ea"/>
                <a:cs typeface="+mn-cs"/>
              </a:rPr>
              <a:t> 3,550 linear feet of living shoreline, totaling 13,750 oyster castles at two sites </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400" b="0" i="0" u="none" strike="noStrike" kern="0" cap="none" spc="0" normalizeH="0" baseline="0" noProof="0" dirty="0">
                <a:ln>
                  <a:noFill/>
                </a:ln>
                <a:solidFill>
                  <a:srgbClr val="000000"/>
                </a:solidFill>
                <a:effectLst/>
                <a:uLnTx/>
                <a:uFillTx/>
                <a:latin typeface="Calibri"/>
                <a:ea typeface="+mn-ea"/>
                <a:cs typeface="+mn-cs"/>
              </a:rPr>
              <a:t>2.5 acres of oyster reef composed of dredged fossil oyster/clam shell in Little Toms Cove</a:t>
            </a:r>
            <a:br>
              <a:rPr kumimoji="0" lang="en-US" altLang="en-US" sz="1400" b="0" i="0" u="none" strike="noStrike" kern="0" cap="none" spc="0" normalizeH="0" baseline="0" noProof="0" dirty="0">
                <a:ln>
                  <a:noFill/>
                </a:ln>
                <a:solidFill>
                  <a:srgbClr val="000000"/>
                </a:solidFill>
                <a:effectLst/>
                <a:uLnTx/>
                <a:uFillTx/>
                <a:latin typeface="Calibri"/>
                <a:ea typeface="+mn-ea"/>
                <a:cs typeface="+mn-cs"/>
              </a:rPr>
            </a:br>
            <a:endParaRPr kumimoji="0" lang="en-US" altLang="en-US" sz="1400" b="0" i="0" u="none" strike="noStrike" kern="0" cap="none" spc="0" normalizeH="0" baseline="0" noProof="0" dirty="0">
              <a:ln>
                <a:noFill/>
              </a:ln>
              <a:solidFill>
                <a:srgbClr val="000000"/>
              </a:solidFill>
              <a:effectLst/>
              <a:uLnTx/>
              <a:uFillTx/>
              <a:latin typeface="Calibri"/>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400" b="0" i="0" u="none" strike="noStrike" kern="0" cap="none" spc="0" normalizeH="0" baseline="0" noProof="0" dirty="0">
                <a:ln>
                  <a:noFill/>
                </a:ln>
                <a:solidFill>
                  <a:srgbClr val="000000"/>
                </a:solidFill>
                <a:effectLst/>
                <a:uLnTx/>
                <a:uFillTx/>
                <a:latin typeface="Calibri"/>
                <a:ea typeface="+mn-ea"/>
                <a:cs typeface="+mn-cs"/>
              </a:rPr>
              <a:t>created a living demonstration area for visitors to witness coastal resilience in action</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en-US" sz="1400" b="0" i="0" u="none" strike="noStrike" kern="0" cap="none" spc="0" normalizeH="0" baseline="0" noProof="0" dirty="0">
              <a:ln>
                <a:noFill/>
              </a:ln>
              <a:solidFill>
                <a:srgbClr val="000000"/>
              </a:solidFill>
              <a:effectLst/>
              <a:uLnTx/>
              <a:uFillTx/>
              <a:latin typeface="Calibri"/>
              <a:ea typeface="+mn-ea"/>
              <a:cs typeface="+mn-cs"/>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6495" y="129038"/>
            <a:ext cx="822960" cy="870569"/>
          </a:xfrm>
          <a:prstGeom prst="rect">
            <a:avLst/>
          </a:prstGeom>
        </p:spPr>
      </p:pic>
      <p:pic>
        <p:nvPicPr>
          <p:cNvPr id="19" name="Picture 1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953636" y="1702484"/>
            <a:ext cx="3758208" cy="28739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 name="TextBox 19"/>
          <p:cNvSpPr txBox="1">
            <a:spLocks noChangeAspect="1"/>
          </p:cNvSpPr>
          <p:nvPr/>
        </p:nvSpPr>
        <p:spPr>
          <a:xfrm>
            <a:off x="8265846" y="1733408"/>
            <a:ext cx="2772994" cy="307777"/>
          </a:xfrm>
          <a:prstGeom prst="rect">
            <a:avLst/>
          </a:prstGeom>
          <a:solidFill>
            <a:srgbClr val="FFFFCC"/>
          </a:solidFill>
          <a:ln w="12700">
            <a:solidFill>
              <a:sysClr val="windowText" lastClr="0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a:ea typeface="+mn-ea"/>
                <a:cs typeface="+mn-cs"/>
              </a:rPr>
              <a:t>Assateague Bay (Service Road) Site</a:t>
            </a:r>
          </a:p>
        </p:txBody>
      </p:sp>
      <p:pic>
        <p:nvPicPr>
          <p:cNvPr id="4" name="Picture 2" descr="C:\Users\kholcomb\Pictures\Living Shoreline Project\Beach Road\Beach Rd 02082018\IMG_227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30660" y="4650401"/>
            <a:ext cx="2804160" cy="21031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112752" y="4185921"/>
            <a:ext cx="3758208" cy="2517577"/>
            <a:chOff x="0" y="4340423"/>
            <a:chExt cx="3758208" cy="2517577"/>
          </a:xfrm>
        </p:grpSpPr>
        <p:pic>
          <p:nvPicPr>
            <p:cNvPr id="23" name="Picture 22"/>
            <p:cNvPicPr>
              <a:picLocks noChangeAspect="1"/>
            </p:cNvPicPr>
            <p:nvPr/>
          </p:nvPicPr>
          <p:blipFill rotWithShape="1">
            <a:blip r:embed="rId8" cstate="print">
              <a:extLst>
                <a:ext uri="{28A0092B-C50C-407E-A947-70E740481C1C}">
                  <a14:useLocalDpi xmlns:a14="http://schemas.microsoft.com/office/drawing/2010/main" val="0"/>
                </a:ext>
              </a:extLst>
            </a:blip>
            <a:srcRect l="2921" t="4825" r="6169" b="26340"/>
            <a:stretch/>
          </p:blipFill>
          <p:spPr>
            <a:xfrm>
              <a:off x="0" y="4659086"/>
              <a:ext cx="3758208" cy="2198914"/>
            </a:xfrm>
            <a:prstGeom prst="rect">
              <a:avLst/>
            </a:prstGeom>
            <a:ln w="19050">
              <a:solidFill>
                <a:schemeClr val="bg1"/>
              </a:solidFill>
            </a:ln>
            <a:effectLst>
              <a:outerShdw blurRad="292100" dist="139700" dir="2700000" algn="tl" rotWithShape="0">
                <a:srgbClr val="333333">
                  <a:alpha val="65000"/>
                </a:srgbClr>
              </a:outerShdw>
            </a:effectLst>
          </p:spPr>
        </p:pic>
        <p:cxnSp>
          <p:nvCxnSpPr>
            <p:cNvPr id="24" name="Straight Connector 23"/>
            <p:cNvCxnSpPr/>
            <p:nvPr/>
          </p:nvCxnSpPr>
          <p:spPr>
            <a:xfrm>
              <a:off x="1284055" y="4773772"/>
              <a:ext cx="1503283" cy="720323"/>
            </a:xfrm>
            <a:prstGeom prst="line">
              <a:avLst/>
            </a:prstGeom>
            <a:noFill/>
            <a:ln w="57150" cap="flat" cmpd="sng" algn="ctr">
              <a:solidFill>
                <a:srgbClr val="FF0000"/>
              </a:solidFill>
              <a:prstDash val="solid"/>
            </a:ln>
            <a:effectLst/>
          </p:spPr>
        </p:cxnSp>
        <p:cxnSp>
          <p:nvCxnSpPr>
            <p:cNvPr id="25" name="Straight Connector 24"/>
            <p:cNvCxnSpPr/>
            <p:nvPr/>
          </p:nvCxnSpPr>
          <p:spPr>
            <a:xfrm>
              <a:off x="407140" y="5086956"/>
              <a:ext cx="751642" cy="469776"/>
            </a:xfrm>
            <a:prstGeom prst="line">
              <a:avLst/>
            </a:prstGeom>
            <a:noFill/>
            <a:ln w="57150" cap="flat" cmpd="sng" algn="ctr">
              <a:solidFill>
                <a:srgbClr val="FF0000"/>
              </a:solidFill>
              <a:prstDash val="solid"/>
            </a:ln>
            <a:effectLst/>
          </p:spPr>
        </p:cxnSp>
        <p:sp>
          <p:nvSpPr>
            <p:cNvPr id="26" name="Rectangular Callout 25"/>
            <p:cNvSpPr/>
            <p:nvPr/>
          </p:nvSpPr>
          <p:spPr>
            <a:xfrm>
              <a:off x="93956" y="5830767"/>
              <a:ext cx="689005" cy="234888"/>
            </a:xfrm>
            <a:prstGeom prst="wedgeRectCallout">
              <a:avLst>
                <a:gd name="adj1" fmla="val 65345"/>
                <a:gd name="adj2" fmla="val -240357"/>
              </a:avLst>
            </a:prstGeom>
            <a:solidFill>
              <a:sysClr val="window" lastClr="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solidFill>
                    <a:prstClr val="black"/>
                  </a:solidFill>
                  <a:effectLst/>
                  <a:uLnTx/>
                  <a:uFillTx/>
                  <a:latin typeface="Calibri"/>
                  <a:ea typeface="+mn-ea"/>
                  <a:cs typeface="+mn-cs"/>
                </a:rPr>
                <a:t>500 linear feet or 2,000 oyster castles &amp; .68 acres of shell plant</a:t>
              </a:r>
            </a:p>
          </p:txBody>
        </p:sp>
        <p:sp>
          <p:nvSpPr>
            <p:cNvPr id="27" name="Rectangular Callout 26"/>
            <p:cNvSpPr/>
            <p:nvPr/>
          </p:nvSpPr>
          <p:spPr>
            <a:xfrm>
              <a:off x="2590479" y="4773772"/>
              <a:ext cx="689005" cy="234888"/>
            </a:xfrm>
            <a:prstGeom prst="wedgeRectCallout">
              <a:avLst>
                <a:gd name="adj1" fmla="val -100889"/>
                <a:gd name="adj2" fmla="val 146310"/>
              </a:avLst>
            </a:prstGeom>
            <a:solidFill>
              <a:sysClr val="window" lastClr="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dirty="0">
                  <a:ln>
                    <a:noFill/>
                  </a:ln>
                  <a:solidFill>
                    <a:prstClr val="black"/>
                  </a:solidFill>
                  <a:effectLst/>
                  <a:uLnTx/>
                  <a:uFillTx/>
                  <a:latin typeface="Calibri"/>
                  <a:ea typeface="+mn-ea"/>
                  <a:cs typeface="+mn-cs"/>
                </a:rPr>
                <a:t>900 linear feet  or</a:t>
              </a:r>
              <a:br>
                <a:rPr kumimoji="0" lang="en-US" sz="500" b="0" i="0" u="none" strike="noStrike" kern="0" cap="none" spc="0" normalizeH="0" baseline="0" noProof="0" dirty="0">
                  <a:ln>
                    <a:noFill/>
                  </a:ln>
                  <a:solidFill>
                    <a:prstClr val="black"/>
                  </a:solidFill>
                  <a:effectLst/>
                  <a:uLnTx/>
                  <a:uFillTx/>
                  <a:latin typeface="Calibri"/>
                  <a:ea typeface="+mn-ea"/>
                  <a:cs typeface="+mn-cs"/>
                </a:rPr>
              </a:br>
              <a:r>
                <a:rPr kumimoji="0" lang="en-US" sz="500" b="0" i="0" u="none" strike="noStrike" kern="0" cap="none" spc="0" normalizeH="0" baseline="0" noProof="0" dirty="0">
                  <a:ln>
                    <a:noFill/>
                  </a:ln>
                  <a:solidFill>
                    <a:prstClr val="black"/>
                  </a:solidFill>
                  <a:effectLst/>
                  <a:uLnTx/>
                  <a:uFillTx/>
                  <a:latin typeface="Calibri"/>
                  <a:ea typeface="+mn-ea"/>
                  <a:cs typeface="+mn-cs"/>
                </a:rPr>
                <a:t>3,100 oyster castles</a:t>
              </a:r>
            </a:p>
          </p:txBody>
        </p:sp>
        <p:sp>
          <p:nvSpPr>
            <p:cNvPr id="28" name="Line Callout 1 27"/>
            <p:cNvSpPr/>
            <p:nvPr/>
          </p:nvSpPr>
          <p:spPr>
            <a:xfrm>
              <a:off x="2144309" y="6157507"/>
              <a:ext cx="705666" cy="150865"/>
            </a:xfrm>
            <a:prstGeom prst="borderCallout1">
              <a:avLst>
                <a:gd name="adj1" fmla="val 25857"/>
                <a:gd name="adj2" fmla="val 7143"/>
                <a:gd name="adj3" fmla="val 19518"/>
                <a:gd name="adj4" fmla="val -65315"/>
              </a:avLst>
            </a:prstGeom>
            <a:solidFill>
              <a:sysClr val="window" lastClr="FFFFFF"/>
            </a:solidFill>
            <a:ln w="381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ea typeface="+mn-ea"/>
                  <a:cs typeface="+mn-cs"/>
                </a:rPr>
                <a:t>1.86 acres of shell plant</a:t>
              </a:r>
            </a:p>
          </p:txBody>
        </p:sp>
        <p:sp>
          <p:nvSpPr>
            <p:cNvPr id="29" name="TextBox 28"/>
            <p:cNvSpPr txBox="1">
              <a:spLocks noChangeAspect="1"/>
            </p:cNvSpPr>
            <p:nvPr/>
          </p:nvSpPr>
          <p:spPr>
            <a:xfrm>
              <a:off x="427406" y="4340423"/>
              <a:ext cx="2772994" cy="307777"/>
            </a:xfrm>
            <a:prstGeom prst="rect">
              <a:avLst/>
            </a:prstGeom>
            <a:solidFill>
              <a:srgbClr val="FFFFCC"/>
            </a:solidFill>
            <a:ln w="12700">
              <a:solidFill>
                <a:sysClr val="windowText" lastClr="0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a:ea typeface="+mn-ea"/>
                  <a:cs typeface="+mn-cs"/>
                </a:rPr>
                <a:t>Toms Cove (Beach Road) Site</a:t>
              </a:r>
            </a:p>
          </p:txBody>
        </p:sp>
      </p:grpSp>
    </p:spTree>
    <p:extLst>
      <p:ext uri="{BB962C8B-B14F-4D97-AF65-F5344CB8AC3E}">
        <p14:creationId xmlns:p14="http://schemas.microsoft.com/office/powerpoint/2010/main" val="86111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3314" name="Picture 2" descr="C:\Users\kholcomb\Pictures\Living Shoreline Project\Beach Road\Beach Rd Assessment 12022013\IMG-20131202-0023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0000" b="5000"/>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427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2290" name="Picture 2" descr="C:\Users\kholcomb\Pictures\Living Shoreline Project\Beach Road\Beach Rd Assessment 12022013\IMG-20131202-0022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10" b="2369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759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26F1D-7950-4DFE-A464-D3BB252E893A}"/>
              </a:ext>
            </a:extLst>
          </p:cNvPr>
          <p:cNvSpPr>
            <a:spLocks noGrp="1"/>
          </p:cNvSpPr>
          <p:nvPr>
            <p:ph type="title"/>
          </p:nvPr>
        </p:nvSpPr>
        <p:spPr/>
        <p:txBody>
          <a:bodyPr/>
          <a:lstStyle/>
          <a:p>
            <a:endParaRPr lang="en-US" dirty="0"/>
          </a:p>
        </p:txBody>
      </p:sp>
      <p:pic>
        <p:nvPicPr>
          <p:cNvPr id="5" name="Content Placeholder 4" descr="A sandy area with a body of water in the distance&#10;&#10;Description automatically generated with low confidence">
            <a:extLst>
              <a:ext uri="{FF2B5EF4-FFF2-40B4-BE49-F238E27FC236}">
                <a16:creationId xmlns:a16="http://schemas.microsoft.com/office/drawing/2014/main" id="{41F53011-A45B-4BFB-AA41-997D744C1522}"/>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5000"/>
          <a:stretch/>
        </p:blipFill>
        <p:spPr>
          <a:xfrm>
            <a:off x="0" y="0"/>
            <a:ext cx="12192000" cy="6858000"/>
          </a:xfrm>
        </p:spPr>
      </p:pic>
      <p:pic>
        <p:nvPicPr>
          <p:cNvPr id="8" name="Picture 7" descr="A picture containing nature, water, outdoor, shore&#10;&#10;Description automatically generated">
            <a:extLst>
              <a:ext uri="{FF2B5EF4-FFF2-40B4-BE49-F238E27FC236}">
                <a16:creationId xmlns:a16="http://schemas.microsoft.com/office/drawing/2014/main" id="{4546DADF-C5C5-4B62-A2F1-B0D5396D07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1127" y="-28118"/>
            <a:ext cx="4480874" cy="6910264"/>
          </a:xfrm>
          <a:prstGeom prst="rect">
            <a:avLst/>
          </a:prstGeom>
        </p:spPr>
      </p:pic>
      <p:pic>
        <p:nvPicPr>
          <p:cNvPr id="9" name="Picture 8">
            <a:extLst>
              <a:ext uri="{FF2B5EF4-FFF2-40B4-BE49-F238E27FC236}">
                <a16:creationId xmlns:a16="http://schemas.microsoft.com/office/drawing/2014/main" id="{6CE01330-6F8F-4A7A-BC38-83AD9E0FABEC}"/>
              </a:ext>
            </a:extLst>
          </p:cNvPr>
          <p:cNvPicPr>
            <a:picLocks noChangeAspect="1"/>
          </p:cNvPicPr>
          <p:nvPr/>
        </p:nvPicPr>
        <p:blipFill>
          <a:blip r:embed="rId4">
            <a:clrChange>
              <a:clrFrom>
                <a:srgbClr val="8DBAD2"/>
              </a:clrFrom>
              <a:clrTo>
                <a:srgbClr val="8DBAD2">
                  <a:alpha val="0"/>
                </a:srgbClr>
              </a:clrTo>
            </a:clrChange>
          </a:blip>
          <a:stretch>
            <a:fillRect/>
          </a:stretch>
        </p:blipFill>
        <p:spPr>
          <a:xfrm rot="20180083">
            <a:off x="11192531" y="5570947"/>
            <a:ext cx="828514" cy="1025388"/>
          </a:xfrm>
          <a:prstGeom prst="rect">
            <a:avLst/>
          </a:prstGeom>
        </p:spPr>
      </p:pic>
      <p:sp>
        <p:nvSpPr>
          <p:cNvPr id="10" name="TextBox 9">
            <a:extLst>
              <a:ext uri="{FF2B5EF4-FFF2-40B4-BE49-F238E27FC236}">
                <a16:creationId xmlns:a16="http://schemas.microsoft.com/office/drawing/2014/main" id="{41199171-8497-47D3-99A4-D4C47AA59754}"/>
              </a:ext>
            </a:extLst>
          </p:cNvPr>
          <p:cNvSpPr txBox="1"/>
          <p:nvPr/>
        </p:nvSpPr>
        <p:spPr>
          <a:xfrm>
            <a:off x="9515192" y="6581001"/>
            <a:ext cx="267680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Patrick J. Hendrickson/ Highcamera.com</a:t>
            </a:r>
          </a:p>
        </p:txBody>
      </p:sp>
    </p:spTree>
    <p:extLst>
      <p:ext uri="{BB962C8B-B14F-4D97-AF65-F5344CB8AC3E}">
        <p14:creationId xmlns:p14="http://schemas.microsoft.com/office/powerpoint/2010/main" val="1576153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1266" name="Picture 2" descr="C:\Users\kholcomb\Pictures\Hurricane Sandy 2012\11012012\IMG_466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 b="2500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724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C9DCED"/>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1752600" y="0"/>
            <a:ext cx="7315200" cy="990600"/>
          </a:xfrm>
        </p:spPr>
        <p:txBody>
          <a:bodyPr/>
          <a:lstStyle/>
          <a:p>
            <a:r>
              <a:rPr lang="en-US" sz="3200" dirty="0">
                <a:solidFill>
                  <a:schemeClr val="tx1"/>
                </a:solidFill>
                <a:latin typeface="Calibri Light" panose="020F0302020204030204" pitchFamily="34" charset="0"/>
                <a:cs typeface="Calibri Light" panose="020F0302020204030204" pitchFamily="34" charset="0"/>
              </a:rPr>
              <a:t>Environmental Sensitivity Index (ESI) Map</a:t>
            </a:r>
          </a:p>
        </p:txBody>
      </p:sp>
      <p:pic>
        <p:nvPicPr>
          <p:cNvPr id="1029" name="Picture 5" descr="http://ccfzatlas.com/wiki/images/4/48/NOAA-Transparent-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3441" y="167640"/>
            <a:ext cx="822959" cy="82296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3"/>
          <a:srcRect l="64663" t="3907" r="15054" b="2344"/>
          <a:stretch/>
        </p:blipFill>
        <p:spPr>
          <a:xfrm>
            <a:off x="6391274" y="990600"/>
            <a:ext cx="4495799" cy="5844544"/>
          </a:xfrm>
          <a:prstGeom prst="rect">
            <a:avLst/>
          </a:prstGeom>
        </p:spPr>
      </p:pic>
      <p:pic>
        <p:nvPicPr>
          <p:cNvPr id="3" name="Picture 2"/>
          <p:cNvPicPr>
            <a:picLocks noChangeAspect="1"/>
          </p:cNvPicPr>
          <p:nvPr/>
        </p:nvPicPr>
        <p:blipFill rotWithShape="1">
          <a:blip r:embed="rId4"/>
          <a:srcRect l="64165" r="14319"/>
          <a:stretch/>
        </p:blipFill>
        <p:spPr>
          <a:xfrm>
            <a:off x="1752600" y="974546"/>
            <a:ext cx="4495800" cy="5876653"/>
          </a:xfrm>
          <a:prstGeom prst="rect">
            <a:avLst/>
          </a:prstGeom>
        </p:spPr>
      </p:pic>
      <p:sp>
        <p:nvSpPr>
          <p:cNvPr id="5" name="Rectangle 4"/>
          <p:cNvSpPr/>
          <p:nvPr/>
        </p:nvSpPr>
        <p:spPr bwMode="auto">
          <a:xfrm>
            <a:off x="5061869" y="4343401"/>
            <a:ext cx="104775" cy="180975"/>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2400">
              <a:solidFill>
                <a:srgbClr val="000000"/>
              </a:solidFill>
              <a:latin typeface="Arial" pitchFamily="34" charset="0"/>
            </a:endParaRPr>
          </a:p>
        </p:txBody>
      </p:sp>
    </p:spTree>
    <p:extLst>
      <p:ext uri="{BB962C8B-B14F-4D97-AF65-F5344CB8AC3E}">
        <p14:creationId xmlns:p14="http://schemas.microsoft.com/office/powerpoint/2010/main" val="3343951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7"/>
          <p:cNvSpPr txBox="1">
            <a:spLocks noGrp="1"/>
          </p:cNvSpPr>
          <p:nvPr>
            <p:ph type="title"/>
          </p:nvPr>
        </p:nvSpPr>
        <p:spPr>
          <a:xfrm>
            <a:off x="415600" y="688167"/>
            <a:ext cx="11360800" cy="1058400"/>
          </a:xfrm>
          <a:prstGeom prst="rect">
            <a:avLst/>
          </a:prstGeom>
        </p:spPr>
        <p:txBody>
          <a:bodyPr spcFirstLastPara="1" wrap="square" lIns="121900" tIns="121900" rIns="121900" bIns="121900" anchor="t" anchorCtr="0">
            <a:normAutofit/>
          </a:bodyPr>
          <a:lstStyle/>
          <a:p>
            <a:r>
              <a:rPr lang="en"/>
              <a:t>Incident Information</a:t>
            </a:r>
            <a:endParaRPr/>
          </a:p>
        </p:txBody>
      </p:sp>
      <p:sp>
        <p:nvSpPr>
          <p:cNvPr id="100" name="Google Shape;100;p17"/>
          <p:cNvSpPr txBox="1">
            <a:spLocks noGrp="1"/>
          </p:cNvSpPr>
          <p:nvPr>
            <p:ph type="body" idx="1"/>
          </p:nvPr>
        </p:nvSpPr>
        <p:spPr>
          <a:xfrm>
            <a:off x="289600" y="1281695"/>
            <a:ext cx="4927842" cy="4927600"/>
          </a:xfrm>
          <a:prstGeom prst="rect">
            <a:avLst/>
          </a:prstGeom>
        </p:spPr>
        <p:txBody>
          <a:bodyPr spcFirstLastPara="1" wrap="square" lIns="121900" tIns="121900" rIns="121900" bIns="121900" anchor="t" anchorCtr="0">
            <a:normAutofit/>
          </a:bodyPr>
          <a:lstStyle/>
          <a:p>
            <a:pPr marL="0" indent="0">
              <a:spcAft>
                <a:spcPts val="1600"/>
              </a:spcAft>
              <a:buNone/>
            </a:pPr>
            <a:r>
              <a:rPr lang="en" dirty="0"/>
              <a:t>2009– Ship stranding on Toms Cove Hook.</a:t>
            </a:r>
            <a:endParaRPr dirty="0"/>
          </a:p>
        </p:txBody>
      </p:sp>
      <p:pic>
        <p:nvPicPr>
          <p:cNvPr id="3" name="Picture 2" descr="P:\Photo Collection\2009\Freida Maria\P1080467.JPG">
            <a:extLst>
              <a:ext uri="{FF2B5EF4-FFF2-40B4-BE49-F238E27FC236}">
                <a16:creationId xmlns:a16="http://schemas.microsoft.com/office/drawing/2014/main" id="{4E76EBB0-6163-1671-ED3E-CA11DB43B21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5294"/>
          <a:stretch/>
        </p:blipFill>
        <p:spPr bwMode="auto">
          <a:xfrm>
            <a:off x="2080084" y="2050844"/>
            <a:ext cx="8031831" cy="45179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178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7"/>
          <p:cNvSpPr txBox="1">
            <a:spLocks noGrp="1"/>
          </p:cNvSpPr>
          <p:nvPr>
            <p:ph type="title"/>
          </p:nvPr>
        </p:nvSpPr>
        <p:spPr>
          <a:xfrm>
            <a:off x="415600" y="688167"/>
            <a:ext cx="11360800" cy="1058400"/>
          </a:xfrm>
          <a:prstGeom prst="rect">
            <a:avLst/>
          </a:prstGeom>
        </p:spPr>
        <p:txBody>
          <a:bodyPr spcFirstLastPara="1" wrap="square" lIns="121900" tIns="121900" rIns="121900" bIns="121900" anchor="t" anchorCtr="0">
            <a:normAutofit/>
          </a:bodyPr>
          <a:lstStyle/>
          <a:p>
            <a:r>
              <a:rPr lang="en"/>
              <a:t>Incident Information</a:t>
            </a:r>
            <a:endParaRPr/>
          </a:p>
        </p:txBody>
      </p:sp>
      <p:sp>
        <p:nvSpPr>
          <p:cNvPr id="100" name="Google Shape;100;p17"/>
          <p:cNvSpPr txBox="1">
            <a:spLocks noGrp="1"/>
          </p:cNvSpPr>
          <p:nvPr>
            <p:ph type="body" idx="1"/>
          </p:nvPr>
        </p:nvSpPr>
        <p:spPr>
          <a:xfrm>
            <a:off x="289600" y="1281695"/>
            <a:ext cx="4927842" cy="4927600"/>
          </a:xfrm>
          <a:prstGeom prst="rect">
            <a:avLst/>
          </a:prstGeom>
        </p:spPr>
        <p:txBody>
          <a:bodyPr spcFirstLastPara="1" wrap="square" lIns="121900" tIns="121900" rIns="121900" bIns="121900" anchor="t" anchorCtr="0">
            <a:normAutofit/>
          </a:bodyPr>
          <a:lstStyle/>
          <a:p>
            <a:pPr marL="0" indent="0">
              <a:spcAft>
                <a:spcPts val="1600"/>
              </a:spcAft>
              <a:buNone/>
            </a:pPr>
            <a:r>
              <a:rPr lang="en" dirty="0"/>
              <a:t>At 8:00am on 31 March 2022, USCG Sector Virginia notified the NOAA SSC that a NAVY Hawkeye plane crashed just north of Chincoteague Island in a marsh at approximately 7:30pm on Wednesday 30 March. One crew member died, two rescued. Aircraft had 1,650 gals of JP-5 on board at time of incident. Navy and Sector Virginia response teams enroute. Sector Virginia requested resources at risk and trajectory.</a:t>
            </a:r>
            <a:endParaRPr dirty="0"/>
          </a:p>
        </p:txBody>
      </p:sp>
      <p:pic>
        <p:nvPicPr>
          <p:cNvPr id="2" name="Picture 1">
            <a:extLst>
              <a:ext uri="{FF2B5EF4-FFF2-40B4-BE49-F238E27FC236}">
                <a16:creationId xmlns:a16="http://schemas.microsoft.com/office/drawing/2014/main" id="{A468A85E-41F7-228C-8599-1A2ED6C5874D}"/>
              </a:ext>
            </a:extLst>
          </p:cNvPr>
          <p:cNvPicPr>
            <a:picLocks noChangeAspect="1"/>
          </p:cNvPicPr>
          <p:nvPr/>
        </p:nvPicPr>
        <p:blipFill rotWithShape="1">
          <a:blip r:embed="rId3"/>
          <a:srcRect t="23111" r="28425"/>
          <a:stretch/>
        </p:blipFill>
        <p:spPr>
          <a:xfrm>
            <a:off x="5556841" y="1649995"/>
            <a:ext cx="6558958" cy="47788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a:extLst>
              <a:ext uri="{FF2B5EF4-FFF2-40B4-BE49-F238E27FC236}">
                <a16:creationId xmlns:a16="http://schemas.microsoft.com/office/drawing/2014/main" id="{8B514324-7D70-4215-7742-DD48E2039263}"/>
              </a:ext>
            </a:extLst>
          </p:cNvPr>
          <p:cNvPicPr>
            <a:picLocks noChangeAspect="1"/>
          </p:cNvPicPr>
          <p:nvPr/>
        </p:nvPicPr>
        <p:blipFill rotWithShape="1">
          <a:blip r:embed="rId4"/>
          <a:srcRect l="10671" t="42758" r="10203"/>
          <a:stretch/>
        </p:blipFill>
        <p:spPr>
          <a:xfrm>
            <a:off x="130631" y="4967013"/>
            <a:ext cx="5290456" cy="1790648"/>
          </a:xfrm>
          <a:prstGeom prst="rect">
            <a:avLst/>
          </a:prstGeom>
          <a:ln w="3175" cap="sq" cmpd="thickThin">
            <a:solidFill>
              <a:srgbClr val="000000"/>
            </a:solidFill>
            <a:prstDash val="solid"/>
            <a:miter lim="800000"/>
          </a:ln>
          <a:effectLst>
            <a:innerShdw blurRad="76200">
              <a:srgbClr val="000000"/>
            </a:inn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6F2CE-03FC-CC66-3330-D1469F813216}"/>
              </a:ext>
            </a:extLst>
          </p:cNvPr>
          <p:cNvPicPr>
            <a:picLocks noChangeAspect="1"/>
          </p:cNvPicPr>
          <p:nvPr/>
        </p:nvPicPr>
        <p:blipFill>
          <a:blip r:embed="rId2"/>
          <a:stretch>
            <a:fillRect/>
          </a:stretch>
        </p:blipFill>
        <p:spPr>
          <a:xfrm>
            <a:off x="0" y="0"/>
            <a:ext cx="12192000" cy="4799798"/>
          </a:xfrm>
          <a:prstGeom prst="rect">
            <a:avLst/>
          </a:prstGeom>
        </p:spPr>
      </p:pic>
      <p:pic>
        <p:nvPicPr>
          <p:cNvPr id="6" name="Picture 5" descr="A person walking on a beach&#10;&#10;Description automatically generated with medium confidence">
            <a:extLst>
              <a:ext uri="{FF2B5EF4-FFF2-40B4-BE49-F238E27FC236}">
                <a16:creationId xmlns:a16="http://schemas.microsoft.com/office/drawing/2014/main" id="{6C44E003-33AF-0D65-82DC-9F8EE41698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5372" y="3020348"/>
            <a:ext cx="4215704" cy="31617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descr="A picture containing ground, outdoor&#10;&#10;Description automatically generated">
            <a:extLst>
              <a:ext uri="{FF2B5EF4-FFF2-40B4-BE49-F238E27FC236}">
                <a16:creationId xmlns:a16="http://schemas.microsoft.com/office/drawing/2014/main" id="{1A0D8A35-9F11-A645-93BD-CE7C75D097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148" r="23954"/>
          <a:stretch/>
        </p:blipFill>
        <p:spPr>
          <a:xfrm rot="5400000">
            <a:off x="2960079" y="4607723"/>
            <a:ext cx="1658871" cy="20430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A picture containing ground, outdoor, sandy&#10;&#10;Description automatically generated">
            <a:extLst>
              <a:ext uri="{FF2B5EF4-FFF2-40B4-BE49-F238E27FC236}">
                <a16:creationId xmlns:a16="http://schemas.microsoft.com/office/drawing/2014/main" id="{0E0ED373-3197-9C60-25C4-83FC11568B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5641" y="3795210"/>
            <a:ext cx="1722415" cy="29643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89627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DFE69A-B699-AC76-BD9E-0B34EF92B3D7}"/>
              </a:ext>
            </a:extLst>
          </p:cNvPr>
          <p:cNvPicPr>
            <a:picLocks noChangeAspect="1"/>
          </p:cNvPicPr>
          <p:nvPr/>
        </p:nvPicPr>
        <p:blipFill>
          <a:blip r:embed="rId2"/>
          <a:stretch>
            <a:fillRect/>
          </a:stretch>
        </p:blipFill>
        <p:spPr>
          <a:xfrm>
            <a:off x="0" y="0"/>
            <a:ext cx="12192000" cy="4879382"/>
          </a:xfrm>
          <a:prstGeom prst="rect">
            <a:avLst/>
          </a:prstGeom>
        </p:spPr>
      </p:pic>
      <p:pic>
        <p:nvPicPr>
          <p:cNvPr id="6" name="Picture 5" descr="A picture containing outdoor, sky, truck, beach&#10;&#10;Description automatically generated">
            <a:extLst>
              <a:ext uri="{FF2B5EF4-FFF2-40B4-BE49-F238E27FC236}">
                <a16:creationId xmlns:a16="http://schemas.microsoft.com/office/drawing/2014/main" id="{3DEB1D18-DE8A-7C04-89EF-08D6BBF26B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5075" y="4057155"/>
            <a:ext cx="3972668" cy="26484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descr="A picture containing sky, outdoor, beach, nature&#10;&#10;Description automatically generated">
            <a:extLst>
              <a:ext uri="{FF2B5EF4-FFF2-40B4-BE49-F238E27FC236}">
                <a16:creationId xmlns:a16="http://schemas.microsoft.com/office/drawing/2014/main" id="{F89459E9-4AF5-C1FF-E606-EFCFAD8A28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1750" y="3531502"/>
            <a:ext cx="3752850" cy="25019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452535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46" descr="warnellLogo"/>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415" r="13846"/>
          <a:stretch/>
        </p:blipFill>
        <p:spPr bwMode="auto">
          <a:xfrm>
            <a:off x="9362350" y="1891795"/>
            <a:ext cx="1398319" cy="822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AEBDE"/>
                  </a:outerShdw>
                </a:effectLst>
              </a14:hiddenEffects>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0309" y="2697507"/>
            <a:ext cx="786792" cy="100584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1266" y="4038600"/>
            <a:ext cx="778935" cy="91440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3260" y="2238181"/>
            <a:ext cx="685800" cy="1028700"/>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18560" y="2348454"/>
            <a:ext cx="1005840" cy="851946"/>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99190" y="3423572"/>
            <a:ext cx="2011680" cy="1005840"/>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98041" y="4587239"/>
            <a:ext cx="1645920" cy="274320"/>
          </a:xfrm>
          <a:prstGeom prst="rect">
            <a:avLst/>
          </a:prstGeom>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50422" y="1108568"/>
            <a:ext cx="793940" cy="914400"/>
          </a:xfrm>
          <a:prstGeom prst="rect">
            <a:avLst/>
          </a:prstGeom>
        </p:spPr>
      </p:pic>
      <p:pic>
        <p:nvPicPr>
          <p:cNvPr id="18" name="Picture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18627" y="4724399"/>
            <a:ext cx="1172095" cy="548640"/>
          </a:xfrm>
          <a:prstGeom prst="rect">
            <a:avLst/>
          </a:prstGeom>
        </p:spPr>
      </p:pic>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43568" y="1056167"/>
            <a:ext cx="1549983" cy="1005840"/>
          </a:xfrm>
          <a:prstGeom prst="rect">
            <a:avLst/>
          </a:prstGeom>
        </p:spPr>
      </p:pic>
      <p:pic>
        <p:nvPicPr>
          <p:cNvPr id="22"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98263" y="5245133"/>
            <a:ext cx="3020747"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2"/>
          <p:cNvPicPr>
            <a:picLocks noChangeAspect="1"/>
          </p:cNvPicPr>
          <p:nvPr/>
        </p:nvPicPr>
        <p:blipFill rotWithShape="1">
          <a:blip r:embed="rId13">
            <a:extLst>
              <a:ext uri="{28A0092B-C50C-407E-A947-70E740481C1C}">
                <a14:useLocalDpi xmlns:a14="http://schemas.microsoft.com/office/drawing/2010/main" val="0"/>
              </a:ext>
            </a:extLst>
          </a:blip>
          <a:srcRect t="21074"/>
          <a:stretch/>
        </p:blipFill>
        <p:spPr>
          <a:xfrm>
            <a:off x="501124" y="4586103"/>
            <a:ext cx="1396132" cy="640080"/>
          </a:xfrm>
          <a:prstGeom prst="rect">
            <a:avLst/>
          </a:prstGeom>
        </p:spPr>
      </p:pic>
      <p:pic>
        <p:nvPicPr>
          <p:cNvPr id="25" name="Picture 2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67250" y="4676813"/>
            <a:ext cx="968121" cy="1005840"/>
          </a:xfrm>
          <a:prstGeom prst="rect">
            <a:avLst/>
          </a:prstGeom>
        </p:spPr>
      </p:pic>
      <p:pic>
        <p:nvPicPr>
          <p:cNvPr id="26" name="Picture 25"/>
          <p:cNvPicPr>
            <a:picLocks noChangeAspect="1"/>
          </p:cNvPicPr>
          <p:nvPr/>
        </p:nvPicPr>
        <p:blipFill>
          <a:blip r:embed="rId15" cstate="print">
            <a:clrChange>
              <a:clrFrom>
                <a:srgbClr val="F2FEFE">
                  <a:alpha val="23137"/>
                </a:srgbClr>
              </a:clrFrom>
              <a:clrTo>
                <a:srgbClr val="F2FEFE">
                  <a:alpha val="0"/>
                </a:srgbClr>
              </a:clrTo>
            </a:clrChange>
            <a:duotone>
              <a:prstClr val="black"/>
              <a:schemeClr val="accent2">
                <a:tint val="45000"/>
                <a:satMod val="400000"/>
              </a:schemeClr>
            </a:duotone>
            <a:extLst>
              <a:ext uri="{BEBA8EAE-BF5A-486C-A8C5-ECC9F3942E4B}">
                <a14:imgProps xmlns:a14="http://schemas.microsoft.com/office/drawing/2010/main">
                  <a14:imgLayer r:embed="rId16">
                    <a14:imgEffect>
                      <a14:colorTemperature colorTemp="5300"/>
                    </a14:imgEffect>
                    <a14:imgEffect>
                      <a14:saturation sat="345000"/>
                    </a14:imgEffect>
                  </a14:imgLayer>
                </a14:imgProps>
              </a:ext>
              <a:ext uri="{28A0092B-C50C-407E-A947-70E740481C1C}">
                <a14:useLocalDpi xmlns:a14="http://schemas.microsoft.com/office/drawing/2010/main" val="0"/>
              </a:ext>
            </a:extLst>
          </a:blip>
          <a:stretch>
            <a:fillRect/>
          </a:stretch>
        </p:blipFill>
        <p:spPr>
          <a:xfrm>
            <a:off x="3804674" y="3517938"/>
            <a:ext cx="1132355" cy="365760"/>
          </a:xfrm>
          <a:prstGeom prst="rect">
            <a:avLst/>
          </a:prstGeom>
          <a:ln>
            <a:noFill/>
          </a:ln>
        </p:spPr>
      </p:pic>
      <p:pic>
        <p:nvPicPr>
          <p:cNvPr id="28" name="Picture 27"/>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11032" y="2809681"/>
            <a:ext cx="1130300" cy="457200"/>
          </a:xfrm>
          <a:prstGeom prst="rect">
            <a:avLst/>
          </a:prstGeom>
        </p:spPr>
      </p:pic>
      <p:pic>
        <p:nvPicPr>
          <p:cNvPr id="158722" name="Picture 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698936" y="5801833"/>
            <a:ext cx="736589" cy="90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274464" y="5902544"/>
            <a:ext cx="886195" cy="914400"/>
          </a:xfrm>
          <a:prstGeom prst="rect">
            <a:avLst/>
          </a:prstGeom>
        </p:spPr>
      </p:pic>
      <p:pic>
        <p:nvPicPr>
          <p:cNvPr id="3" name="Picture 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006622" y="5058057"/>
            <a:ext cx="757809" cy="1188720"/>
          </a:xfrm>
          <a:prstGeom prst="rect">
            <a:avLst/>
          </a:prstGeom>
        </p:spPr>
      </p:pic>
      <p:pic>
        <p:nvPicPr>
          <p:cNvPr id="31" name="Picture 30"/>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73915" y="5638800"/>
            <a:ext cx="886325" cy="914400"/>
          </a:xfrm>
          <a:prstGeom prst="rect">
            <a:avLst/>
          </a:prstGeom>
        </p:spPr>
      </p:pic>
      <p:pic>
        <p:nvPicPr>
          <p:cNvPr id="33" name="Picture 32"/>
          <p:cNvPicPr>
            <a:picLocks noChangeAspect="1"/>
          </p:cNvPicPr>
          <p:nvPr/>
        </p:nvPicPr>
        <p:blipFill rotWithShape="1">
          <a:blip r:embed="rId22">
            <a:extLst>
              <a:ext uri="{28A0092B-C50C-407E-A947-70E740481C1C}">
                <a14:useLocalDpi xmlns:a14="http://schemas.microsoft.com/office/drawing/2010/main" val="0"/>
              </a:ext>
            </a:extLst>
          </a:blip>
          <a:srcRect l="82965" b="7502"/>
          <a:stretch/>
        </p:blipFill>
        <p:spPr>
          <a:xfrm>
            <a:off x="10088092" y="3856045"/>
            <a:ext cx="961428" cy="914400"/>
          </a:xfrm>
          <a:prstGeom prst="rect">
            <a:avLst/>
          </a:prstGeom>
        </p:spPr>
      </p:pic>
      <p:pic>
        <p:nvPicPr>
          <p:cNvPr id="34" name="Picture 2" descr="https://sphotos-a.xx.fbcdn.net/hphotos-prn1/25026_125535314272983_2029698164_n.jp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029201" y="1348848"/>
            <a:ext cx="912385" cy="9144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941586" y="380579"/>
            <a:ext cx="2286000" cy="910463"/>
          </a:xfrm>
          <a:prstGeom prst="rect">
            <a:avLst/>
          </a:prstGeom>
        </p:spPr>
      </p:pic>
      <p:pic>
        <p:nvPicPr>
          <p:cNvPr id="32" name="Picture 31"/>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973519" y="1336927"/>
            <a:ext cx="1097280" cy="940529"/>
          </a:xfrm>
          <a:prstGeom prst="rect">
            <a:avLst/>
          </a:prstGeom>
        </p:spPr>
      </p:pic>
      <p:pic>
        <p:nvPicPr>
          <p:cNvPr id="35" name="Picture 34"/>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710411" y="3201633"/>
            <a:ext cx="1097280" cy="946494"/>
          </a:xfrm>
          <a:prstGeom prst="rect">
            <a:avLst/>
          </a:prstGeom>
        </p:spPr>
      </p:pic>
      <p:pic>
        <p:nvPicPr>
          <p:cNvPr id="36" name="Picture 35"/>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205030" y="2349905"/>
            <a:ext cx="822960" cy="870569"/>
          </a:xfrm>
          <a:prstGeom prst="rect">
            <a:avLst/>
          </a:prstGeom>
        </p:spPr>
      </p:pic>
      <p:pic>
        <p:nvPicPr>
          <p:cNvPr id="16" name="Picture 15"/>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8716021" y="869019"/>
            <a:ext cx="914400" cy="914400"/>
          </a:xfrm>
          <a:prstGeom prst="rect">
            <a:avLst/>
          </a:prstGeom>
        </p:spPr>
      </p:pic>
      <p:pic>
        <p:nvPicPr>
          <p:cNvPr id="24" name="Picture 23"/>
          <p:cNvPicPr>
            <a:picLocks noChangeAspect="1"/>
          </p:cNvPicPr>
          <p:nvPr/>
        </p:nvPicPr>
        <p:blipFill rotWithShape="1">
          <a:blip r:embed="rId29"/>
          <a:srcRect l="1742" r="6567"/>
          <a:stretch/>
        </p:blipFill>
        <p:spPr>
          <a:xfrm>
            <a:off x="7899741" y="4093765"/>
            <a:ext cx="944136" cy="1005840"/>
          </a:xfrm>
          <a:prstGeom prst="rect">
            <a:avLst/>
          </a:prstGeom>
        </p:spPr>
      </p:pic>
      <p:pic>
        <p:nvPicPr>
          <p:cNvPr id="1026" name="Picture 2" descr="Chincoteague Volunteer Fire Company | U.S. Fish &amp; Wildlife Service">
            <a:extLst>
              <a:ext uri="{FF2B5EF4-FFF2-40B4-BE49-F238E27FC236}">
                <a16:creationId xmlns:a16="http://schemas.microsoft.com/office/drawing/2014/main" id="{7CA57D03-AB52-43A9-A99B-5345BAADEEBD}"/>
              </a:ext>
            </a:extLst>
          </p:cNvPr>
          <p:cNvPicPr>
            <a:picLocks noChangeAspect="1" noChangeArrowheads="1"/>
          </p:cNvPicPr>
          <p:nvPr/>
        </p:nvPicPr>
        <p:blipFill rotWithShape="1">
          <a:blip r:embed="rId30" cstate="print">
            <a:extLst>
              <a:ext uri="{28A0092B-C50C-407E-A947-70E740481C1C}">
                <a14:useLocalDpi xmlns:a14="http://schemas.microsoft.com/office/drawing/2010/main" val="0"/>
              </a:ext>
            </a:extLst>
          </a:blip>
          <a:srcRect l="7875" t="4649" r="7003" b="6688"/>
          <a:stretch/>
        </p:blipFill>
        <p:spPr bwMode="auto">
          <a:xfrm>
            <a:off x="9051906" y="3116421"/>
            <a:ext cx="812242" cy="9949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05A1CDA-5A61-4563-8A45-E629FAD389D2}"/>
              </a:ext>
            </a:extLst>
          </p:cNvPr>
          <p:cNvPicPr>
            <a:picLocks noChangeAspect="1"/>
          </p:cNvPicPr>
          <p:nvPr/>
        </p:nvPicPr>
        <p:blipFill>
          <a:blip r:embed="rId31"/>
          <a:stretch>
            <a:fillRect/>
          </a:stretch>
        </p:blipFill>
        <p:spPr>
          <a:xfrm>
            <a:off x="2038853" y="5282680"/>
            <a:ext cx="1005840" cy="1005840"/>
          </a:xfrm>
          <a:prstGeom prst="rect">
            <a:avLst/>
          </a:prstGeom>
        </p:spPr>
      </p:pic>
      <p:pic>
        <p:nvPicPr>
          <p:cNvPr id="6" name="Picture 5">
            <a:extLst>
              <a:ext uri="{FF2B5EF4-FFF2-40B4-BE49-F238E27FC236}">
                <a16:creationId xmlns:a16="http://schemas.microsoft.com/office/drawing/2014/main" id="{8C750D5B-DB75-4914-98A9-DE1FA1B73F4A}"/>
              </a:ext>
            </a:extLst>
          </p:cNvPr>
          <p:cNvPicPr>
            <a:picLocks noChangeAspect="1"/>
          </p:cNvPicPr>
          <p:nvPr/>
        </p:nvPicPr>
        <p:blipFill>
          <a:blip r:embed="rId32"/>
          <a:stretch>
            <a:fillRect/>
          </a:stretch>
        </p:blipFill>
        <p:spPr>
          <a:xfrm>
            <a:off x="7848008" y="5911735"/>
            <a:ext cx="1023850" cy="1023850"/>
          </a:xfrm>
          <a:prstGeom prst="rect">
            <a:avLst/>
          </a:prstGeom>
        </p:spPr>
      </p:pic>
      <p:pic>
        <p:nvPicPr>
          <p:cNvPr id="8" name="Picture 7">
            <a:extLst>
              <a:ext uri="{FF2B5EF4-FFF2-40B4-BE49-F238E27FC236}">
                <a16:creationId xmlns:a16="http://schemas.microsoft.com/office/drawing/2014/main" id="{2F947A83-A379-4159-ADBE-A92E4B2E7CE6}"/>
              </a:ext>
            </a:extLst>
          </p:cNvPr>
          <p:cNvPicPr>
            <a:picLocks noChangeAspect="1"/>
          </p:cNvPicPr>
          <p:nvPr/>
        </p:nvPicPr>
        <p:blipFill>
          <a:blip r:embed="rId33"/>
          <a:stretch>
            <a:fillRect/>
          </a:stretch>
        </p:blipFill>
        <p:spPr>
          <a:xfrm>
            <a:off x="9736187" y="5911735"/>
            <a:ext cx="914400" cy="914400"/>
          </a:xfrm>
          <a:prstGeom prst="rect">
            <a:avLst/>
          </a:prstGeom>
        </p:spPr>
      </p:pic>
      <p:sp>
        <p:nvSpPr>
          <p:cNvPr id="29" name="Title 1">
            <a:extLst>
              <a:ext uri="{FF2B5EF4-FFF2-40B4-BE49-F238E27FC236}">
                <a16:creationId xmlns:a16="http://schemas.microsoft.com/office/drawing/2014/main" id="{C2CBBD33-F36A-925B-766F-545A2AAE9A47}"/>
              </a:ext>
            </a:extLst>
          </p:cNvPr>
          <p:cNvSpPr txBox="1">
            <a:spLocks/>
          </p:cNvSpPr>
          <p:nvPr/>
        </p:nvSpPr>
        <p:spPr>
          <a:xfrm>
            <a:off x="838200" y="154815"/>
            <a:ext cx="4349620" cy="11735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ysClr val="windowText" lastClr="000000"/>
                </a:solidFill>
                <a:effectLst/>
                <a:uLnTx/>
                <a:uFillTx/>
                <a:latin typeface="Lucida Calligraphy" panose="03010101010101010101" pitchFamily="66" charset="0"/>
              </a:rPr>
              <a:t>Partnerships!</a:t>
            </a:r>
            <a:endParaRPr kumimoji="0" lang="en-US" sz="1600" b="0" i="0" u="none" strike="noStrike" kern="1200" cap="none" spc="0" normalizeH="0" baseline="0" noProof="0" dirty="0">
              <a:ln>
                <a:noFill/>
              </a:ln>
              <a:solidFill>
                <a:sysClr val="windowText" lastClr="000000"/>
              </a:solidFill>
              <a:effectLst/>
              <a:uLnTx/>
              <a:uFillTx/>
              <a:latin typeface="Lucida Calligraphy" panose="03010101010101010101" pitchFamily="66" charset="0"/>
            </a:endParaRPr>
          </a:p>
        </p:txBody>
      </p:sp>
      <p:pic>
        <p:nvPicPr>
          <p:cNvPr id="37" name="Picture 36" descr="http://sos.noaa.gov/kml/resources/noaa_logo.png">
            <a:extLst>
              <a:ext uri="{FF2B5EF4-FFF2-40B4-BE49-F238E27FC236}">
                <a16:creationId xmlns:a16="http://schemas.microsoft.com/office/drawing/2014/main" id="{9F831DD0-5DCE-0631-3CAD-DDBB9B053FA2}"/>
              </a:ext>
            </a:extLst>
          </p:cNvP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6720211" y="1633789"/>
            <a:ext cx="914399" cy="9144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6" descr="Fifth District External Affairs">
            <a:extLst>
              <a:ext uri="{FF2B5EF4-FFF2-40B4-BE49-F238E27FC236}">
                <a16:creationId xmlns:a16="http://schemas.microsoft.com/office/drawing/2014/main" id="{40FE1D51-A27E-2CBD-BF98-C9331821F005}"/>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10995700" y="2625483"/>
            <a:ext cx="914399" cy="95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10866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grass, sky, outdoor, water&#10;&#10;AI-generated content may be incorrect.">
            <a:extLst>
              <a:ext uri="{FF2B5EF4-FFF2-40B4-BE49-F238E27FC236}">
                <a16:creationId xmlns:a16="http://schemas.microsoft.com/office/drawing/2014/main" id="{768A5194-551B-2DEC-BB5B-0BC693A12AC9}"/>
              </a:ext>
            </a:extLst>
          </p:cNvPr>
          <p:cNvPicPr>
            <a:picLocks noChangeAspect="1"/>
          </p:cNvPicPr>
          <p:nvPr/>
        </p:nvPicPr>
        <p:blipFill>
          <a:blip r:embed="rId3" cstate="print">
            <a:extLst>
              <a:ext uri="{28A0092B-C50C-407E-A947-70E740481C1C}">
                <a14:useLocalDpi xmlns:a14="http://schemas.microsoft.com/office/drawing/2010/main" val="0"/>
              </a:ext>
            </a:extLst>
          </a:blip>
          <a:srcRect l="1903" t="16667"/>
          <a:stretch/>
        </p:blipFill>
        <p:spPr>
          <a:xfrm>
            <a:off x="0" y="0"/>
            <a:ext cx="12190476" cy="6858000"/>
          </a:xfrm>
          <a:prstGeom prst="rect">
            <a:avLst/>
          </a:prstGeom>
        </p:spPr>
      </p:pic>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3">
            <a:extLst>
              <a:ext uri="{FF2B5EF4-FFF2-40B4-BE49-F238E27FC236}">
                <a16:creationId xmlns:a16="http://schemas.microsoft.com/office/drawing/2014/main" id="{4AF165C5-7CB8-75F9-647A-B4D7E5F54F22}"/>
              </a:ext>
            </a:extLst>
          </p:cNvPr>
          <p:cNvSpPr txBox="1"/>
          <p:nvPr/>
        </p:nvSpPr>
        <p:spPr>
          <a:xfrm>
            <a:off x="3230880" y="291033"/>
            <a:ext cx="9403080" cy="1754326"/>
          </a:xfrm>
          <a:prstGeom prst="rect">
            <a:avLst/>
          </a:prstGeom>
          <a:noFill/>
        </p:spPr>
        <p:txBody>
          <a:bodyPr wrap="square" rtlCol="0">
            <a:spAutoFit/>
          </a:bodyPr>
          <a:lstStyle/>
          <a:p>
            <a:pPr algn="ctr"/>
            <a:r>
              <a:rPr lang="en-US" sz="4000" b="1" dirty="0">
                <a:solidFill>
                  <a:schemeClr val="bg1"/>
                </a:solidFill>
                <a:latin typeface="Lucida Sans Unicode" panose="020B0602030504020204" pitchFamily="34" charset="0"/>
                <a:cs typeface="Lucida Sans Unicode" panose="020B0602030504020204" pitchFamily="34" charset="0"/>
              </a:rPr>
              <a:t>Thank you… enjoy your visit!</a:t>
            </a:r>
          </a:p>
          <a:p>
            <a:pPr algn="ctr"/>
            <a:endParaRPr lang="en-US" sz="4000" b="1" dirty="0">
              <a:solidFill>
                <a:schemeClr val="bg1"/>
              </a:solidFill>
              <a:latin typeface="Lucida Sans Unicode" panose="020B0602030504020204" pitchFamily="34" charset="0"/>
              <a:cs typeface="Lucida Sans Unicode" panose="020B0602030504020204" pitchFamily="34" charset="0"/>
            </a:endParaRPr>
          </a:p>
          <a:p>
            <a:pPr lvl="2" algn="ctr"/>
            <a:endParaRPr lang="en-US" sz="2800" dirty="0">
              <a:solidFill>
                <a:schemeClr val="bg1"/>
              </a:solidFill>
              <a:cs typeface="72 Black" panose="020B0A04030603020204" pitchFamily="34" charset="0"/>
            </a:endParaRPr>
          </a:p>
        </p:txBody>
      </p:sp>
      <p:sp>
        <p:nvSpPr>
          <p:cNvPr id="12" name="TextBox 11">
            <a:extLst>
              <a:ext uri="{FF2B5EF4-FFF2-40B4-BE49-F238E27FC236}">
                <a16:creationId xmlns:a16="http://schemas.microsoft.com/office/drawing/2014/main" id="{7D8E66B7-72A0-1FF1-FFFC-65B113E4AF6D}"/>
              </a:ext>
            </a:extLst>
          </p:cNvPr>
          <p:cNvSpPr txBox="1"/>
          <p:nvPr/>
        </p:nvSpPr>
        <p:spPr>
          <a:xfrm>
            <a:off x="121920" y="2336392"/>
            <a:ext cx="6217920" cy="954107"/>
          </a:xfrm>
          <a:prstGeom prst="rect">
            <a:avLst/>
          </a:prstGeom>
          <a:noFill/>
        </p:spPr>
        <p:txBody>
          <a:bodyPr wrap="square">
            <a:spAutoFit/>
          </a:bodyPr>
          <a:lstStyle/>
          <a:p>
            <a:pPr marL="914400" marR="0" lvl="2"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Calibri" panose="020F0502020204030204"/>
                <a:ea typeface="+mn-ea"/>
                <a:cs typeface="72 Black" panose="020B0A04030603020204" pitchFamily="34" charset="0"/>
              </a:rPr>
              <a:t>Region III Area Committee Meeting</a:t>
            </a:r>
          </a:p>
          <a:p>
            <a:pPr marL="914400" marR="0" lvl="2"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Calibri" panose="020F0502020204030204"/>
                <a:ea typeface="+mn-ea"/>
                <a:cs typeface="72 Black" panose="020B0A04030603020204" pitchFamily="34" charset="0"/>
              </a:rPr>
              <a:t>May 7, 2025</a:t>
            </a:r>
            <a:endParaRPr lang="en-US" dirty="0">
              <a:solidFill>
                <a:schemeClr val="bg1"/>
              </a:solidFill>
            </a:endParaRPr>
          </a:p>
        </p:txBody>
      </p:sp>
    </p:spTree>
    <p:extLst>
      <p:ext uri="{BB962C8B-B14F-4D97-AF65-F5344CB8AC3E}">
        <p14:creationId xmlns:p14="http://schemas.microsoft.com/office/powerpoint/2010/main" val="7130345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5450611-3669-4A01-A4BC-2AD248DA8FBA}"/>
              </a:ext>
            </a:extLst>
          </p:cNvPr>
          <p:cNvGrpSpPr>
            <a:grpSpLocks noChangeAspect="1"/>
          </p:cNvGrpSpPr>
          <p:nvPr/>
        </p:nvGrpSpPr>
        <p:grpSpPr>
          <a:xfrm>
            <a:off x="5633111" y="0"/>
            <a:ext cx="6558890" cy="6858000"/>
            <a:chOff x="6087047" y="786595"/>
            <a:chExt cx="4996432" cy="5284805"/>
          </a:xfrm>
        </p:grpSpPr>
        <p:pic>
          <p:nvPicPr>
            <p:cNvPr id="3" name="Picture 2" descr="An aerial view of a green island&#10;&#10;Description automatically generated with low confidence">
              <a:extLst>
                <a:ext uri="{FF2B5EF4-FFF2-40B4-BE49-F238E27FC236}">
                  <a16:creationId xmlns:a16="http://schemas.microsoft.com/office/drawing/2014/main" id="{3C1E0B58-F131-46BE-87FE-E4CD26715A5F}"/>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14310"/>
            <a:stretch/>
          </p:blipFill>
          <p:spPr>
            <a:xfrm>
              <a:off x="6087047" y="786595"/>
              <a:ext cx="4996432" cy="5284805"/>
            </a:xfrm>
            <a:prstGeom prst="rect">
              <a:avLst/>
            </a:prstGeom>
          </p:spPr>
        </p:pic>
        <p:sp>
          <p:nvSpPr>
            <p:cNvPr id="4" name="TextBox 3">
              <a:extLst>
                <a:ext uri="{FF2B5EF4-FFF2-40B4-BE49-F238E27FC236}">
                  <a16:creationId xmlns:a16="http://schemas.microsoft.com/office/drawing/2014/main" id="{01D0A6C1-2710-486F-A9E9-921E90ED44EC}"/>
                </a:ext>
              </a:extLst>
            </p:cNvPr>
            <p:cNvSpPr txBox="1"/>
            <p:nvPr/>
          </p:nvSpPr>
          <p:spPr>
            <a:xfrm>
              <a:off x="7898186" y="4773336"/>
              <a:ext cx="12417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Hook</a:t>
              </a:r>
            </a:p>
          </p:txBody>
        </p:sp>
        <p:sp>
          <p:nvSpPr>
            <p:cNvPr id="9" name="TextBox 8">
              <a:extLst>
                <a:ext uri="{FF2B5EF4-FFF2-40B4-BE49-F238E27FC236}">
                  <a16:creationId xmlns:a16="http://schemas.microsoft.com/office/drawing/2014/main" id="{D0513734-04B6-4EAD-A13C-3A31A79E0204}"/>
                </a:ext>
              </a:extLst>
            </p:cNvPr>
            <p:cNvSpPr txBox="1"/>
            <p:nvPr/>
          </p:nvSpPr>
          <p:spPr>
            <a:xfrm>
              <a:off x="9290962" y="2769766"/>
              <a:ext cx="14498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Public Beach</a:t>
              </a:r>
            </a:p>
          </p:txBody>
        </p:sp>
        <p:sp>
          <p:nvSpPr>
            <p:cNvPr id="10" name="TextBox 9">
              <a:extLst>
                <a:ext uri="{FF2B5EF4-FFF2-40B4-BE49-F238E27FC236}">
                  <a16:creationId xmlns:a16="http://schemas.microsoft.com/office/drawing/2014/main" id="{B0FD6717-FD48-4305-9CA0-74AB333A0E10}"/>
                </a:ext>
              </a:extLst>
            </p:cNvPr>
            <p:cNvSpPr txBox="1"/>
            <p:nvPr/>
          </p:nvSpPr>
          <p:spPr>
            <a:xfrm>
              <a:off x="8726103" y="3718905"/>
              <a:ext cx="112971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Overwash</a:t>
              </a:r>
            </a:p>
          </p:txBody>
        </p:sp>
        <p:pic>
          <p:nvPicPr>
            <p:cNvPr id="5" name="Picture 4">
              <a:extLst>
                <a:ext uri="{FF2B5EF4-FFF2-40B4-BE49-F238E27FC236}">
                  <a16:creationId xmlns:a16="http://schemas.microsoft.com/office/drawing/2014/main" id="{BB43A6F5-C4E6-4129-8B6A-075F593EC686}"/>
                </a:ext>
              </a:extLst>
            </p:cNvPr>
            <p:cNvPicPr>
              <a:picLocks noChangeAspect="1"/>
            </p:cNvPicPr>
            <p:nvPr/>
          </p:nvPicPr>
          <p:blipFill>
            <a:blip r:embed="rId4">
              <a:clrChange>
                <a:clrFrom>
                  <a:srgbClr val="8DBAD2"/>
                </a:clrFrom>
                <a:clrTo>
                  <a:srgbClr val="8DBAD2">
                    <a:alpha val="0"/>
                  </a:srgbClr>
                </a:clrTo>
              </a:clrChange>
            </a:blip>
            <a:stretch>
              <a:fillRect/>
            </a:stretch>
          </p:blipFill>
          <p:spPr>
            <a:xfrm>
              <a:off x="9787052" y="5241934"/>
              <a:ext cx="596122" cy="737775"/>
            </a:xfrm>
            <a:prstGeom prst="rect">
              <a:avLst/>
            </a:prstGeom>
          </p:spPr>
        </p:pic>
      </p:grpSp>
      <p:pic>
        <p:nvPicPr>
          <p:cNvPr id="8" name="Picture 7">
            <a:extLst>
              <a:ext uri="{FF2B5EF4-FFF2-40B4-BE49-F238E27FC236}">
                <a16:creationId xmlns:a16="http://schemas.microsoft.com/office/drawing/2014/main" id="{74525C0D-2063-447F-8F40-D02E8E9E733C}"/>
              </a:ext>
            </a:extLst>
          </p:cNvPr>
          <p:cNvPicPr>
            <a:picLocks noChangeAspect="1"/>
          </p:cNvPicPr>
          <p:nvPr/>
        </p:nvPicPr>
        <p:blipFill rotWithShape="1">
          <a:blip r:embed="rId5"/>
          <a:srcRect l="18539" r="37342" b="6921"/>
          <a:stretch/>
        </p:blipFill>
        <p:spPr>
          <a:xfrm>
            <a:off x="0" y="0"/>
            <a:ext cx="5486400" cy="6858000"/>
          </a:xfrm>
          <a:prstGeom prst="rect">
            <a:avLst/>
          </a:prstGeom>
        </p:spPr>
      </p:pic>
      <p:sp>
        <p:nvSpPr>
          <p:cNvPr id="11" name="Rectangle 10">
            <a:extLst>
              <a:ext uri="{FF2B5EF4-FFF2-40B4-BE49-F238E27FC236}">
                <a16:creationId xmlns:a16="http://schemas.microsoft.com/office/drawing/2014/main" id="{D1FB1931-9DB5-47DF-AA45-267A3AB2F2BF}"/>
              </a:ext>
            </a:extLst>
          </p:cNvPr>
          <p:cNvSpPr/>
          <p:nvPr/>
        </p:nvSpPr>
        <p:spPr>
          <a:xfrm>
            <a:off x="3363408" y="4582058"/>
            <a:ext cx="312299" cy="25249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3BB53A35-A28C-48F5-BFA2-42EE405B8996}"/>
              </a:ext>
            </a:extLst>
          </p:cNvPr>
          <p:cNvPicPr>
            <a:picLocks noChangeAspect="1"/>
          </p:cNvPicPr>
          <p:nvPr/>
        </p:nvPicPr>
        <p:blipFill>
          <a:blip r:embed="rId4">
            <a:clrChange>
              <a:clrFrom>
                <a:srgbClr val="8DBAD2"/>
              </a:clrFrom>
              <a:clrTo>
                <a:srgbClr val="8DBAD2">
                  <a:alpha val="0"/>
                </a:srgbClr>
              </a:clrTo>
            </a:clrChange>
          </a:blip>
          <a:stretch>
            <a:fillRect/>
          </a:stretch>
        </p:blipFill>
        <p:spPr>
          <a:xfrm>
            <a:off x="3993386" y="5883669"/>
            <a:ext cx="596122" cy="737775"/>
          </a:xfrm>
          <a:prstGeom prst="rect">
            <a:avLst/>
          </a:prstGeom>
        </p:spPr>
      </p:pic>
      <p:sp>
        <p:nvSpPr>
          <p:cNvPr id="14" name="TextBox 13">
            <a:extLst>
              <a:ext uri="{FF2B5EF4-FFF2-40B4-BE49-F238E27FC236}">
                <a16:creationId xmlns:a16="http://schemas.microsoft.com/office/drawing/2014/main" id="{56F4417A-75C6-445E-B76E-4FAB1BC18142}"/>
              </a:ext>
            </a:extLst>
          </p:cNvPr>
          <p:cNvSpPr txBox="1"/>
          <p:nvPr/>
        </p:nvSpPr>
        <p:spPr>
          <a:xfrm>
            <a:off x="1668899" y="4708303"/>
            <a:ext cx="95061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Chesapeake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 Bay</a:t>
            </a:r>
          </a:p>
        </p:txBody>
      </p:sp>
      <p:sp>
        <p:nvSpPr>
          <p:cNvPr id="15" name="TextBox 14">
            <a:extLst>
              <a:ext uri="{FF2B5EF4-FFF2-40B4-BE49-F238E27FC236}">
                <a16:creationId xmlns:a16="http://schemas.microsoft.com/office/drawing/2014/main" id="{C451E696-0246-4DBA-82BC-CEC6E3FD93F8}"/>
              </a:ext>
            </a:extLst>
          </p:cNvPr>
          <p:cNvSpPr txBox="1"/>
          <p:nvPr/>
        </p:nvSpPr>
        <p:spPr>
          <a:xfrm>
            <a:off x="4163085" y="3991068"/>
            <a:ext cx="170662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Atlantic Ocean</a:t>
            </a:r>
          </a:p>
        </p:txBody>
      </p:sp>
      <p:sp>
        <p:nvSpPr>
          <p:cNvPr id="16" name="TextBox 15">
            <a:extLst>
              <a:ext uri="{FF2B5EF4-FFF2-40B4-BE49-F238E27FC236}">
                <a16:creationId xmlns:a16="http://schemas.microsoft.com/office/drawing/2014/main" id="{E9E0EB33-0A6C-4193-9077-B7BA7ABD9C77}"/>
              </a:ext>
            </a:extLst>
          </p:cNvPr>
          <p:cNvSpPr txBox="1"/>
          <p:nvPr/>
        </p:nvSpPr>
        <p:spPr>
          <a:xfrm>
            <a:off x="3467534" y="1363225"/>
            <a:ext cx="105170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Delaware Bay</a:t>
            </a:r>
          </a:p>
        </p:txBody>
      </p:sp>
    </p:spTree>
    <p:extLst>
      <p:ext uri="{BB962C8B-B14F-4D97-AF65-F5344CB8AC3E}">
        <p14:creationId xmlns:p14="http://schemas.microsoft.com/office/powerpoint/2010/main" val="4091544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Content Placeholder 8" descr="A picture containing text, nature, water, outdoor&#10;&#10;Description automatically generated">
            <a:extLst>
              <a:ext uri="{FF2B5EF4-FFF2-40B4-BE49-F238E27FC236}">
                <a16:creationId xmlns:a16="http://schemas.microsoft.com/office/drawing/2014/main" id="{A28C2AF2-2BDD-9E93-B7C6-D5A4AB7B81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90" y="1371600"/>
            <a:ext cx="12191238" cy="4623857"/>
          </a:xfrm>
        </p:spPr>
      </p:pic>
      <p:sp>
        <p:nvSpPr>
          <p:cNvPr id="2" name="Title 1">
            <a:extLst>
              <a:ext uri="{FF2B5EF4-FFF2-40B4-BE49-F238E27FC236}">
                <a16:creationId xmlns:a16="http://schemas.microsoft.com/office/drawing/2014/main" id="{242EF29E-2154-871D-C403-D6E62101C099}"/>
              </a:ext>
            </a:extLst>
          </p:cNvPr>
          <p:cNvSpPr txBox="1">
            <a:spLocks/>
          </p:cNvSpPr>
          <p:nvPr/>
        </p:nvSpPr>
        <p:spPr>
          <a:xfrm>
            <a:off x="838200" y="-16222"/>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Public Beach Comparison 2011 vs 2018 (nor’easter)</a:t>
            </a:r>
            <a:b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2000" b="1" i="0" u="none" strike="noStrike" kern="1200" cap="none" spc="0" normalizeH="0" baseline="0" noProof="0" dirty="0">
                <a:ln>
                  <a:noFill/>
                </a:ln>
                <a:solidFill>
                  <a:prstClr val="black"/>
                </a:solidFill>
                <a:effectLst/>
                <a:uLnTx/>
                <a:uFillTx/>
                <a:latin typeface="Calibri Light" panose="020F0302020204030204"/>
                <a:ea typeface="+mj-ea"/>
                <a:cs typeface="+mj-cs"/>
              </a:rPr>
              <a:t>(Patrick J. Hendrickson - Highcamera.com)</a:t>
            </a:r>
          </a:p>
        </p:txBody>
      </p:sp>
      <p:pic>
        <p:nvPicPr>
          <p:cNvPr id="3" name="Picture 2">
            <a:extLst>
              <a:ext uri="{FF2B5EF4-FFF2-40B4-BE49-F238E27FC236}">
                <a16:creationId xmlns:a16="http://schemas.microsoft.com/office/drawing/2014/main" id="{BC394358-4BDB-C756-29DD-35195F1855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031" y="314831"/>
            <a:ext cx="586667" cy="698413"/>
          </a:xfrm>
          <a:prstGeom prst="rect">
            <a:avLst/>
          </a:prstGeom>
        </p:spPr>
      </p:pic>
    </p:spTree>
    <p:extLst>
      <p:ext uri="{BB962C8B-B14F-4D97-AF65-F5344CB8AC3E}">
        <p14:creationId xmlns:p14="http://schemas.microsoft.com/office/powerpoint/2010/main" val="17134905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9DCED"/>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861950" y="158407"/>
            <a:ext cx="10559473" cy="1325563"/>
          </a:xfrm>
        </p:spPr>
        <p:txBody>
          <a:bodyPr>
            <a:normAutofit/>
          </a:bodyPr>
          <a:lstStyle/>
          <a:p>
            <a:r>
              <a:rPr lang="en-US" dirty="0"/>
              <a:t>Chincoteague Recreational Beach Relocation</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782" y="471981"/>
            <a:ext cx="586667" cy="698413"/>
          </a:xfrm>
          <a:prstGeom prst="rect">
            <a:avLst/>
          </a:prstGeom>
        </p:spPr>
      </p:pic>
      <p:grpSp>
        <p:nvGrpSpPr>
          <p:cNvPr id="10" name="Group 9"/>
          <p:cNvGrpSpPr>
            <a:grpSpLocks noChangeAspect="1"/>
          </p:cNvGrpSpPr>
          <p:nvPr/>
        </p:nvGrpSpPr>
        <p:grpSpPr>
          <a:xfrm>
            <a:off x="332509" y="1318569"/>
            <a:ext cx="4511055" cy="5373463"/>
            <a:chOff x="1839996" y="742634"/>
            <a:chExt cx="5072004" cy="5949227"/>
          </a:xfrm>
        </p:grpSpPr>
        <p:pic>
          <p:nvPicPr>
            <p:cNvPr id="11" name="Picture 10"/>
            <p:cNvPicPr>
              <a:picLocks noChangeAspect="1"/>
            </p:cNvPicPr>
            <p:nvPr/>
          </p:nvPicPr>
          <p:blipFill rotWithShape="1">
            <a:blip r:embed="rId4"/>
            <a:srcRect l="2398" t="10847" r="3290" b="2254"/>
            <a:stretch/>
          </p:blipFill>
          <p:spPr>
            <a:xfrm>
              <a:off x="1839996" y="742634"/>
              <a:ext cx="5072004" cy="5949227"/>
            </a:xfrm>
            <a:prstGeom prst="rect">
              <a:avLst/>
            </a:prstGeom>
          </p:spPr>
        </p:pic>
        <p:sp>
          <p:nvSpPr>
            <p:cNvPr id="12" name="Right Brace 11"/>
            <p:cNvSpPr/>
            <p:nvPr/>
          </p:nvSpPr>
          <p:spPr>
            <a:xfrm rot="1756696">
              <a:off x="3897151" y="5303839"/>
              <a:ext cx="118073" cy="461625"/>
            </a:xfrm>
            <a:prstGeom prst="rightBrace">
              <a:avLst>
                <a:gd name="adj1" fmla="val 8333"/>
                <a:gd name="adj2" fmla="val 50990"/>
              </a:avLst>
            </a:prstGeom>
            <a:ln>
              <a:solidFill>
                <a:srgbClr val="FF0000"/>
              </a:solidFill>
            </a:ln>
          </p:spPr>
          <p:style>
            <a:lnRef idx="3">
              <a:schemeClr val="dk1"/>
            </a:lnRef>
            <a:fillRef idx="0">
              <a:schemeClr val="dk1"/>
            </a:fillRef>
            <a:effectRef idx="2">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p:cNvSpPr txBox="1"/>
            <p:nvPr/>
          </p:nvSpPr>
          <p:spPr>
            <a:xfrm>
              <a:off x="4029075" y="5481637"/>
              <a:ext cx="92845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Existing Beach</a:t>
              </a:r>
            </a:p>
          </p:txBody>
        </p:sp>
        <p:sp>
          <p:nvSpPr>
            <p:cNvPr id="14" name="TextBox 13"/>
            <p:cNvSpPr txBox="1"/>
            <p:nvPr/>
          </p:nvSpPr>
          <p:spPr>
            <a:xfrm>
              <a:off x="4618338" y="4301570"/>
              <a:ext cx="6783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Proposed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Beach</a:t>
              </a:r>
            </a:p>
          </p:txBody>
        </p:sp>
        <p:sp>
          <p:nvSpPr>
            <p:cNvPr id="15" name="Right Brace 14"/>
            <p:cNvSpPr/>
            <p:nvPr/>
          </p:nvSpPr>
          <p:spPr>
            <a:xfrm rot="1603990">
              <a:off x="4502600" y="4132459"/>
              <a:ext cx="118073" cy="461625"/>
            </a:xfrm>
            <a:prstGeom prst="rightBrace">
              <a:avLst>
                <a:gd name="adj1" fmla="val 8333"/>
                <a:gd name="adj2" fmla="val 52362"/>
              </a:avLst>
            </a:prstGeom>
            <a:ln>
              <a:solidFill>
                <a:srgbClr val="FF0000"/>
              </a:solidFill>
            </a:ln>
          </p:spPr>
          <p:style>
            <a:lnRef idx="3">
              <a:schemeClr val="dk1"/>
            </a:lnRef>
            <a:fillRef idx="0">
              <a:schemeClr val="dk1"/>
            </a:fillRef>
            <a:effectRef idx="2">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6" name="Rectangle 15"/>
          <p:cNvSpPr/>
          <p:nvPr/>
        </p:nvSpPr>
        <p:spPr>
          <a:xfrm>
            <a:off x="5163614" y="1279361"/>
            <a:ext cx="6612830" cy="2841034"/>
          </a:xfrm>
          <a:prstGeom prst="rect">
            <a:avLst/>
          </a:prstGeom>
        </p:spPr>
        <p:txBody>
          <a:bodyPr wrap="square">
            <a:spAutoFit/>
          </a:bodyPr>
          <a:lstStyle/>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Arial" panose="020B0604020202020204" pitchFamily="34" charset="0"/>
                <a:cs typeface="Arial" panose="020B0604020202020204" pitchFamily="34" charset="0"/>
              </a:rPr>
              <a:t>CNWR/ASIS jointly manage recreational beach</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Arial" panose="020B0604020202020204" pitchFamily="34" charset="0"/>
                <a:cs typeface="Arial" panose="020B0604020202020204" pitchFamily="34" charset="0"/>
              </a:rPr>
              <a:t>Relocation of beach to a more stable location - key decision in the 2015 CCP and EIS.</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Design/NEPA completed </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New entrance road, parking lots, boardwalks, and visitor amenities</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Arial" panose="020B0604020202020204" pitchFamily="34" charset="0"/>
                <a:cs typeface="Arial" panose="020B0604020202020204" pitchFamily="34" charset="0"/>
              </a:rPr>
              <a:t>Wetland permitting and mitigation pending</a:t>
            </a:r>
          </a:p>
        </p:txBody>
      </p:sp>
      <p:sp>
        <p:nvSpPr>
          <p:cNvPr id="18" name="TextBox 17"/>
          <p:cNvSpPr txBox="1"/>
          <p:nvPr/>
        </p:nvSpPr>
        <p:spPr>
          <a:xfrm>
            <a:off x="5041558" y="5248464"/>
            <a:ext cx="68569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INFLUENCES ALL ASPECTS OF FUTURE MANAGEMENT</a:t>
            </a:r>
          </a:p>
        </p:txBody>
      </p:sp>
    </p:spTree>
    <p:extLst>
      <p:ext uri="{BB962C8B-B14F-4D97-AF65-F5344CB8AC3E}">
        <p14:creationId xmlns:p14="http://schemas.microsoft.com/office/powerpoint/2010/main" val="757628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D3E5F4"/>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1780065" y="236212"/>
            <a:ext cx="9333919" cy="990600"/>
          </a:xfrm>
        </p:spPr>
        <p:txBody>
          <a:bodyPr/>
          <a:lstStyle/>
          <a:p>
            <a:pPr algn="ctr"/>
            <a:r>
              <a:rPr lang="en-US" sz="2400" dirty="0">
                <a:solidFill>
                  <a:schemeClr val="tx1"/>
                </a:solidFill>
                <a:latin typeface="Times New Roman" panose="02020603050405020304" pitchFamily="18" charset="0"/>
                <a:cs typeface="Times New Roman" panose="02020603050405020304" pitchFamily="18" charset="0"/>
              </a:rPr>
              <a:t>Chincoteague Beach Relocation</a:t>
            </a:r>
            <a:br>
              <a:rPr lang="en-US" sz="2400" dirty="0">
                <a:solidFill>
                  <a:schemeClr val="tx1"/>
                </a:solidFill>
                <a:latin typeface="Times New Roman" panose="02020603050405020304" pitchFamily="18" charset="0"/>
                <a:cs typeface="Times New Roman" panose="02020603050405020304" pitchFamily="18" charset="0"/>
              </a:rPr>
            </a:br>
            <a:r>
              <a:rPr lang="en-US" sz="2400" dirty="0">
                <a:solidFill>
                  <a:schemeClr val="tx1"/>
                </a:solidFill>
                <a:latin typeface="Times New Roman" panose="02020603050405020304" pitchFamily="18" charset="0"/>
                <a:cs typeface="Times New Roman" panose="02020603050405020304" pitchFamily="18" charset="0"/>
              </a:rPr>
              <a:t>Timeline:  Planning, NEPA &amp; Current Status</a:t>
            </a:r>
          </a:p>
        </p:txBody>
      </p:sp>
      <p:pic>
        <p:nvPicPr>
          <p:cNvPr id="18" name="Picture 17"/>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56" t="5234" r="80480" b="1284"/>
          <a:stretch/>
        </p:blipFill>
        <p:spPr bwMode="auto">
          <a:xfrm>
            <a:off x="6743700" y="2987566"/>
            <a:ext cx="1296925" cy="167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Arrow: Chevron 2">
            <a:extLst>
              <a:ext uri="{FF2B5EF4-FFF2-40B4-BE49-F238E27FC236}">
                <a16:creationId xmlns:a16="http://schemas.microsoft.com/office/drawing/2014/main" id="{B018B212-1607-3E57-5FF1-6A2DA46CA467}"/>
              </a:ext>
            </a:extLst>
          </p:cNvPr>
          <p:cNvSpPr/>
          <p:nvPr/>
        </p:nvSpPr>
        <p:spPr>
          <a:xfrm>
            <a:off x="923" y="1456087"/>
            <a:ext cx="1779142" cy="689716"/>
          </a:xfrm>
          <a:prstGeom prst="chevron">
            <a:avLst>
              <a:gd name="adj" fmla="val 4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4" name="Freeform: Shape 3">
            <a:extLst>
              <a:ext uri="{FF2B5EF4-FFF2-40B4-BE49-F238E27FC236}">
                <a16:creationId xmlns:a16="http://schemas.microsoft.com/office/drawing/2014/main" id="{28155250-8329-C589-F1BB-E3C2B90D609B}"/>
              </a:ext>
            </a:extLst>
          </p:cNvPr>
          <p:cNvSpPr/>
          <p:nvPr/>
        </p:nvSpPr>
        <p:spPr>
          <a:xfrm>
            <a:off x="479298" y="1848804"/>
            <a:ext cx="1502387" cy="1029112"/>
          </a:xfrm>
          <a:custGeom>
            <a:avLst/>
            <a:gdLst>
              <a:gd name="connsiteX0" fmla="*/ 0 w 1508879"/>
              <a:gd name="connsiteY0" fmla="*/ 102911 h 1029112"/>
              <a:gd name="connsiteX1" fmla="*/ 102911 w 1508879"/>
              <a:gd name="connsiteY1" fmla="*/ 0 h 1029112"/>
              <a:gd name="connsiteX2" fmla="*/ 1405968 w 1508879"/>
              <a:gd name="connsiteY2" fmla="*/ 0 h 1029112"/>
              <a:gd name="connsiteX3" fmla="*/ 1508879 w 1508879"/>
              <a:gd name="connsiteY3" fmla="*/ 102911 h 1029112"/>
              <a:gd name="connsiteX4" fmla="*/ 1508879 w 1508879"/>
              <a:gd name="connsiteY4" fmla="*/ 926201 h 1029112"/>
              <a:gd name="connsiteX5" fmla="*/ 1405968 w 1508879"/>
              <a:gd name="connsiteY5" fmla="*/ 1029112 h 1029112"/>
              <a:gd name="connsiteX6" fmla="*/ 102911 w 1508879"/>
              <a:gd name="connsiteY6" fmla="*/ 1029112 h 1029112"/>
              <a:gd name="connsiteX7" fmla="*/ 0 w 1508879"/>
              <a:gd name="connsiteY7" fmla="*/ 926201 h 1029112"/>
              <a:gd name="connsiteX8" fmla="*/ 0 w 1508879"/>
              <a:gd name="connsiteY8" fmla="*/ 102911 h 1029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879" h="1029112">
                <a:moveTo>
                  <a:pt x="0" y="102911"/>
                </a:moveTo>
                <a:cubicBezTo>
                  <a:pt x="0" y="46075"/>
                  <a:pt x="46075" y="0"/>
                  <a:pt x="102911" y="0"/>
                </a:cubicBezTo>
                <a:lnTo>
                  <a:pt x="1405968" y="0"/>
                </a:lnTo>
                <a:cubicBezTo>
                  <a:pt x="1462804" y="0"/>
                  <a:pt x="1508879" y="46075"/>
                  <a:pt x="1508879" y="102911"/>
                </a:cubicBezTo>
                <a:lnTo>
                  <a:pt x="1508879" y="926201"/>
                </a:lnTo>
                <a:cubicBezTo>
                  <a:pt x="1508879" y="983037"/>
                  <a:pt x="1462804" y="1029112"/>
                  <a:pt x="1405968" y="1029112"/>
                </a:cubicBezTo>
                <a:lnTo>
                  <a:pt x="102911" y="1029112"/>
                </a:lnTo>
                <a:cubicBezTo>
                  <a:pt x="46075" y="1029112"/>
                  <a:pt x="0" y="983037"/>
                  <a:pt x="0" y="926201"/>
                </a:cubicBezTo>
                <a:lnTo>
                  <a:pt x="0" y="102911"/>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1262" tIns="101262" rIns="101262" bIns="101262" numCol="1" spcCol="1270" anchor="t" anchorCtr="0">
            <a:noAutofit/>
          </a:bodyPr>
          <a:lstStyle/>
          <a:p>
            <a:pPr marL="0" marR="0" lvl="0" indent="0" algn="ctr" defTabSz="444500" rtl="0" eaLnBrk="1" fontAlgn="auto" latinLnBrk="0" hangingPunct="1">
              <a:lnSpc>
                <a:spcPct val="100000"/>
              </a:lnSpc>
              <a:spcBef>
                <a:spcPct val="0"/>
              </a:spcBef>
              <a:spcAft>
                <a:spcPct val="35000"/>
              </a:spcAft>
              <a:buClrTx/>
              <a:buSzTx/>
              <a:buFontTx/>
              <a:buNone/>
              <a:tabLst/>
              <a:defRPr/>
            </a:pPr>
            <a:r>
              <a:rPr kumimoji="0" lang="en-US" sz="10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2008-2010</a:t>
            </a:r>
            <a:b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b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Chincoteague Alternative Transportation Study</a:t>
            </a:r>
          </a:p>
        </p:txBody>
      </p:sp>
      <p:sp>
        <p:nvSpPr>
          <p:cNvPr id="9" name="Arrow: Chevron 8">
            <a:extLst>
              <a:ext uri="{FF2B5EF4-FFF2-40B4-BE49-F238E27FC236}">
                <a16:creationId xmlns:a16="http://schemas.microsoft.com/office/drawing/2014/main" id="{CF8CE88A-2CAA-F126-56DC-D77B7553623B}"/>
              </a:ext>
            </a:extLst>
          </p:cNvPr>
          <p:cNvSpPr/>
          <p:nvPr/>
        </p:nvSpPr>
        <p:spPr>
          <a:xfrm>
            <a:off x="2033100" y="1454721"/>
            <a:ext cx="1779142" cy="689716"/>
          </a:xfrm>
          <a:prstGeom prst="chevron">
            <a:avLst>
              <a:gd name="adj" fmla="val 4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11" name="Freeform: Shape 10">
            <a:extLst>
              <a:ext uri="{FF2B5EF4-FFF2-40B4-BE49-F238E27FC236}">
                <a16:creationId xmlns:a16="http://schemas.microsoft.com/office/drawing/2014/main" id="{AFB74FC6-13E9-A4C4-6F96-3EA6E7409E43}"/>
              </a:ext>
            </a:extLst>
          </p:cNvPr>
          <p:cNvSpPr/>
          <p:nvPr/>
        </p:nvSpPr>
        <p:spPr>
          <a:xfrm>
            <a:off x="2507538" y="1845622"/>
            <a:ext cx="1502387" cy="1041386"/>
          </a:xfrm>
          <a:custGeom>
            <a:avLst/>
            <a:gdLst>
              <a:gd name="connsiteX0" fmla="*/ 0 w 1508879"/>
              <a:gd name="connsiteY0" fmla="*/ 106842 h 1068419"/>
              <a:gd name="connsiteX1" fmla="*/ 106842 w 1508879"/>
              <a:gd name="connsiteY1" fmla="*/ 0 h 1068419"/>
              <a:gd name="connsiteX2" fmla="*/ 1402037 w 1508879"/>
              <a:gd name="connsiteY2" fmla="*/ 0 h 1068419"/>
              <a:gd name="connsiteX3" fmla="*/ 1508879 w 1508879"/>
              <a:gd name="connsiteY3" fmla="*/ 106842 h 1068419"/>
              <a:gd name="connsiteX4" fmla="*/ 1508879 w 1508879"/>
              <a:gd name="connsiteY4" fmla="*/ 961577 h 1068419"/>
              <a:gd name="connsiteX5" fmla="*/ 1402037 w 1508879"/>
              <a:gd name="connsiteY5" fmla="*/ 1068419 h 1068419"/>
              <a:gd name="connsiteX6" fmla="*/ 106842 w 1508879"/>
              <a:gd name="connsiteY6" fmla="*/ 1068419 h 1068419"/>
              <a:gd name="connsiteX7" fmla="*/ 0 w 1508879"/>
              <a:gd name="connsiteY7" fmla="*/ 961577 h 1068419"/>
              <a:gd name="connsiteX8" fmla="*/ 0 w 1508879"/>
              <a:gd name="connsiteY8" fmla="*/ 106842 h 1068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879" h="1068419">
                <a:moveTo>
                  <a:pt x="0" y="106842"/>
                </a:moveTo>
                <a:cubicBezTo>
                  <a:pt x="0" y="47835"/>
                  <a:pt x="47835" y="0"/>
                  <a:pt x="106842" y="0"/>
                </a:cubicBezTo>
                <a:lnTo>
                  <a:pt x="1402037" y="0"/>
                </a:lnTo>
                <a:cubicBezTo>
                  <a:pt x="1461044" y="0"/>
                  <a:pt x="1508879" y="47835"/>
                  <a:pt x="1508879" y="106842"/>
                </a:cubicBezTo>
                <a:lnTo>
                  <a:pt x="1508879" y="961577"/>
                </a:lnTo>
                <a:cubicBezTo>
                  <a:pt x="1508879" y="1020584"/>
                  <a:pt x="1461044" y="1068419"/>
                  <a:pt x="1402037" y="1068419"/>
                </a:cubicBezTo>
                <a:lnTo>
                  <a:pt x="106842" y="1068419"/>
                </a:lnTo>
                <a:cubicBezTo>
                  <a:pt x="47835" y="1068419"/>
                  <a:pt x="0" y="1020584"/>
                  <a:pt x="0" y="961577"/>
                </a:cubicBezTo>
                <a:lnTo>
                  <a:pt x="0" y="106842"/>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2413" tIns="102413" rIns="102413" bIns="102413" numCol="1" spcCol="1270" anchor="t" anchorCtr="0">
            <a:noAutofit/>
          </a:bodyPr>
          <a:lstStyle/>
          <a:p>
            <a:pPr marL="0" marR="0" lvl="0" indent="0" algn="ctr" defTabSz="444500" rtl="0" eaLnBrk="1" fontAlgn="auto" latinLnBrk="0" hangingPunct="1">
              <a:lnSpc>
                <a:spcPct val="100000"/>
              </a:lnSpc>
              <a:spcBef>
                <a:spcPct val="0"/>
              </a:spcBef>
              <a:spcAft>
                <a:spcPct val="35000"/>
              </a:spcAft>
              <a:buClrTx/>
              <a:buSzTx/>
              <a:buFontTx/>
              <a:buNone/>
              <a:tabLst/>
              <a:defRPr/>
            </a:pPr>
            <a:r>
              <a:rPr kumimoji="0" lang="en-US" sz="10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2010</a:t>
            </a: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 </a:t>
            </a:r>
            <a:b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b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Comprehensive Conservation Plan (CCP) </a:t>
            </a:r>
            <a:b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b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Purpose &amp; Need</a:t>
            </a:r>
          </a:p>
        </p:txBody>
      </p:sp>
      <p:sp>
        <p:nvSpPr>
          <p:cNvPr id="15" name="Arrow: Chevron 14">
            <a:extLst>
              <a:ext uri="{FF2B5EF4-FFF2-40B4-BE49-F238E27FC236}">
                <a16:creationId xmlns:a16="http://schemas.microsoft.com/office/drawing/2014/main" id="{D74AA59E-DC7C-BCDC-F66E-7368D9CD76F6}"/>
              </a:ext>
            </a:extLst>
          </p:cNvPr>
          <p:cNvSpPr/>
          <p:nvPr/>
        </p:nvSpPr>
        <p:spPr>
          <a:xfrm>
            <a:off x="4065276" y="1454721"/>
            <a:ext cx="1779142" cy="689716"/>
          </a:xfrm>
          <a:prstGeom prst="chevron">
            <a:avLst>
              <a:gd name="adj" fmla="val 4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17" name="Freeform: Shape 16">
            <a:extLst>
              <a:ext uri="{FF2B5EF4-FFF2-40B4-BE49-F238E27FC236}">
                <a16:creationId xmlns:a16="http://schemas.microsoft.com/office/drawing/2014/main" id="{4D378467-346B-28A7-9AAA-CA35AA3B0231}"/>
              </a:ext>
            </a:extLst>
          </p:cNvPr>
          <p:cNvSpPr/>
          <p:nvPr/>
        </p:nvSpPr>
        <p:spPr>
          <a:xfrm>
            <a:off x="4539714" y="1834551"/>
            <a:ext cx="1502387" cy="1041385"/>
          </a:xfrm>
          <a:custGeom>
            <a:avLst/>
            <a:gdLst>
              <a:gd name="connsiteX0" fmla="*/ 0 w 1508879"/>
              <a:gd name="connsiteY0" fmla="*/ 105091 h 1050914"/>
              <a:gd name="connsiteX1" fmla="*/ 105091 w 1508879"/>
              <a:gd name="connsiteY1" fmla="*/ 0 h 1050914"/>
              <a:gd name="connsiteX2" fmla="*/ 1403788 w 1508879"/>
              <a:gd name="connsiteY2" fmla="*/ 0 h 1050914"/>
              <a:gd name="connsiteX3" fmla="*/ 1508879 w 1508879"/>
              <a:gd name="connsiteY3" fmla="*/ 105091 h 1050914"/>
              <a:gd name="connsiteX4" fmla="*/ 1508879 w 1508879"/>
              <a:gd name="connsiteY4" fmla="*/ 945823 h 1050914"/>
              <a:gd name="connsiteX5" fmla="*/ 1403788 w 1508879"/>
              <a:gd name="connsiteY5" fmla="*/ 1050914 h 1050914"/>
              <a:gd name="connsiteX6" fmla="*/ 105091 w 1508879"/>
              <a:gd name="connsiteY6" fmla="*/ 1050914 h 1050914"/>
              <a:gd name="connsiteX7" fmla="*/ 0 w 1508879"/>
              <a:gd name="connsiteY7" fmla="*/ 945823 h 1050914"/>
              <a:gd name="connsiteX8" fmla="*/ 0 w 1508879"/>
              <a:gd name="connsiteY8" fmla="*/ 105091 h 1050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879" h="1050914">
                <a:moveTo>
                  <a:pt x="0" y="105091"/>
                </a:moveTo>
                <a:cubicBezTo>
                  <a:pt x="0" y="47051"/>
                  <a:pt x="47051" y="0"/>
                  <a:pt x="105091" y="0"/>
                </a:cubicBezTo>
                <a:lnTo>
                  <a:pt x="1403788" y="0"/>
                </a:lnTo>
                <a:cubicBezTo>
                  <a:pt x="1461828" y="0"/>
                  <a:pt x="1508879" y="47051"/>
                  <a:pt x="1508879" y="105091"/>
                </a:cubicBezTo>
                <a:lnTo>
                  <a:pt x="1508879" y="945823"/>
                </a:lnTo>
                <a:cubicBezTo>
                  <a:pt x="1508879" y="1003863"/>
                  <a:pt x="1461828" y="1050914"/>
                  <a:pt x="1403788" y="1050914"/>
                </a:cubicBezTo>
                <a:lnTo>
                  <a:pt x="105091" y="1050914"/>
                </a:lnTo>
                <a:cubicBezTo>
                  <a:pt x="47051" y="1050914"/>
                  <a:pt x="0" y="1003863"/>
                  <a:pt x="0" y="945823"/>
                </a:cubicBezTo>
                <a:lnTo>
                  <a:pt x="0" y="105091"/>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1900" tIns="101900" rIns="101900" bIns="101900" numCol="1" spcCol="1270" anchor="t" anchorCtr="0">
            <a:noAutofit/>
          </a:bodyPr>
          <a:lstStyle/>
          <a:p>
            <a:pPr marL="0" marR="0" lvl="0" indent="0" algn="ctr" defTabSz="444500" rtl="0" eaLnBrk="1" fontAlgn="auto" latinLnBrk="0" hangingPunct="1">
              <a:lnSpc>
                <a:spcPct val="100000"/>
              </a:lnSpc>
              <a:spcBef>
                <a:spcPct val="0"/>
              </a:spcBef>
              <a:spcAft>
                <a:spcPct val="35000"/>
              </a:spcAft>
              <a:buClrTx/>
              <a:buSzTx/>
              <a:buFontTx/>
              <a:buNone/>
              <a:tabLst/>
              <a:defRPr/>
            </a:pPr>
            <a:r>
              <a:rPr kumimoji="0" lang="en-US" sz="10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2011</a:t>
            </a:r>
            <a:b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b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CCP Significant Issues – Structured Decision-Making Workshop</a:t>
            </a:r>
          </a:p>
        </p:txBody>
      </p:sp>
      <p:sp>
        <p:nvSpPr>
          <p:cNvPr id="19" name="Arrow: Chevron 18">
            <a:extLst>
              <a:ext uri="{FF2B5EF4-FFF2-40B4-BE49-F238E27FC236}">
                <a16:creationId xmlns:a16="http://schemas.microsoft.com/office/drawing/2014/main" id="{74991839-62F3-F849-BB35-667A53F5EC08}"/>
              </a:ext>
            </a:extLst>
          </p:cNvPr>
          <p:cNvSpPr/>
          <p:nvPr/>
        </p:nvSpPr>
        <p:spPr>
          <a:xfrm>
            <a:off x="6097453" y="1455225"/>
            <a:ext cx="1779142" cy="689716"/>
          </a:xfrm>
          <a:prstGeom prst="chevron">
            <a:avLst>
              <a:gd name="adj" fmla="val 4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20" name="Freeform: Shape 19">
            <a:extLst>
              <a:ext uri="{FF2B5EF4-FFF2-40B4-BE49-F238E27FC236}">
                <a16:creationId xmlns:a16="http://schemas.microsoft.com/office/drawing/2014/main" id="{15369BED-18EE-FBF1-5EF8-18D2875F9492}"/>
              </a:ext>
            </a:extLst>
          </p:cNvPr>
          <p:cNvSpPr/>
          <p:nvPr/>
        </p:nvSpPr>
        <p:spPr>
          <a:xfrm>
            <a:off x="6571891" y="1843375"/>
            <a:ext cx="1502387" cy="1041385"/>
          </a:xfrm>
          <a:custGeom>
            <a:avLst/>
            <a:gdLst>
              <a:gd name="connsiteX0" fmla="*/ 0 w 1508879"/>
              <a:gd name="connsiteY0" fmla="*/ 103256 h 1032560"/>
              <a:gd name="connsiteX1" fmla="*/ 103256 w 1508879"/>
              <a:gd name="connsiteY1" fmla="*/ 0 h 1032560"/>
              <a:gd name="connsiteX2" fmla="*/ 1405623 w 1508879"/>
              <a:gd name="connsiteY2" fmla="*/ 0 h 1032560"/>
              <a:gd name="connsiteX3" fmla="*/ 1508879 w 1508879"/>
              <a:gd name="connsiteY3" fmla="*/ 103256 h 1032560"/>
              <a:gd name="connsiteX4" fmla="*/ 1508879 w 1508879"/>
              <a:gd name="connsiteY4" fmla="*/ 929304 h 1032560"/>
              <a:gd name="connsiteX5" fmla="*/ 1405623 w 1508879"/>
              <a:gd name="connsiteY5" fmla="*/ 1032560 h 1032560"/>
              <a:gd name="connsiteX6" fmla="*/ 103256 w 1508879"/>
              <a:gd name="connsiteY6" fmla="*/ 1032560 h 1032560"/>
              <a:gd name="connsiteX7" fmla="*/ 0 w 1508879"/>
              <a:gd name="connsiteY7" fmla="*/ 929304 h 1032560"/>
              <a:gd name="connsiteX8" fmla="*/ 0 w 1508879"/>
              <a:gd name="connsiteY8" fmla="*/ 103256 h 103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879" h="1032560">
                <a:moveTo>
                  <a:pt x="0" y="103256"/>
                </a:moveTo>
                <a:cubicBezTo>
                  <a:pt x="0" y="46229"/>
                  <a:pt x="46229" y="0"/>
                  <a:pt x="103256" y="0"/>
                </a:cubicBezTo>
                <a:lnTo>
                  <a:pt x="1405623" y="0"/>
                </a:lnTo>
                <a:cubicBezTo>
                  <a:pt x="1462650" y="0"/>
                  <a:pt x="1508879" y="46229"/>
                  <a:pt x="1508879" y="103256"/>
                </a:cubicBezTo>
                <a:lnTo>
                  <a:pt x="1508879" y="929304"/>
                </a:lnTo>
                <a:cubicBezTo>
                  <a:pt x="1508879" y="986331"/>
                  <a:pt x="1462650" y="1032560"/>
                  <a:pt x="1405623" y="1032560"/>
                </a:cubicBezTo>
                <a:lnTo>
                  <a:pt x="103256" y="1032560"/>
                </a:lnTo>
                <a:cubicBezTo>
                  <a:pt x="46229" y="1032560"/>
                  <a:pt x="0" y="986331"/>
                  <a:pt x="0" y="929304"/>
                </a:cubicBezTo>
                <a:lnTo>
                  <a:pt x="0" y="103256"/>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1363" tIns="101363" rIns="101363" bIns="101363" numCol="1" spcCol="1270" anchor="t" anchorCtr="0">
            <a:noAutofit/>
          </a:bodyPr>
          <a:lstStyle/>
          <a:p>
            <a:pPr marL="0" marR="0" lvl="0" indent="0" algn="ctr" defTabSz="444500" rtl="0" eaLnBrk="1" fontAlgn="auto" latinLnBrk="0" hangingPunct="1">
              <a:lnSpc>
                <a:spcPct val="100000"/>
              </a:lnSpc>
              <a:spcBef>
                <a:spcPct val="0"/>
              </a:spcBef>
              <a:spcAft>
                <a:spcPct val="35000"/>
              </a:spcAft>
              <a:buClrTx/>
              <a:buSzTx/>
              <a:buFontTx/>
              <a:buNone/>
              <a:tabLst/>
              <a:defRPr/>
            </a:pPr>
            <a:r>
              <a:rPr kumimoji="0" lang="en-US" sz="10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2015</a:t>
            </a: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 </a:t>
            </a:r>
            <a:b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b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CCP EIS Final – </a:t>
            </a:r>
            <a:b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b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Record Of Decision Approved</a:t>
            </a:r>
          </a:p>
        </p:txBody>
      </p:sp>
      <p:sp>
        <p:nvSpPr>
          <p:cNvPr id="21" name="Arrow: Chevron 20">
            <a:extLst>
              <a:ext uri="{FF2B5EF4-FFF2-40B4-BE49-F238E27FC236}">
                <a16:creationId xmlns:a16="http://schemas.microsoft.com/office/drawing/2014/main" id="{8DDFA605-CC86-37A0-C1C3-8862B3F770FD}"/>
              </a:ext>
            </a:extLst>
          </p:cNvPr>
          <p:cNvSpPr/>
          <p:nvPr/>
        </p:nvSpPr>
        <p:spPr>
          <a:xfrm>
            <a:off x="8129630" y="1458970"/>
            <a:ext cx="1779142" cy="689716"/>
          </a:xfrm>
          <a:prstGeom prst="chevron">
            <a:avLst>
              <a:gd name="adj" fmla="val 4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22" name="Freeform: Shape 21">
            <a:extLst>
              <a:ext uri="{FF2B5EF4-FFF2-40B4-BE49-F238E27FC236}">
                <a16:creationId xmlns:a16="http://schemas.microsoft.com/office/drawing/2014/main" id="{83DD12AD-D2FF-03C7-9410-F5451B0506A2}"/>
              </a:ext>
            </a:extLst>
          </p:cNvPr>
          <p:cNvSpPr/>
          <p:nvPr/>
        </p:nvSpPr>
        <p:spPr>
          <a:xfrm>
            <a:off x="8604068" y="1848831"/>
            <a:ext cx="1502387" cy="1024997"/>
          </a:xfrm>
          <a:custGeom>
            <a:avLst/>
            <a:gdLst>
              <a:gd name="connsiteX0" fmla="*/ 0 w 1508879"/>
              <a:gd name="connsiteY0" fmla="*/ 101758 h 1017580"/>
              <a:gd name="connsiteX1" fmla="*/ 101758 w 1508879"/>
              <a:gd name="connsiteY1" fmla="*/ 0 h 1017580"/>
              <a:gd name="connsiteX2" fmla="*/ 1407121 w 1508879"/>
              <a:gd name="connsiteY2" fmla="*/ 0 h 1017580"/>
              <a:gd name="connsiteX3" fmla="*/ 1508879 w 1508879"/>
              <a:gd name="connsiteY3" fmla="*/ 101758 h 1017580"/>
              <a:gd name="connsiteX4" fmla="*/ 1508879 w 1508879"/>
              <a:gd name="connsiteY4" fmla="*/ 915822 h 1017580"/>
              <a:gd name="connsiteX5" fmla="*/ 1407121 w 1508879"/>
              <a:gd name="connsiteY5" fmla="*/ 1017580 h 1017580"/>
              <a:gd name="connsiteX6" fmla="*/ 101758 w 1508879"/>
              <a:gd name="connsiteY6" fmla="*/ 1017580 h 1017580"/>
              <a:gd name="connsiteX7" fmla="*/ 0 w 1508879"/>
              <a:gd name="connsiteY7" fmla="*/ 915822 h 1017580"/>
              <a:gd name="connsiteX8" fmla="*/ 0 w 1508879"/>
              <a:gd name="connsiteY8" fmla="*/ 101758 h 101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879" h="1017580">
                <a:moveTo>
                  <a:pt x="0" y="101758"/>
                </a:moveTo>
                <a:cubicBezTo>
                  <a:pt x="0" y="45559"/>
                  <a:pt x="45559" y="0"/>
                  <a:pt x="101758" y="0"/>
                </a:cubicBezTo>
                <a:lnTo>
                  <a:pt x="1407121" y="0"/>
                </a:lnTo>
                <a:cubicBezTo>
                  <a:pt x="1463320" y="0"/>
                  <a:pt x="1508879" y="45559"/>
                  <a:pt x="1508879" y="101758"/>
                </a:cubicBezTo>
                <a:lnTo>
                  <a:pt x="1508879" y="915822"/>
                </a:lnTo>
                <a:cubicBezTo>
                  <a:pt x="1508879" y="972021"/>
                  <a:pt x="1463320" y="1017580"/>
                  <a:pt x="1407121" y="1017580"/>
                </a:cubicBezTo>
                <a:lnTo>
                  <a:pt x="101758" y="1017580"/>
                </a:lnTo>
                <a:cubicBezTo>
                  <a:pt x="45559" y="1017580"/>
                  <a:pt x="0" y="972021"/>
                  <a:pt x="0" y="915822"/>
                </a:cubicBezTo>
                <a:lnTo>
                  <a:pt x="0" y="101758"/>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0924" tIns="100924" rIns="100924" bIns="100924" numCol="1" spcCol="1270" anchor="t" anchorCtr="0">
            <a:noAutofit/>
          </a:bodyPr>
          <a:lstStyle/>
          <a:p>
            <a:pPr marL="0" marR="0" lvl="0" indent="0" algn="ctr" defTabSz="444500" rtl="0" eaLnBrk="1" fontAlgn="auto" latinLnBrk="0" hangingPunct="1">
              <a:lnSpc>
                <a:spcPct val="100000"/>
              </a:lnSpc>
              <a:spcBef>
                <a:spcPct val="0"/>
              </a:spcBef>
              <a:spcAft>
                <a:spcPct val="35000"/>
              </a:spcAft>
              <a:buClrTx/>
              <a:buSzTx/>
              <a:buFontTx/>
              <a:buNone/>
              <a:tabLst/>
              <a:defRPr/>
            </a:pPr>
            <a:r>
              <a:rPr kumimoji="0" lang="en-US" sz="10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2018</a:t>
            </a: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 </a:t>
            </a:r>
            <a:b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b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Environmental Assessment for Recreational Beach Relocation</a:t>
            </a:r>
          </a:p>
        </p:txBody>
      </p:sp>
      <p:sp>
        <p:nvSpPr>
          <p:cNvPr id="23" name="Arrow: Chevron 22">
            <a:extLst>
              <a:ext uri="{FF2B5EF4-FFF2-40B4-BE49-F238E27FC236}">
                <a16:creationId xmlns:a16="http://schemas.microsoft.com/office/drawing/2014/main" id="{106DE93B-EB31-1350-D76C-6E8B1DCD2640}"/>
              </a:ext>
            </a:extLst>
          </p:cNvPr>
          <p:cNvSpPr/>
          <p:nvPr/>
        </p:nvSpPr>
        <p:spPr>
          <a:xfrm>
            <a:off x="10161807" y="1484393"/>
            <a:ext cx="1779142" cy="689716"/>
          </a:xfrm>
          <a:prstGeom prst="chevron">
            <a:avLst>
              <a:gd name="adj" fmla="val 4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25" name="Freeform: Shape 24">
            <a:extLst>
              <a:ext uri="{FF2B5EF4-FFF2-40B4-BE49-F238E27FC236}">
                <a16:creationId xmlns:a16="http://schemas.microsoft.com/office/drawing/2014/main" id="{3382DBEE-EB73-EECA-EA7C-6D9D007A915C}"/>
              </a:ext>
            </a:extLst>
          </p:cNvPr>
          <p:cNvSpPr/>
          <p:nvPr/>
        </p:nvSpPr>
        <p:spPr>
          <a:xfrm>
            <a:off x="10610120" y="1871386"/>
            <a:ext cx="1502387" cy="1002442"/>
          </a:xfrm>
          <a:custGeom>
            <a:avLst/>
            <a:gdLst>
              <a:gd name="connsiteX0" fmla="*/ 0 w 1508879"/>
              <a:gd name="connsiteY0" fmla="*/ 91589 h 915888"/>
              <a:gd name="connsiteX1" fmla="*/ 91589 w 1508879"/>
              <a:gd name="connsiteY1" fmla="*/ 0 h 915888"/>
              <a:gd name="connsiteX2" fmla="*/ 1417290 w 1508879"/>
              <a:gd name="connsiteY2" fmla="*/ 0 h 915888"/>
              <a:gd name="connsiteX3" fmla="*/ 1508879 w 1508879"/>
              <a:gd name="connsiteY3" fmla="*/ 91589 h 915888"/>
              <a:gd name="connsiteX4" fmla="*/ 1508879 w 1508879"/>
              <a:gd name="connsiteY4" fmla="*/ 824299 h 915888"/>
              <a:gd name="connsiteX5" fmla="*/ 1417290 w 1508879"/>
              <a:gd name="connsiteY5" fmla="*/ 915888 h 915888"/>
              <a:gd name="connsiteX6" fmla="*/ 91589 w 1508879"/>
              <a:gd name="connsiteY6" fmla="*/ 915888 h 915888"/>
              <a:gd name="connsiteX7" fmla="*/ 0 w 1508879"/>
              <a:gd name="connsiteY7" fmla="*/ 824299 h 915888"/>
              <a:gd name="connsiteX8" fmla="*/ 0 w 1508879"/>
              <a:gd name="connsiteY8" fmla="*/ 91589 h 91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879" h="915888">
                <a:moveTo>
                  <a:pt x="0" y="91589"/>
                </a:moveTo>
                <a:cubicBezTo>
                  <a:pt x="0" y="41006"/>
                  <a:pt x="41006" y="0"/>
                  <a:pt x="91589" y="0"/>
                </a:cubicBezTo>
                <a:lnTo>
                  <a:pt x="1417290" y="0"/>
                </a:lnTo>
                <a:cubicBezTo>
                  <a:pt x="1467873" y="0"/>
                  <a:pt x="1508879" y="41006"/>
                  <a:pt x="1508879" y="91589"/>
                </a:cubicBezTo>
                <a:lnTo>
                  <a:pt x="1508879" y="824299"/>
                </a:lnTo>
                <a:cubicBezTo>
                  <a:pt x="1508879" y="874882"/>
                  <a:pt x="1467873" y="915888"/>
                  <a:pt x="1417290" y="915888"/>
                </a:cubicBezTo>
                <a:lnTo>
                  <a:pt x="91589" y="915888"/>
                </a:lnTo>
                <a:cubicBezTo>
                  <a:pt x="41006" y="915888"/>
                  <a:pt x="0" y="874882"/>
                  <a:pt x="0" y="824299"/>
                </a:cubicBezTo>
                <a:lnTo>
                  <a:pt x="0" y="91589"/>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7945" tIns="97945" rIns="97945" bIns="97945" numCol="1" spcCol="1270" anchor="t" anchorCtr="0">
            <a:noAutofit/>
          </a:bodyPr>
          <a:lstStyle/>
          <a:p>
            <a:pPr marL="0" marR="0" lvl="0" indent="0" algn="ctr" defTabSz="444500" rtl="0" eaLnBrk="1" fontAlgn="auto" latinLnBrk="0" hangingPunct="1">
              <a:lnSpc>
                <a:spcPct val="100000"/>
              </a:lnSpc>
              <a:spcBef>
                <a:spcPct val="0"/>
              </a:spcBef>
              <a:spcAft>
                <a:spcPct val="35000"/>
              </a:spcAft>
              <a:buClrTx/>
              <a:buSzTx/>
              <a:buFontTx/>
              <a:buNone/>
              <a:tabLst/>
              <a:defRPr/>
            </a:pPr>
            <a:r>
              <a:rPr kumimoji="0" lang="en-US" sz="10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2023</a:t>
            </a:r>
            <a:b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b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 NSFLPT Grant</a:t>
            </a:r>
            <a:b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b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 Wetland Permitting</a:t>
            </a:r>
            <a:b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br>
            <a:r>
              <a:rPr kumimoji="0" lang="en-US" sz="10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 FHWA Design &amp; Realignment</a:t>
            </a:r>
          </a:p>
        </p:txBody>
      </p:sp>
      <p:sp>
        <p:nvSpPr>
          <p:cNvPr id="16" name="TextBox 15">
            <a:extLst>
              <a:ext uri="{FF2B5EF4-FFF2-40B4-BE49-F238E27FC236}">
                <a16:creationId xmlns:a16="http://schemas.microsoft.com/office/drawing/2014/main" id="{ED2C454F-428B-F7ED-52F2-CA51FA611C0D}"/>
              </a:ext>
            </a:extLst>
          </p:cNvPr>
          <p:cNvSpPr txBox="1"/>
          <p:nvPr/>
        </p:nvSpPr>
        <p:spPr>
          <a:xfrm>
            <a:off x="6517457" y="4800541"/>
            <a:ext cx="1828800"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Identified Best Location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for Recreational Beach (Approved in ROD)</a:t>
            </a:r>
          </a:p>
        </p:txBody>
      </p:sp>
      <p:sp>
        <p:nvSpPr>
          <p:cNvPr id="24" name="TextBox 23">
            <a:extLst>
              <a:ext uri="{FF2B5EF4-FFF2-40B4-BE49-F238E27FC236}">
                <a16:creationId xmlns:a16="http://schemas.microsoft.com/office/drawing/2014/main" id="{ADCC3C2A-CA03-57C5-DB70-51A074FDA53A}"/>
              </a:ext>
            </a:extLst>
          </p:cNvPr>
          <p:cNvSpPr txBox="1"/>
          <p:nvPr/>
        </p:nvSpPr>
        <p:spPr>
          <a:xfrm>
            <a:off x="7760934" y="5714633"/>
            <a:ext cx="3688430" cy="830997"/>
          </a:xfrm>
          <a:prstGeom prst="rect">
            <a:avLst/>
          </a:prstGeom>
          <a:noFill/>
        </p:spPr>
        <p:txBody>
          <a:bodyPr wrap="square">
            <a:spAutoFit/>
          </a:bodyPr>
          <a:lstStyle/>
          <a:p>
            <a:pPr marL="0" marR="29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EA: The ROD committed to the completion of an </a:t>
            </a:r>
            <a:r>
              <a:rPr kumimoji="0" lang="en-US" sz="1200" b="1" i="0" u="none" strike="noStrike" kern="1200" cap="none" spc="0" normalizeH="0" baseline="0" noProof="0" dirty="0">
                <a:ln>
                  <a:noFill/>
                </a:ln>
                <a:solidFill>
                  <a:srgbClr val="000000"/>
                </a:solidFill>
                <a:effectLst/>
                <a:uLnTx/>
                <a:uFillTx/>
                <a:latin typeface="Arial"/>
                <a:ea typeface="+mn-ea"/>
                <a:cs typeface="+mn-cs"/>
              </a:rPr>
              <a:t>additional study to analyze the site design</a:t>
            </a:r>
            <a:r>
              <a:rPr kumimoji="0" lang="en-US" sz="1200" b="0" i="0" u="none" strike="noStrike" kern="1200" cap="none" spc="0" normalizeH="0" baseline="0" noProof="0" dirty="0">
                <a:ln>
                  <a:noFill/>
                </a:ln>
                <a:solidFill>
                  <a:srgbClr val="000000"/>
                </a:solidFill>
                <a:effectLst/>
                <a:uLnTx/>
                <a:uFillTx/>
                <a:latin typeface="Arial"/>
                <a:ea typeface="+mn-ea"/>
                <a:cs typeface="+mn-cs"/>
              </a:rPr>
              <a:t> of the parking areas (infrastructure and facilities needed to support the recreational beach relocation).</a:t>
            </a:r>
          </a:p>
        </p:txBody>
      </p:sp>
      <p:pic>
        <p:nvPicPr>
          <p:cNvPr id="31" name="Picture 30">
            <a:extLst>
              <a:ext uri="{FF2B5EF4-FFF2-40B4-BE49-F238E27FC236}">
                <a16:creationId xmlns:a16="http://schemas.microsoft.com/office/drawing/2014/main" id="{17CB419C-05AC-9AE8-C4A5-3544FC94F165}"/>
              </a:ext>
            </a:extLst>
          </p:cNvPr>
          <p:cNvPicPr>
            <a:picLocks noChangeAspect="1"/>
          </p:cNvPicPr>
          <p:nvPr/>
        </p:nvPicPr>
        <p:blipFill>
          <a:blip r:embed="rId3"/>
          <a:stretch>
            <a:fillRect/>
          </a:stretch>
        </p:blipFill>
        <p:spPr>
          <a:xfrm>
            <a:off x="8905089" y="2987424"/>
            <a:ext cx="1297589" cy="1681095"/>
          </a:xfrm>
          <a:prstGeom prst="rect">
            <a:avLst/>
          </a:prstGeom>
          <a:ln w="19050">
            <a:solidFill>
              <a:schemeClr val="tx1"/>
            </a:solidFill>
          </a:ln>
        </p:spPr>
      </p:pic>
      <p:grpSp>
        <p:nvGrpSpPr>
          <p:cNvPr id="14" name="Group 13">
            <a:extLst>
              <a:ext uri="{FF2B5EF4-FFF2-40B4-BE49-F238E27FC236}">
                <a16:creationId xmlns:a16="http://schemas.microsoft.com/office/drawing/2014/main" id="{A6799E43-A133-5A04-B014-4AFAA0D1A4B0}"/>
              </a:ext>
            </a:extLst>
          </p:cNvPr>
          <p:cNvGrpSpPr/>
          <p:nvPr/>
        </p:nvGrpSpPr>
        <p:grpSpPr>
          <a:xfrm>
            <a:off x="8559902" y="3823419"/>
            <a:ext cx="1296925" cy="1681095"/>
            <a:chOff x="5867400" y="3581400"/>
            <a:chExt cx="1296925" cy="1681095"/>
          </a:xfrm>
        </p:grpSpPr>
        <p:pic>
          <p:nvPicPr>
            <p:cNvPr id="12" name="Picture 11">
              <a:extLst>
                <a:ext uri="{FF2B5EF4-FFF2-40B4-BE49-F238E27FC236}">
                  <a16:creationId xmlns:a16="http://schemas.microsoft.com/office/drawing/2014/main" id="{157D5980-924F-6AD1-598F-A2FF1182A0F2}"/>
                </a:ext>
              </a:extLst>
            </p:cNvPr>
            <p:cNvPicPr>
              <a:picLocks noChangeAspect="1"/>
            </p:cNvPicPr>
            <p:nvPr/>
          </p:nvPicPr>
          <p:blipFill>
            <a:blip r:embed="rId4"/>
            <a:stretch>
              <a:fillRect/>
            </a:stretch>
          </p:blipFill>
          <p:spPr>
            <a:xfrm>
              <a:off x="5867400" y="3581400"/>
              <a:ext cx="1296925" cy="1681095"/>
            </a:xfrm>
            <a:prstGeom prst="rect">
              <a:avLst/>
            </a:prstGeom>
            <a:ln w="19050">
              <a:solidFill>
                <a:schemeClr val="tx1"/>
              </a:solidFill>
            </a:ln>
          </p:spPr>
        </p:pic>
        <p:pic>
          <p:nvPicPr>
            <p:cNvPr id="13" name="Picture 4">
              <a:extLst>
                <a:ext uri="{FF2B5EF4-FFF2-40B4-BE49-F238E27FC236}">
                  <a16:creationId xmlns:a16="http://schemas.microsoft.com/office/drawing/2014/main" id="{9974B1DD-4A42-A9A5-F0FD-62C5859AAFB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36981" y="3825766"/>
              <a:ext cx="111435" cy="13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Content Placeholder 2">
            <a:extLst>
              <a:ext uri="{FF2B5EF4-FFF2-40B4-BE49-F238E27FC236}">
                <a16:creationId xmlns:a16="http://schemas.microsoft.com/office/drawing/2014/main" id="{3CA7B0E6-19C0-7532-04CE-083B978D8137}"/>
              </a:ext>
            </a:extLst>
          </p:cNvPr>
          <p:cNvSpPr txBox="1">
            <a:spLocks/>
          </p:cNvSpPr>
          <p:nvPr/>
        </p:nvSpPr>
        <p:spPr>
          <a:xfrm>
            <a:off x="2371726" y="5026305"/>
            <a:ext cx="2953867" cy="1324828"/>
          </a:xfrm>
          <a:prstGeom prst="rect">
            <a:avLst/>
          </a:prstGeom>
        </p:spPr>
        <p:txBody>
          <a:bodyPr wrap="square" lIns="0" tIns="0" rIns="0" bIns="0"/>
          <a:lstStyle>
            <a:lvl1pPr marL="342900" indent="-342900" algn="l" rtl="0" eaLnBrk="0" fontAlgn="base" hangingPunct="0">
              <a:spcBef>
                <a:spcPct val="20000"/>
              </a:spcBef>
              <a:spcAft>
                <a:spcPct val="0"/>
              </a:spcAft>
              <a:buClr>
                <a:schemeClr val="folHlink"/>
              </a:buClr>
              <a:buSzPct val="90000"/>
              <a:buFont typeface="Wingdings" pitchFamily="2" charset="2"/>
              <a:buChar char="n"/>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0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0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B2B2B2"/>
              </a:buClr>
              <a:buSzPct val="90000"/>
              <a:buFont typeface="Wingdings" pitchFamily="2" charset="2"/>
              <a:buNone/>
              <a:tabLst/>
              <a:defRPr/>
            </a:pPr>
            <a:r>
              <a:rPr kumimoji="0" lang="en-US" sz="1200" b="0" i="0" u="none" strike="noStrike" kern="0" cap="none" spc="0" normalizeH="0" baseline="0" noProof="0" dirty="0">
                <a:ln>
                  <a:noFill/>
                </a:ln>
                <a:solidFill>
                  <a:srgbClr val="000000"/>
                </a:solidFill>
                <a:effectLst/>
                <a:uLnTx/>
                <a:uFillTx/>
                <a:latin typeface="Arial"/>
                <a:ea typeface="+mn-ea"/>
                <a:cs typeface="+mn-cs"/>
              </a:rPr>
              <a:t>	What is the most </a:t>
            </a:r>
            <a:r>
              <a:rPr kumimoji="0" lang="en-US" sz="1200" b="1" i="0" u="none" strike="noStrike" kern="0" cap="none" spc="0" normalizeH="0" baseline="0" noProof="0" dirty="0">
                <a:ln>
                  <a:noFill/>
                </a:ln>
                <a:solidFill>
                  <a:srgbClr val="000000"/>
                </a:solidFill>
                <a:effectLst/>
                <a:uLnTx/>
                <a:uFillTx/>
                <a:latin typeface="Arial"/>
                <a:ea typeface="+mn-ea"/>
                <a:cs typeface="+mn-cs"/>
              </a:rPr>
              <a:t>responsible</a:t>
            </a:r>
            <a:r>
              <a:rPr kumimoji="0" lang="en-US" sz="1200" b="0" i="0" u="none" strike="noStrike" kern="0" cap="none" spc="0" normalizeH="0" baseline="0" noProof="0" dirty="0">
                <a:ln>
                  <a:noFill/>
                </a:ln>
                <a:solidFill>
                  <a:srgbClr val="000000"/>
                </a:solidFill>
                <a:effectLst/>
                <a:uLnTx/>
                <a:uFillTx/>
                <a:latin typeface="Arial"/>
                <a:ea typeface="+mn-ea"/>
                <a:cs typeface="+mn-cs"/>
              </a:rPr>
              <a:t> and </a:t>
            </a:r>
            <a:r>
              <a:rPr kumimoji="0" lang="en-US" sz="1200" b="1" i="0" u="none" strike="noStrike" kern="0" cap="none" spc="0" normalizeH="0" baseline="0" noProof="0" dirty="0">
                <a:ln>
                  <a:noFill/>
                </a:ln>
                <a:solidFill>
                  <a:srgbClr val="000000"/>
                </a:solidFill>
                <a:effectLst/>
                <a:uLnTx/>
                <a:uFillTx/>
                <a:latin typeface="Arial"/>
                <a:ea typeface="+mn-ea"/>
                <a:cs typeface="+mn-cs"/>
              </a:rPr>
              <a:t>sustainable</a:t>
            </a:r>
            <a:r>
              <a:rPr kumimoji="0" lang="en-US" sz="1200" b="0" i="0" u="none" strike="noStrike" kern="0" cap="none" spc="0" normalizeH="0" baseline="0" noProof="0" dirty="0">
                <a:ln>
                  <a:noFill/>
                </a:ln>
                <a:solidFill>
                  <a:srgbClr val="000000"/>
                </a:solidFill>
                <a:effectLst/>
                <a:uLnTx/>
                <a:uFillTx/>
                <a:latin typeface="Arial"/>
                <a:ea typeface="+mn-ea"/>
                <a:cs typeface="+mn-cs"/>
              </a:rPr>
              <a:t> (20-50 years) combination of a parking lot and access to a one-mile recreational beach </a:t>
            </a:r>
            <a:r>
              <a:rPr kumimoji="0" lang="en-US" sz="1200" b="1" i="0" u="none" strike="noStrike" kern="0" cap="none" spc="0" normalizeH="0" baseline="0" noProof="0" dirty="0">
                <a:ln>
                  <a:noFill/>
                </a:ln>
                <a:solidFill>
                  <a:srgbClr val="000000"/>
                </a:solidFill>
                <a:effectLst/>
                <a:uLnTx/>
                <a:uFillTx/>
                <a:latin typeface="Arial"/>
                <a:ea typeface="+mn-ea"/>
                <a:cs typeface="+mn-cs"/>
              </a:rPr>
              <a:t>on Assateague Island </a:t>
            </a:r>
            <a:r>
              <a:rPr kumimoji="0" lang="en-US" sz="1200" b="0" i="0" u="none" strike="noStrike" kern="0" cap="none" spc="0" normalizeH="0" baseline="0" noProof="0" dirty="0">
                <a:ln>
                  <a:noFill/>
                </a:ln>
                <a:solidFill>
                  <a:srgbClr val="000000"/>
                </a:solidFill>
                <a:effectLst/>
                <a:uLnTx/>
                <a:uFillTx/>
                <a:latin typeface="Arial"/>
                <a:ea typeface="+mn-ea"/>
                <a:cs typeface="+mn-cs"/>
              </a:rPr>
              <a:t>with the </a:t>
            </a:r>
            <a:r>
              <a:rPr kumimoji="0" lang="en-US" sz="1200" b="1" i="0" u="none" strike="noStrike" kern="0" cap="none" spc="0" normalizeH="0" baseline="0" noProof="0" dirty="0">
                <a:ln>
                  <a:noFill/>
                </a:ln>
                <a:solidFill>
                  <a:srgbClr val="000000"/>
                </a:solidFill>
                <a:effectLst/>
                <a:uLnTx/>
                <a:uFillTx/>
                <a:latin typeface="Arial"/>
                <a:ea typeface="+mn-ea"/>
                <a:cs typeface="+mn-cs"/>
              </a:rPr>
              <a:t>least impact to wildlife and habitat</a:t>
            </a:r>
            <a:r>
              <a:rPr kumimoji="0" lang="en-US" sz="1200" b="0" i="0" u="none" strike="noStrike" kern="0" cap="none" spc="0" normalizeH="0" baseline="0" noProof="0" dirty="0">
                <a:ln>
                  <a:noFill/>
                </a:ln>
                <a:solidFill>
                  <a:srgbClr val="000000"/>
                </a:solidFill>
                <a:effectLst/>
                <a:uLnTx/>
                <a:uFillTx/>
                <a:latin typeface="Arial"/>
                <a:ea typeface="+mn-ea"/>
                <a:cs typeface="+mn-cs"/>
              </a:rPr>
              <a:t>?</a:t>
            </a:r>
          </a:p>
          <a:p>
            <a:pPr marL="342900" marR="0" lvl="0" indent="-342900" algn="l" defTabSz="914400" rtl="0" eaLnBrk="0" fontAlgn="base" latinLnBrk="0" hangingPunct="0">
              <a:lnSpc>
                <a:spcPct val="100000"/>
              </a:lnSpc>
              <a:spcBef>
                <a:spcPct val="20000"/>
              </a:spcBef>
              <a:spcAft>
                <a:spcPct val="0"/>
              </a:spcAft>
              <a:buClr>
                <a:srgbClr val="B2B2B2"/>
              </a:buClr>
              <a:buSzPct val="90000"/>
              <a:buFont typeface="Wingdings" pitchFamily="2" charset="2"/>
              <a:buNone/>
              <a:tabLst/>
              <a:defRPr/>
            </a:pPr>
            <a:endParaRPr kumimoji="0" lang="en-US" sz="1200" b="0" i="0" u="none" strike="noStrike" kern="0" cap="none" spc="0" normalizeH="0" baseline="0" noProof="0" dirty="0">
              <a:ln>
                <a:noFill/>
              </a:ln>
              <a:solidFill>
                <a:srgbClr val="000000"/>
              </a:solidFill>
              <a:effectLst/>
              <a:uLnTx/>
              <a:uFillTx/>
              <a:latin typeface="Arial"/>
              <a:ea typeface="+mn-ea"/>
              <a:cs typeface="+mn-cs"/>
            </a:endParaRPr>
          </a:p>
        </p:txBody>
      </p:sp>
      <p:pic>
        <p:nvPicPr>
          <p:cNvPr id="36" name="Picture 35">
            <a:extLst>
              <a:ext uri="{FF2B5EF4-FFF2-40B4-BE49-F238E27FC236}">
                <a16:creationId xmlns:a16="http://schemas.microsoft.com/office/drawing/2014/main" id="{61B697C1-8029-56FA-76BE-4F12A94A94EA}"/>
              </a:ext>
            </a:extLst>
          </p:cNvPr>
          <p:cNvPicPr>
            <a:picLocks noChangeAspect="1"/>
          </p:cNvPicPr>
          <p:nvPr/>
        </p:nvPicPr>
        <p:blipFill>
          <a:blip r:embed="rId6"/>
          <a:stretch>
            <a:fillRect/>
          </a:stretch>
        </p:blipFill>
        <p:spPr>
          <a:xfrm>
            <a:off x="2628414" y="2989773"/>
            <a:ext cx="1313586" cy="1676399"/>
          </a:xfrm>
          <a:prstGeom prst="rect">
            <a:avLst/>
          </a:prstGeom>
          <a:ln w="19050">
            <a:solidFill>
              <a:schemeClr val="tx1"/>
            </a:solidFill>
          </a:ln>
        </p:spPr>
      </p:pic>
      <p:grpSp>
        <p:nvGrpSpPr>
          <p:cNvPr id="44" name="Group 43">
            <a:extLst>
              <a:ext uri="{FF2B5EF4-FFF2-40B4-BE49-F238E27FC236}">
                <a16:creationId xmlns:a16="http://schemas.microsoft.com/office/drawing/2014/main" id="{4A7B81F6-8B5A-8E99-09B5-BF96AF72DAD2}"/>
              </a:ext>
            </a:extLst>
          </p:cNvPr>
          <p:cNvGrpSpPr>
            <a:grpSpLocks noChangeAspect="1"/>
          </p:cNvGrpSpPr>
          <p:nvPr/>
        </p:nvGrpSpPr>
        <p:grpSpPr>
          <a:xfrm>
            <a:off x="5314490" y="4876801"/>
            <a:ext cx="654527" cy="1451089"/>
            <a:chOff x="-786445" y="3956269"/>
            <a:chExt cx="1154855" cy="2560319"/>
          </a:xfrm>
        </p:grpSpPr>
        <p:pic>
          <p:nvPicPr>
            <p:cNvPr id="39" name="Picture 38">
              <a:extLst>
                <a:ext uri="{FF2B5EF4-FFF2-40B4-BE49-F238E27FC236}">
                  <a16:creationId xmlns:a16="http://schemas.microsoft.com/office/drawing/2014/main" id="{42CF2ED2-9A05-21E2-5FF7-1B937A28588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6846" y="5876509"/>
              <a:ext cx="545256" cy="640079"/>
            </a:xfrm>
            <a:prstGeom prst="rect">
              <a:avLst/>
            </a:prstGeom>
          </p:spPr>
        </p:pic>
        <p:pic>
          <p:nvPicPr>
            <p:cNvPr id="40" name="Picture 39">
              <a:extLst>
                <a:ext uri="{FF2B5EF4-FFF2-40B4-BE49-F238E27FC236}">
                  <a16:creationId xmlns:a16="http://schemas.microsoft.com/office/drawing/2014/main" id="{1928D57A-F342-53BE-76E7-374D5F6006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7532" y="5388829"/>
              <a:ext cx="500687" cy="640080"/>
            </a:xfrm>
            <a:prstGeom prst="rect">
              <a:avLst/>
            </a:prstGeom>
          </p:spPr>
        </p:pic>
        <p:pic>
          <p:nvPicPr>
            <p:cNvPr id="41" name="Picture 40">
              <a:extLst>
                <a:ext uri="{FF2B5EF4-FFF2-40B4-BE49-F238E27FC236}">
                  <a16:creationId xmlns:a16="http://schemas.microsoft.com/office/drawing/2014/main" id="{9BDC8D31-D6F3-A085-6738-FB9D6EBECF1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9558" y="4885909"/>
              <a:ext cx="552478" cy="548640"/>
            </a:xfrm>
            <a:prstGeom prst="rect">
              <a:avLst/>
            </a:prstGeom>
          </p:spPr>
        </p:pic>
        <p:pic>
          <p:nvPicPr>
            <p:cNvPr id="42" name="Picture 41">
              <a:extLst>
                <a:ext uri="{FF2B5EF4-FFF2-40B4-BE49-F238E27FC236}">
                  <a16:creationId xmlns:a16="http://schemas.microsoft.com/office/drawing/2014/main" id="{D759D4A4-B568-200F-3992-7A25844F048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82965" b="7502"/>
            <a:stretch/>
          </p:blipFill>
          <p:spPr>
            <a:xfrm>
              <a:off x="-786445" y="4413469"/>
              <a:ext cx="576857" cy="548640"/>
            </a:xfrm>
            <a:prstGeom prst="rect">
              <a:avLst/>
            </a:prstGeom>
          </p:spPr>
        </p:pic>
        <p:pic>
          <p:nvPicPr>
            <p:cNvPr id="43" name="Picture 2" descr="https://sphotos-a.xx.fbcdn.net/hphotos-prn1/25026_125535314272983_2029698164_n.jpg">
              <a:extLst>
                <a:ext uri="{FF2B5EF4-FFF2-40B4-BE49-F238E27FC236}">
                  <a16:creationId xmlns:a16="http://schemas.microsoft.com/office/drawing/2014/main" id="{35552A60-4E3C-3F3E-7287-0A0451FD677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04512" y="3956269"/>
              <a:ext cx="547432" cy="5486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32" name="Group 1031">
            <a:extLst>
              <a:ext uri="{FF2B5EF4-FFF2-40B4-BE49-F238E27FC236}">
                <a16:creationId xmlns:a16="http://schemas.microsoft.com/office/drawing/2014/main" id="{A817AF5B-9594-8289-6AF7-80A93D75D354}"/>
              </a:ext>
            </a:extLst>
          </p:cNvPr>
          <p:cNvGrpSpPr/>
          <p:nvPr/>
        </p:nvGrpSpPr>
        <p:grpSpPr>
          <a:xfrm>
            <a:off x="4678626" y="2987423"/>
            <a:ext cx="1297590" cy="1668238"/>
            <a:chOff x="2297376" y="2987423"/>
            <a:chExt cx="1297590" cy="1668238"/>
          </a:xfrm>
        </p:grpSpPr>
        <p:pic>
          <p:nvPicPr>
            <p:cNvPr id="34" name="Picture 33">
              <a:extLst>
                <a:ext uri="{FF2B5EF4-FFF2-40B4-BE49-F238E27FC236}">
                  <a16:creationId xmlns:a16="http://schemas.microsoft.com/office/drawing/2014/main" id="{FFE35FAF-D26E-8C9C-8FB6-A96202A44DB6}"/>
                </a:ext>
              </a:extLst>
            </p:cNvPr>
            <p:cNvPicPr>
              <a:picLocks noChangeAspect="1"/>
            </p:cNvPicPr>
            <p:nvPr/>
          </p:nvPicPr>
          <p:blipFill>
            <a:blip r:embed="rId12"/>
            <a:stretch>
              <a:fillRect/>
            </a:stretch>
          </p:blipFill>
          <p:spPr>
            <a:xfrm>
              <a:off x="2297376" y="2987566"/>
              <a:ext cx="1297590" cy="1668095"/>
            </a:xfrm>
            <a:prstGeom prst="rect">
              <a:avLst/>
            </a:prstGeom>
            <a:ln w="19050">
              <a:solidFill>
                <a:schemeClr val="tx1"/>
              </a:solidFill>
            </a:ln>
          </p:spPr>
        </p:pic>
        <p:sp>
          <p:nvSpPr>
            <p:cNvPr id="1031" name="TextBox 1030">
              <a:extLst>
                <a:ext uri="{FF2B5EF4-FFF2-40B4-BE49-F238E27FC236}">
                  <a16:creationId xmlns:a16="http://schemas.microsoft.com/office/drawing/2014/main" id="{B5B987C3-2392-AA3D-D48D-14B74FE24725}"/>
                </a:ext>
              </a:extLst>
            </p:cNvPr>
            <p:cNvSpPr txBox="1"/>
            <p:nvPr/>
          </p:nvSpPr>
          <p:spPr>
            <a:xfrm>
              <a:off x="2297376" y="2987423"/>
              <a:ext cx="1293117" cy="1692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000000"/>
                  </a:solidFill>
                  <a:effectLst/>
                  <a:uLnTx/>
                  <a:uFillTx/>
                  <a:latin typeface="Arial" charset="0"/>
                  <a:ea typeface="+mn-ea"/>
                  <a:cs typeface="+mn-cs"/>
                </a:rPr>
                <a:t>Structured Decision Making Workshop</a:t>
              </a:r>
            </a:p>
          </p:txBody>
        </p:sp>
      </p:grpSp>
      <p:pic>
        <p:nvPicPr>
          <p:cNvPr id="26" name="Picture 25">
            <a:extLst>
              <a:ext uri="{FF2B5EF4-FFF2-40B4-BE49-F238E27FC236}">
                <a16:creationId xmlns:a16="http://schemas.microsoft.com/office/drawing/2014/main" id="{D152C280-EF99-BBD4-D30E-0B829DDEB16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720052" y="293561"/>
            <a:ext cx="729976" cy="869020"/>
          </a:xfrm>
          <a:prstGeom prst="rect">
            <a:avLst/>
          </a:prstGeom>
        </p:spPr>
      </p:pic>
      <p:pic>
        <p:nvPicPr>
          <p:cNvPr id="8" name="Picture 7">
            <a:extLst>
              <a:ext uri="{FF2B5EF4-FFF2-40B4-BE49-F238E27FC236}">
                <a16:creationId xmlns:a16="http://schemas.microsoft.com/office/drawing/2014/main" id="{6FB79641-A6B9-F3A7-8CCF-40E9C044DF14}"/>
              </a:ext>
            </a:extLst>
          </p:cNvPr>
          <p:cNvPicPr>
            <a:picLocks noChangeAspect="1"/>
          </p:cNvPicPr>
          <p:nvPr/>
        </p:nvPicPr>
        <p:blipFill>
          <a:blip r:embed="rId14"/>
          <a:stretch>
            <a:fillRect/>
          </a:stretch>
        </p:blipFill>
        <p:spPr>
          <a:xfrm>
            <a:off x="593787" y="3008334"/>
            <a:ext cx="1313586" cy="1682426"/>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28" name="TextBox 27">
            <a:extLst>
              <a:ext uri="{FF2B5EF4-FFF2-40B4-BE49-F238E27FC236}">
                <a16:creationId xmlns:a16="http://schemas.microsoft.com/office/drawing/2014/main" id="{6E044F56-6CD1-9B97-F6F9-B52D48216D0B}"/>
              </a:ext>
            </a:extLst>
          </p:cNvPr>
          <p:cNvSpPr txBox="1"/>
          <p:nvPr/>
        </p:nvSpPr>
        <p:spPr>
          <a:xfrm>
            <a:off x="305804" y="4929802"/>
            <a:ext cx="188955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“The purpose of the study is to gather information, identify transportation issues, and develop and analyze possible alternatives.”</a:t>
            </a:r>
          </a:p>
        </p:txBody>
      </p:sp>
      <p:pic>
        <p:nvPicPr>
          <p:cNvPr id="30" name="Picture 29">
            <a:extLst>
              <a:ext uri="{FF2B5EF4-FFF2-40B4-BE49-F238E27FC236}">
                <a16:creationId xmlns:a16="http://schemas.microsoft.com/office/drawing/2014/main" id="{471B1C3E-8AFC-7DE9-D25E-EE9E94091CE8}"/>
              </a:ext>
            </a:extLst>
          </p:cNvPr>
          <p:cNvPicPr>
            <a:picLocks noChangeAspect="1"/>
          </p:cNvPicPr>
          <p:nvPr/>
        </p:nvPicPr>
        <p:blipFill>
          <a:blip r:embed="rId15"/>
          <a:stretch>
            <a:fillRect/>
          </a:stretch>
        </p:blipFill>
        <p:spPr>
          <a:xfrm>
            <a:off x="10649556" y="3047228"/>
            <a:ext cx="1423513" cy="841973"/>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grpSp>
        <p:nvGrpSpPr>
          <p:cNvPr id="37" name="Group 36">
            <a:extLst>
              <a:ext uri="{FF2B5EF4-FFF2-40B4-BE49-F238E27FC236}">
                <a16:creationId xmlns:a16="http://schemas.microsoft.com/office/drawing/2014/main" id="{CCA6447C-30A8-1067-BB9A-C26975CC6543}"/>
              </a:ext>
            </a:extLst>
          </p:cNvPr>
          <p:cNvGrpSpPr/>
          <p:nvPr/>
        </p:nvGrpSpPr>
        <p:grpSpPr>
          <a:xfrm>
            <a:off x="10917023" y="4062601"/>
            <a:ext cx="1064682" cy="362788"/>
            <a:chOff x="10758126" y="4132625"/>
            <a:chExt cx="1064682" cy="362788"/>
          </a:xfrm>
        </p:grpSpPr>
        <p:pic>
          <p:nvPicPr>
            <p:cNvPr id="33" name="Picture 32">
              <a:extLst>
                <a:ext uri="{FF2B5EF4-FFF2-40B4-BE49-F238E27FC236}">
                  <a16:creationId xmlns:a16="http://schemas.microsoft.com/office/drawing/2014/main" id="{506F3B93-7310-3988-607D-F9AABFA1971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58126" y="4132657"/>
              <a:ext cx="309016" cy="362756"/>
            </a:xfrm>
            <a:prstGeom prst="rect">
              <a:avLst/>
            </a:prstGeom>
          </p:spPr>
        </p:pic>
        <p:pic>
          <p:nvPicPr>
            <p:cNvPr id="35" name="Picture 34">
              <a:extLst>
                <a:ext uri="{FF2B5EF4-FFF2-40B4-BE49-F238E27FC236}">
                  <a16:creationId xmlns:a16="http://schemas.microsoft.com/office/drawing/2014/main" id="{BE244E78-7862-EF8F-77AE-0C8AE635749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21045" y="4132641"/>
              <a:ext cx="283770" cy="362772"/>
            </a:xfrm>
            <a:prstGeom prst="rect">
              <a:avLst/>
            </a:prstGeom>
          </p:spPr>
        </p:pic>
        <p:pic>
          <p:nvPicPr>
            <p:cNvPr id="1026" name="Picture 2" descr="Federal Highway Administration">
              <a:extLst>
                <a:ext uri="{FF2B5EF4-FFF2-40B4-BE49-F238E27FC236}">
                  <a16:creationId xmlns:a16="http://schemas.microsoft.com/office/drawing/2014/main" id="{C425FE28-76B4-D093-67A5-1BE11F31684E}"/>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23437" r="23871"/>
            <a:stretch/>
          </p:blipFill>
          <p:spPr bwMode="auto">
            <a:xfrm>
              <a:off x="11458718" y="4132625"/>
              <a:ext cx="364090" cy="362757"/>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1C315207-D3B3-72CF-30AB-856B45168188}"/>
              </a:ext>
            </a:extLst>
          </p:cNvPr>
          <p:cNvSpPr txBox="1"/>
          <p:nvPr/>
        </p:nvSpPr>
        <p:spPr>
          <a:xfrm>
            <a:off x="10298770" y="4663966"/>
            <a:ext cx="1813737" cy="830997"/>
          </a:xfrm>
          <a:prstGeom prst="rect">
            <a:avLst/>
          </a:prstGeom>
          <a:noFill/>
        </p:spPr>
        <p:txBody>
          <a:bodyPr wrap="square">
            <a:spAutoFit/>
          </a:bodyPr>
          <a:lstStyle/>
          <a:p>
            <a:pPr marL="0" marR="29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$17.7M </a:t>
            </a:r>
            <a:r>
              <a:rPr kumimoji="0" lang="en-US" sz="1200" b="0" i="0" u="none" strike="noStrike" kern="1200" cap="none" spc="0" normalizeH="0" baseline="0" noProof="0" dirty="0">
                <a:ln>
                  <a:noFill/>
                </a:ln>
                <a:solidFill>
                  <a:srgbClr val="000000"/>
                </a:solidFill>
                <a:effectLst/>
                <a:uLnTx/>
                <a:uFillTx/>
                <a:latin typeface="Arial"/>
                <a:ea typeface="+mn-ea"/>
                <a:cs typeface="+mn-cs"/>
              </a:rPr>
              <a:t>FHWA NSFLTP grant for construction of Phase 1.</a:t>
            </a:r>
          </a:p>
          <a:p>
            <a:pPr marL="0" marR="29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5" name="Picture 4">
            <a:extLst>
              <a:ext uri="{FF2B5EF4-FFF2-40B4-BE49-F238E27FC236}">
                <a16:creationId xmlns:a16="http://schemas.microsoft.com/office/drawing/2014/main" id="{866CA6C8-0D95-62FB-DEF8-32CCD19D92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92082" y="293561"/>
            <a:ext cx="679768" cy="869020"/>
          </a:xfrm>
          <a:prstGeom prst="rect">
            <a:avLst/>
          </a:prstGeom>
        </p:spPr>
      </p:pic>
    </p:spTree>
    <p:extLst>
      <p:ext uri="{BB962C8B-B14F-4D97-AF65-F5344CB8AC3E}">
        <p14:creationId xmlns:p14="http://schemas.microsoft.com/office/powerpoint/2010/main" val="368885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7" grpId="0" animBg="1"/>
      <p:bldP spid="20" grpId="0" animBg="1"/>
      <p:bldP spid="22" grpId="0" animBg="1"/>
      <p:bldP spid="25" grpId="0" animBg="1"/>
      <p:bldP spid="16" grpId="0"/>
      <p:bldP spid="24" grpId="0"/>
      <p:bldP spid="32" grpId="0"/>
      <p:bldP spid="28" grpId="0"/>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CF3DFD-F045-B682-AEB7-813670E46673}"/>
              </a:ext>
            </a:extLst>
          </p:cNvPr>
          <p:cNvPicPr>
            <a:picLocks noChangeAspect="1"/>
          </p:cNvPicPr>
          <p:nvPr/>
        </p:nvPicPr>
        <p:blipFill rotWithShape="1">
          <a:blip r:embed="rId2"/>
          <a:srcRect t="29167" b="10138"/>
          <a:stretch/>
        </p:blipFill>
        <p:spPr>
          <a:xfrm>
            <a:off x="23143" y="676276"/>
            <a:ext cx="12167285" cy="5372100"/>
          </a:xfrm>
          <a:prstGeom prst="rect">
            <a:avLst/>
          </a:prstGeom>
        </p:spPr>
      </p:pic>
      <p:sp>
        <p:nvSpPr>
          <p:cNvPr id="2" name="TextBox 1">
            <a:extLst>
              <a:ext uri="{FF2B5EF4-FFF2-40B4-BE49-F238E27FC236}">
                <a16:creationId xmlns:a16="http://schemas.microsoft.com/office/drawing/2014/main" id="{248B8D7A-62EC-D955-897D-BF96321B5EE3}"/>
              </a:ext>
            </a:extLst>
          </p:cNvPr>
          <p:cNvSpPr txBox="1"/>
          <p:nvPr/>
        </p:nvSpPr>
        <p:spPr>
          <a:xfrm rot="21350114">
            <a:off x="3390826" y="5063326"/>
            <a:ext cx="15206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Existing Beach</a:t>
            </a:r>
          </a:p>
        </p:txBody>
      </p:sp>
      <p:sp>
        <p:nvSpPr>
          <p:cNvPr id="3" name="TextBox 2">
            <a:extLst>
              <a:ext uri="{FF2B5EF4-FFF2-40B4-BE49-F238E27FC236}">
                <a16:creationId xmlns:a16="http://schemas.microsoft.com/office/drawing/2014/main" id="{DD6C75DE-EE53-6195-7702-2F47C4479302}"/>
              </a:ext>
            </a:extLst>
          </p:cNvPr>
          <p:cNvSpPr txBox="1"/>
          <p:nvPr/>
        </p:nvSpPr>
        <p:spPr>
          <a:xfrm rot="21236617">
            <a:off x="5954274" y="4877348"/>
            <a:ext cx="191315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New Beach Access</a:t>
            </a:r>
          </a:p>
        </p:txBody>
      </p:sp>
      <p:sp>
        <p:nvSpPr>
          <p:cNvPr id="6" name="Rectangle: Rounded Corners 5">
            <a:extLst>
              <a:ext uri="{FF2B5EF4-FFF2-40B4-BE49-F238E27FC236}">
                <a16:creationId xmlns:a16="http://schemas.microsoft.com/office/drawing/2014/main" id="{DA0ABB7B-712A-AA11-35DF-8369E5AB5494}"/>
              </a:ext>
            </a:extLst>
          </p:cNvPr>
          <p:cNvSpPr/>
          <p:nvPr/>
        </p:nvSpPr>
        <p:spPr bwMode="auto">
          <a:xfrm rot="21357933">
            <a:off x="3543300" y="4638676"/>
            <a:ext cx="1076325" cy="223838"/>
          </a:xfrm>
          <a:prstGeom prst="roundRect">
            <a:avLst/>
          </a:prstGeom>
          <a:noFill/>
          <a:ln w="19050" cap="flat" cmpd="sng" algn="ctr">
            <a:solidFill>
              <a:srgbClr val="FFFF00"/>
            </a:solidFill>
            <a:prstDash val="lg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7" name="Rectangle: Rounded Corners 6">
            <a:extLst>
              <a:ext uri="{FF2B5EF4-FFF2-40B4-BE49-F238E27FC236}">
                <a16:creationId xmlns:a16="http://schemas.microsoft.com/office/drawing/2014/main" id="{ED5B8773-781F-393F-5DF0-E47C2E706FD6}"/>
              </a:ext>
            </a:extLst>
          </p:cNvPr>
          <p:cNvSpPr/>
          <p:nvPr/>
        </p:nvSpPr>
        <p:spPr bwMode="auto">
          <a:xfrm rot="21286129">
            <a:off x="6267450" y="4448176"/>
            <a:ext cx="1076325" cy="223838"/>
          </a:xfrm>
          <a:prstGeom prst="roundRect">
            <a:avLst/>
          </a:prstGeom>
          <a:noFill/>
          <a:ln w="19050" cap="flat" cmpd="sng" algn="ctr">
            <a:solidFill>
              <a:srgbClr val="FFFF00"/>
            </a:solidFill>
            <a:prstDash val="lg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8" name="TextBox 7">
            <a:extLst>
              <a:ext uri="{FF2B5EF4-FFF2-40B4-BE49-F238E27FC236}">
                <a16:creationId xmlns:a16="http://schemas.microsoft.com/office/drawing/2014/main" id="{A886BA13-5518-7DC5-9DB2-88891407C1D3}"/>
              </a:ext>
            </a:extLst>
          </p:cNvPr>
          <p:cNvSpPr txBox="1"/>
          <p:nvPr/>
        </p:nvSpPr>
        <p:spPr>
          <a:xfrm>
            <a:off x="5302718" y="1739133"/>
            <a:ext cx="16081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Chincoteague</a:t>
            </a:r>
          </a:p>
        </p:txBody>
      </p:sp>
      <p:sp>
        <p:nvSpPr>
          <p:cNvPr id="10" name="TextBox 9">
            <a:extLst>
              <a:ext uri="{FF2B5EF4-FFF2-40B4-BE49-F238E27FC236}">
                <a16:creationId xmlns:a16="http://schemas.microsoft.com/office/drawing/2014/main" id="{D0349EA1-8283-7099-54E4-D806BAE38AC1}"/>
              </a:ext>
            </a:extLst>
          </p:cNvPr>
          <p:cNvSpPr txBox="1"/>
          <p:nvPr/>
        </p:nvSpPr>
        <p:spPr>
          <a:xfrm>
            <a:off x="4221365" y="3590109"/>
            <a:ext cx="14029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Assateague</a:t>
            </a:r>
          </a:p>
        </p:txBody>
      </p:sp>
      <p:sp>
        <p:nvSpPr>
          <p:cNvPr id="11" name="TextBox 10">
            <a:extLst>
              <a:ext uri="{FF2B5EF4-FFF2-40B4-BE49-F238E27FC236}">
                <a16:creationId xmlns:a16="http://schemas.microsoft.com/office/drawing/2014/main" id="{A4CA7532-F76A-22E9-BC4D-F897AB6E3668}"/>
              </a:ext>
            </a:extLst>
          </p:cNvPr>
          <p:cNvSpPr txBox="1"/>
          <p:nvPr/>
        </p:nvSpPr>
        <p:spPr>
          <a:xfrm rot="21443955">
            <a:off x="11545658" y="1162527"/>
            <a:ext cx="3690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Forte" panose="03060902040502070203" pitchFamily="66" charset="0"/>
                <a:ea typeface="+mn-ea"/>
                <a:cs typeface="+mn-cs"/>
              </a:rPr>
              <a:t>N</a:t>
            </a:r>
          </a:p>
        </p:txBody>
      </p:sp>
      <p:pic>
        <p:nvPicPr>
          <p:cNvPr id="12" name="Graphic 11" descr="Arrow Up with solid fill">
            <a:extLst>
              <a:ext uri="{FF2B5EF4-FFF2-40B4-BE49-F238E27FC236}">
                <a16:creationId xmlns:a16="http://schemas.microsoft.com/office/drawing/2014/main" id="{E0DCCC69-40A7-27EC-059F-357F35124B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3193143">
            <a:off x="11405605" y="872752"/>
            <a:ext cx="551923" cy="551923"/>
          </a:xfrm>
          <a:prstGeom prst="rect">
            <a:avLst/>
          </a:prstGeom>
        </p:spPr>
      </p:pic>
      <p:sp>
        <p:nvSpPr>
          <p:cNvPr id="4" name="object 5">
            <a:extLst>
              <a:ext uri="{FF2B5EF4-FFF2-40B4-BE49-F238E27FC236}">
                <a16:creationId xmlns:a16="http://schemas.microsoft.com/office/drawing/2014/main" id="{E95459EE-A76D-8C17-60FD-4659D3722B9F}"/>
              </a:ext>
            </a:extLst>
          </p:cNvPr>
          <p:cNvSpPr txBox="1"/>
          <p:nvPr/>
        </p:nvSpPr>
        <p:spPr>
          <a:xfrm>
            <a:off x="1127125" y="136072"/>
            <a:ext cx="9937750" cy="566181"/>
          </a:xfrm>
          <a:prstGeom prst="rect">
            <a:avLst/>
          </a:prstGeom>
        </p:spPr>
        <p:txBody>
          <a:bodyPr vert="horz" wrap="square" lIns="0" tIns="12065" rIns="0" bIns="0" rtlCol="0">
            <a:spAutoFit/>
          </a:bodyPr>
          <a:lstStyle/>
          <a:p>
            <a:pPr marL="12700" algn="ctr">
              <a:spcBef>
                <a:spcPts val="95"/>
              </a:spcBef>
              <a:defRPr/>
            </a:pPr>
            <a:r>
              <a:rPr lang="en-US" sz="3600" kern="0" spc="-10" dirty="0">
                <a:solidFill>
                  <a:prstClr val="white"/>
                </a:solidFill>
                <a:latin typeface="Times New Roman" panose="02020603050405020304" pitchFamily="18" charset="0"/>
                <a:cs typeface="Times New Roman" panose="02020603050405020304" pitchFamily="18" charset="0"/>
              </a:rPr>
              <a:t>Recreational</a:t>
            </a:r>
            <a:r>
              <a:rPr sz="3600" kern="0" spc="-25" dirty="0">
                <a:solidFill>
                  <a:prstClr val="white"/>
                </a:solidFill>
                <a:latin typeface="Times New Roman" panose="02020603050405020304" pitchFamily="18" charset="0"/>
                <a:cs typeface="Times New Roman" panose="02020603050405020304" pitchFamily="18" charset="0"/>
              </a:rPr>
              <a:t> </a:t>
            </a:r>
            <a:r>
              <a:rPr sz="3600" kern="0" dirty="0">
                <a:solidFill>
                  <a:prstClr val="white"/>
                </a:solidFill>
                <a:latin typeface="Times New Roman" panose="02020603050405020304" pitchFamily="18" charset="0"/>
                <a:cs typeface="Times New Roman" panose="02020603050405020304" pitchFamily="18" charset="0"/>
              </a:rPr>
              <a:t>Beach</a:t>
            </a:r>
            <a:r>
              <a:rPr sz="3600" kern="0" spc="-15" dirty="0">
                <a:solidFill>
                  <a:prstClr val="white"/>
                </a:solidFill>
                <a:latin typeface="Times New Roman" panose="02020603050405020304" pitchFamily="18" charset="0"/>
                <a:cs typeface="Times New Roman" panose="02020603050405020304" pitchFamily="18" charset="0"/>
              </a:rPr>
              <a:t> </a:t>
            </a:r>
            <a:r>
              <a:rPr sz="3600" kern="0" spc="-10" dirty="0">
                <a:solidFill>
                  <a:prstClr val="white"/>
                </a:solidFill>
                <a:latin typeface="Times New Roman" panose="02020603050405020304" pitchFamily="18" charset="0"/>
                <a:cs typeface="Times New Roman" panose="02020603050405020304" pitchFamily="18" charset="0"/>
              </a:rPr>
              <a:t>Relocation</a:t>
            </a:r>
            <a:endParaRPr sz="3600" kern="0" dirty="0">
              <a:solidFill>
                <a:prstClr val="whit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725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A0701C-BD90-B719-1262-F9736F2F04BE}"/>
              </a:ext>
            </a:extLst>
          </p:cNvPr>
          <p:cNvPicPr>
            <a:picLocks noChangeAspect="1"/>
          </p:cNvPicPr>
          <p:nvPr/>
        </p:nvPicPr>
        <p:blipFill>
          <a:blip r:embed="rId2"/>
          <a:stretch>
            <a:fillRect/>
          </a:stretch>
        </p:blipFill>
        <p:spPr>
          <a:xfrm>
            <a:off x="1127125" y="0"/>
            <a:ext cx="9937750" cy="6858000"/>
          </a:xfrm>
          <a:prstGeom prst="rect">
            <a:avLst/>
          </a:prstGeom>
        </p:spPr>
      </p:pic>
      <p:sp>
        <p:nvSpPr>
          <p:cNvPr id="2" name="object 5">
            <a:extLst>
              <a:ext uri="{FF2B5EF4-FFF2-40B4-BE49-F238E27FC236}">
                <a16:creationId xmlns:a16="http://schemas.microsoft.com/office/drawing/2014/main" id="{62B240AD-0D05-349E-6B41-DA8DED5A60DB}"/>
              </a:ext>
            </a:extLst>
          </p:cNvPr>
          <p:cNvSpPr txBox="1"/>
          <p:nvPr/>
        </p:nvSpPr>
        <p:spPr>
          <a:xfrm>
            <a:off x="1127125" y="136072"/>
            <a:ext cx="9937750" cy="566181"/>
          </a:xfrm>
          <a:prstGeom prst="rect">
            <a:avLst/>
          </a:prstGeom>
        </p:spPr>
        <p:txBody>
          <a:bodyPr vert="horz" wrap="square" lIns="0" tIns="12065" rIns="0" bIns="0" rtlCol="0">
            <a:spAutoFit/>
          </a:bodyPr>
          <a:lstStyle/>
          <a:p>
            <a:pPr marL="12700" marR="0" lvl="0" indent="0" algn="ctr" defTabSz="914400" rtl="0" eaLnBrk="1" fontAlgn="auto" latinLnBrk="0" hangingPunct="1">
              <a:lnSpc>
                <a:spcPct val="100000"/>
              </a:lnSpc>
              <a:spcBef>
                <a:spcPts val="95"/>
              </a:spcBef>
              <a:spcAft>
                <a:spcPts val="0"/>
              </a:spcAft>
              <a:buClrTx/>
              <a:buSzTx/>
              <a:buFontTx/>
              <a:buNone/>
              <a:tabLst/>
              <a:defRPr/>
            </a:pPr>
            <a:r>
              <a:rPr kumimoji="0" lang="en-US" sz="3600" b="0" i="0" u="none" strike="noStrike" kern="0" cap="none" spc="-1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Recreational</a:t>
            </a:r>
            <a:r>
              <a:rPr kumimoji="0" sz="3600" b="0" i="0" u="none" strike="noStrike" kern="0" cap="none" spc="-25"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a:t>
            </a:r>
            <a:r>
              <a:rPr kumimoji="0" sz="3600" b="0" i="0" u="none" strike="noStrike" kern="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Beach</a:t>
            </a:r>
            <a:r>
              <a:rPr kumimoji="0" sz="3600" b="0" i="0" u="none" strike="noStrike" kern="0" cap="none" spc="-15"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a:t>
            </a:r>
            <a:r>
              <a:rPr kumimoji="0" sz="3600" b="0" i="0" u="none" strike="noStrike" kern="0" cap="none" spc="-1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Relocation</a:t>
            </a:r>
            <a:endParaRPr kumimoji="0" sz="3600" b="0" i="0" u="none" strike="noStrike" kern="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293644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SSB">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2BEF816CE2E5540B16454E3DB1E0465" ma:contentTypeVersion="11" ma:contentTypeDescription="Create a new document." ma:contentTypeScope="" ma:versionID="02b6eeacf5004fa07a9b1e3e59c431b0">
  <xsd:schema xmlns:xsd="http://www.w3.org/2001/XMLSchema" xmlns:xs="http://www.w3.org/2001/XMLSchema" xmlns:p="http://schemas.microsoft.com/office/2006/metadata/properties" xmlns:ns3="ae26737c-072d-4a28-8936-886ca0e172c4" xmlns:ns4="4f03b17a-80dd-4fe7-8bde-af9132194941" targetNamespace="http://schemas.microsoft.com/office/2006/metadata/properties" ma:root="true" ma:fieldsID="59cb2e64687fc1bae7834ebcb081a244" ns3:_="" ns4:_="">
    <xsd:import namespace="ae26737c-072d-4a28-8936-886ca0e172c4"/>
    <xsd:import namespace="4f03b17a-80dd-4fe7-8bde-af913219494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26737c-072d-4a28-8936-886ca0e172c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f03b17a-80dd-4fe7-8bde-af913219494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086317-2ECE-4CC0-98DB-78E20873E30B}">
  <ds:schemaRefs>
    <ds:schemaRef ds:uri="http://schemas.microsoft.com/sharepoint/v3/contenttype/forms"/>
  </ds:schemaRefs>
</ds:datastoreItem>
</file>

<file path=customXml/itemProps2.xml><?xml version="1.0" encoding="utf-8"?>
<ds:datastoreItem xmlns:ds="http://schemas.openxmlformats.org/officeDocument/2006/customXml" ds:itemID="{5BAB3725-CC53-4CC9-BAC5-8EF418B8F24F}">
  <ds:schemaRefs>
    <ds:schemaRef ds:uri="ae26737c-072d-4a28-8936-886ca0e172c4"/>
    <ds:schemaRef ds:uri="4f03b17a-80dd-4fe7-8bde-af9132194941"/>
    <ds:schemaRef ds:uri="http://purl.org/dc/terms/"/>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7DED802E-9787-4A48-9F2C-E3DF660C44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26737c-072d-4a28-8936-886ca0e172c4"/>
    <ds:schemaRef ds:uri="4f03b17a-80dd-4fe7-8bde-af91321949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693b5ba-4b18-4d7b-9341-f32f400a5494}" enabled="0" method="" siteId="{0693b5ba-4b18-4d7b-9341-f32f400a5494}" removed="1"/>
</clbl:labelList>
</file>

<file path=docProps/app.xml><?xml version="1.0" encoding="utf-8"?>
<Properties xmlns="http://schemas.openxmlformats.org/officeDocument/2006/extended-properties" xmlns:vt="http://schemas.openxmlformats.org/officeDocument/2006/docPropsVTypes">
  <TotalTime>5405</TotalTime>
  <Words>1426</Words>
  <Application>Microsoft Office PowerPoint</Application>
  <PresentationFormat>Widescreen</PresentationFormat>
  <Paragraphs>159</Paragraphs>
  <Slides>42</Slides>
  <Notes>19</Notes>
  <HiddenSlides>0</HiddenSlides>
  <MMClips>0</MMClips>
  <ScaleCrop>false</ScaleCrop>
  <HeadingPairs>
    <vt:vector size="6" baseType="variant">
      <vt:variant>
        <vt:lpstr>Fonts Used</vt:lpstr>
      </vt:variant>
      <vt:variant>
        <vt:i4>16</vt:i4>
      </vt:variant>
      <vt:variant>
        <vt:lpstr>Theme</vt:lpstr>
      </vt:variant>
      <vt:variant>
        <vt:i4>6</vt:i4>
      </vt:variant>
      <vt:variant>
        <vt:lpstr>Slide Titles</vt:lpstr>
      </vt:variant>
      <vt:variant>
        <vt:i4>42</vt:i4>
      </vt:variant>
    </vt:vector>
  </HeadingPairs>
  <TitlesOfParts>
    <vt:vector size="64" baseType="lpstr">
      <vt:lpstr>72 Black</vt:lpstr>
      <vt:lpstr>Aptos</vt:lpstr>
      <vt:lpstr>Aptos Display</vt:lpstr>
      <vt:lpstr>Arial</vt:lpstr>
      <vt:lpstr>Calibri</vt:lpstr>
      <vt:lpstr>Calibri Light</vt:lpstr>
      <vt:lpstr>Forte</vt:lpstr>
      <vt:lpstr>Georgia</vt:lpstr>
      <vt:lpstr>Gill Sans</vt:lpstr>
      <vt:lpstr>Lucida Calligraphy</vt:lpstr>
      <vt:lpstr>Lucida Sans Unicode</vt:lpstr>
      <vt:lpstr>Source Sans Pro</vt:lpstr>
      <vt:lpstr>Times New Roman</vt:lpstr>
      <vt:lpstr>Verdana</vt:lpstr>
      <vt:lpstr>Vijaya</vt:lpstr>
      <vt:lpstr>Wingdings</vt:lpstr>
      <vt:lpstr>Office Theme</vt:lpstr>
      <vt:lpstr>Blank Presentation</vt:lpstr>
      <vt:lpstr>1_Office Theme</vt:lpstr>
      <vt:lpstr>TSSB</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Wildlife-dependent recreational uses</vt:lpstr>
      <vt:lpstr>Recreational Beach &amp; Public Use</vt:lpstr>
      <vt:lpstr>PowerPoint Presentation</vt:lpstr>
      <vt:lpstr>PowerPoint Presentation</vt:lpstr>
      <vt:lpstr>Habitats of Chincoteague NWR</vt:lpstr>
      <vt:lpstr>Inventory &amp; Monitoring – CNWR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Integrated Waterbird Monitoring &amp; Management (IWMM)</vt:lpstr>
      <vt:lpstr>Refuge Management 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Environmental Sensitivity Index (ESI) Map</vt:lpstr>
      <vt:lpstr>Incident Information</vt:lpstr>
      <vt:lpstr>Incident Information</vt:lpstr>
      <vt:lpstr>PowerPoint Presentation</vt:lpstr>
      <vt:lpstr>PowerPoint Presentation</vt:lpstr>
      <vt:lpstr>PowerPoint Presentation</vt:lpstr>
      <vt:lpstr>PowerPoint Presentation</vt:lpstr>
      <vt:lpstr>PowerPoint Presentation</vt:lpstr>
      <vt:lpstr>PowerPoint Presentation</vt:lpstr>
      <vt:lpstr>Chincoteague Recreational Beach Relocation</vt:lpstr>
      <vt:lpstr>Chincoteague Beach Relocation Timeline:  Planning, NEPA &amp; Current Status</vt:lpstr>
      <vt:lpstr>PowerPoint Presentation</vt:lpstr>
      <vt:lpstr>PowerPoint Presentation</vt:lpstr>
    </vt:vector>
  </TitlesOfParts>
  <Company>USFWS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2020/2021 Hunt Program Assessment Chincoteague &amp; Wallops Island NWRs</dc:title>
  <dc:creator>Holcomb, Kevin S</dc:creator>
  <cp:lastModifiedBy>Holcomb, Kevin S</cp:lastModifiedBy>
  <cp:revision>267</cp:revision>
  <cp:lastPrinted>2021-04-12T20:20:56Z</cp:lastPrinted>
  <dcterms:created xsi:type="dcterms:W3CDTF">2021-02-16T01:17:57Z</dcterms:created>
  <dcterms:modified xsi:type="dcterms:W3CDTF">2025-05-07T11:49:50Z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0x01010092BEF816CE2E5540B16454E3DB1E0465</vt:lpwstr>
  </property>
</Properties>
</file>